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media/image64.jpg" ContentType="image/png"/>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xml" ContentType="application/vnd.openxmlformats-officedocument.presentationml.notesSlide+xml"/>
  <Override PartName="/ppt/tags/tag118.xml" ContentType="application/vnd.openxmlformats-officedocument.presentationml.tags+xml"/>
  <Override PartName="/ppt/notesSlides/notesSlide3.xml" ContentType="application/vnd.openxmlformats-officedocument.presentationml.notesSlide+xml"/>
  <Override PartName="/ppt/tags/tag119.xml" ContentType="application/vnd.openxmlformats-officedocument.presentationml.tags+xml"/>
  <Override PartName="/ppt/notesSlides/notesSlide4.xml" ContentType="application/vnd.openxmlformats-officedocument.presentationml.notesSlide+xml"/>
  <Override PartName="/ppt/tags/tag120.xml" ContentType="application/vnd.openxmlformats-officedocument.presentationml.tags+xml"/>
  <Override PartName="/ppt/notesSlides/notesSlide5.xml" ContentType="application/vnd.openxmlformats-officedocument.presentationml.notesSlide+xml"/>
  <Override PartName="/ppt/tags/tag121.xml" ContentType="application/vnd.openxmlformats-officedocument.presentationml.tags+xml"/>
  <Override PartName="/ppt/notesSlides/notesSlide6.xml" ContentType="application/vnd.openxmlformats-officedocument.presentationml.notesSlide+xml"/>
  <Override PartName="/ppt/tags/tag122.xml" ContentType="application/vnd.openxmlformats-officedocument.presentationml.tags+xml"/>
  <Override PartName="/ppt/notesSlides/notesSlide7.xml" ContentType="application/vnd.openxmlformats-officedocument.presentationml.notesSlide+xml"/>
  <Override PartName="/ppt/tags/tag123.xml" ContentType="application/vnd.openxmlformats-officedocument.presentationml.tags+xml"/>
  <Override PartName="/ppt/notesSlides/notesSlide8.xml" ContentType="application/vnd.openxmlformats-officedocument.presentationml.notesSlide+xml"/>
  <Override PartName="/ppt/tags/tag124.xml" ContentType="application/vnd.openxmlformats-officedocument.presentationml.tags+xml"/>
  <Override PartName="/ppt/notesSlides/notesSlide9.xml" ContentType="application/vnd.openxmlformats-officedocument.presentationml.notesSlide+xml"/>
  <Override PartName="/ppt/tags/tag125.xml" ContentType="application/vnd.openxmlformats-officedocument.presentationml.tags+xml"/>
  <Override PartName="/ppt/notesSlides/notesSlide10.xml" ContentType="application/vnd.openxmlformats-officedocument.presentationml.notesSlide+xml"/>
  <Override PartName="/ppt/tags/tag126.xml" ContentType="application/vnd.openxmlformats-officedocument.presentationml.tags+xml"/>
  <Override PartName="/ppt/notesSlides/notesSlide11.xml" ContentType="application/vnd.openxmlformats-officedocument.presentationml.notesSlide+xml"/>
  <Override PartName="/ppt/tags/tag127.xml" ContentType="application/vnd.openxmlformats-officedocument.presentationml.tags+xml"/>
  <Override PartName="/ppt/notesSlides/notesSlide12.xml" ContentType="application/vnd.openxmlformats-officedocument.presentationml.notesSlide+xml"/>
  <Override PartName="/ppt/tags/tag128.xml" ContentType="application/vnd.openxmlformats-officedocument.presentationml.tags+xml"/>
  <Override PartName="/ppt/notesSlides/notesSlide13.xml" ContentType="application/vnd.openxmlformats-officedocument.presentationml.notesSlide+xml"/>
  <Override PartName="/ppt/tags/tag129.xml" ContentType="application/vnd.openxmlformats-officedocument.presentationml.tags+xml"/>
  <Override PartName="/ppt/notesSlides/notesSlide14.xml" ContentType="application/vnd.openxmlformats-officedocument.presentationml.notesSlide+xml"/>
  <Override PartName="/ppt/tags/tag130.xml" ContentType="application/vnd.openxmlformats-officedocument.presentationml.tags+xml"/>
  <Override PartName="/ppt/notesSlides/notesSlide15.xml" ContentType="application/vnd.openxmlformats-officedocument.presentationml.notesSlide+xml"/>
  <Override PartName="/ppt/tags/tag131.xml" ContentType="application/vnd.openxmlformats-officedocument.presentationml.tags+xml"/>
  <Override PartName="/ppt/notesSlides/notesSlide16.xml" ContentType="application/vnd.openxmlformats-officedocument.presentationml.notesSlide+xml"/>
  <Override PartName="/ppt/tags/tag13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2"/>
  </p:notesMasterIdLst>
  <p:sldIdLst>
    <p:sldId id="282" r:id="rId2"/>
    <p:sldId id="281" r:id="rId3"/>
    <p:sldId id="261" r:id="rId4"/>
    <p:sldId id="294" r:id="rId5"/>
    <p:sldId id="298" r:id="rId6"/>
    <p:sldId id="299" r:id="rId7"/>
    <p:sldId id="300" r:id="rId8"/>
    <p:sldId id="303" r:id="rId9"/>
    <p:sldId id="302" r:id="rId10"/>
    <p:sldId id="304" r:id="rId11"/>
    <p:sldId id="305" r:id="rId12"/>
    <p:sldId id="307" r:id="rId13"/>
    <p:sldId id="308" r:id="rId14"/>
    <p:sldId id="309" r:id="rId15"/>
    <p:sldId id="310" r:id="rId16"/>
    <p:sldId id="311" r:id="rId17"/>
    <p:sldId id="312"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06" r:id="rId94"/>
    <p:sldId id="391" r:id="rId95"/>
    <p:sldId id="392" r:id="rId96"/>
    <p:sldId id="393" r:id="rId97"/>
    <p:sldId id="394" r:id="rId98"/>
    <p:sldId id="395" r:id="rId99"/>
    <p:sldId id="396" r:id="rId100"/>
    <p:sldId id="397" r:id="rId101"/>
    <p:sldId id="313" r:id="rId102"/>
    <p:sldId id="314" r:id="rId103"/>
    <p:sldId id="315" r:id="rId104"/>
    <p:sldId id="398" r:id="rId105"/>
    <p:sldId id="399" r:id="rId106"/>
    <p:sldId id="400" r:id="rId107"/>
    <p:sldId id="401" r:id="rId108"/>
    <p:sldId id="402" r:id="rId109"/>
    <p:sldId id="403" r:id="rId110"/>
    <p:sldId id="404" r:id="rId111"/>
    <p:sldId id="405" r:id="rId112"/>
    <p:sldId id="406" r:id="rId113"/>
    <p:sldId id="407" r:id="rId114"/>
    <p:sldId id="408" r:id="rId115"/>
    <p:sldId id="409" r:id="rId116"/>
    <p:sldId id="410" r:id="rId117"/>
    <p:sldId id="411" r:id="rId118"/>
    <p:sldId id="412" r:id="rId119"/>
    <p:sldId id="413" r:id="rId120"/>
    <p:sldId id="414" r:id="rId121"/>
    <p:sldId id="415" r:id="rId122"/>
    <p:sldId id="416"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1" r:id="rId138"/>
    <p:sldId id="432" r:id="rId139"/>
    <p:sldId id="433" r:id="rId140"/>
    <p:sldId id="434" r:id="rId141"/>
  </p:sldIdLst>
  <p:sldSz cx="12192000" cy="6858000"/>
  <p:notesSz cx="6858000" cy="9144000"/>
  <p:custDataLst>
    <p:tags r:id="rId1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p15:clr>
            <a:srgbClr val="A4A3A4"/>
          </p15:clr>
        </p15:guide>
        <p15:guide id="2" pos="3845">
          <p15:clr>
            <a:srgbClr val="A4A3A4"/>
          </p15:clr>
        </p15:guide>
        <p15:guide id="3" pos="186">
          <p15:clr>
            <a:srgbClr val="A4A3A4"/>
          </p15:clr>
        </p15:guide>
        <p15:guide id="4" pos="7488">
          <p15:clr>
            <a:srgbClr val="A4A3A4"/>
          </p15:clr>
        </p15:guide>
        <p15:guide id="5" orient="horz" pos="465">
          <p15:clr>
            <a:srgbClr val="A4A3A4"/>
          </p15:clr>
        </p15:guide>
        <p15:guide id="6" orient="horz" pos="4104">
          <p15:clr>
            <a:srgbClr val="A4A3A4"/>
          </p15:clr>
        </p15:guide>
        <p15:guide id="7" orient="horz" pos="40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94660"/>
  </p:normalViewPr>
  <p:slideViewPr>
    <p:cSldViewPr snapToGrid="0" showGuides="1">
      <p:cViewPr varScale="1">
        <p:scale>
          <a:sx n="79" d="100"/>
          <a:sy n="79" d="100"/>
        </p:scale>
        <p:origin x="72" y="531"/>
      </p:cViewPr>
      <p:guideLst>
        <p:guide orient="horz" pos="2251"/>
        <p:guide pos="3845"/>
        <p:guide pos="186"/>
        <p:guide pos="7488"/>
        <p:guide orient="horz" pos="465"/>
        <p:guide orient="horz" pos="4104"/>
        <p:guide orient="horz" pos="4037"/>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t>2022/8/15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t>‹#›</a:t>
            </a:fld>
            <a:endParaRPr lang="zh-CN" altLang="en-US"/>
          </a:p>
        </p:txBody>
      </p:sp>
    </p:spTree>
    <p:extLst>
      <p:ext uri="{BB962C8B-B14F-4D97-AF65-F5344CB8AC3E}">
        <p14:creationId xmlns:p14="http://schemas.microsoft.com/office/powerpoint/2010/main" val="210361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111</a:t>
            </a:fld>
            <a:endParaRPr lang="zh-CN" altLang="en-US"/>
          </a:p>
        </p:txBody>
      </p:sp>
    </p:spTree>
    <p:extLst>
      <p:ext uri="{BB962C8B-B14F-4D97-AF65-F5344CB8AC3E}">
        <p14:creationId xmlns:p14="http://schemas.microsoft.com/office/powerpoint/2010/main" val="2926154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133</a:t>
            </a:fld>
            <a:endParaRPr lang="zh-CN" altLang="en-US"/>
          </a:p>
        </p:txBody>
      </p:sp>
    </p:spTree>
    <p:extLst>
      <p:ext uri="{BB962C8B-B14F-4D97-AF65-F5344CB8AC3E}">
        <p14:creationId xmlns:p14="http://schemas.microsoft.com/office/powerpoint/2010/main" val="4270285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134</a:t>
            </a:fld>
            <a:endParaRPr lang="zh-CN" altLang="en-US"/>
          </a:p>
        </p:txBody>
      </p:sp>
    </p:spTree>
    <p:extLst>
      <p:ext uri="{BB962C8B-B14F-4D97-AF65-F5344CB8AC3E}">
        <p14:creationId xmlns:p14="http://schemas.microsoft.com/office/powerpoint/2010/main" val="112673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135</a:t>
            </a:fld>
            <a:endParaRPr lang="zh-CN" altLang="en-US"/>
          </a:p>
        </p:txBody>
      </p:sp>
    </p:spTree>
    <p:extLst>
      <p:ext uri="{BB962C8B-B14F-4D97-AF65-F5344CB8AC3E}">
        <p14:creationId xmlns:p14="http://schemas.microsoft.com/office/powerpoint/2010/main" val="4217817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136</a:t>
            </a:fld>
            <a:endParaRPr lang="zh-CN" altLang="en-US"/>
          </a:p>
        </p:txBody>
      </p:sp>
    </p:spTree>
    <p:extLst>
      <p:ext uri="{BB962C8B-B14F-4D97-AF65-F5344CB8AC3E}">
        <p14:creationId xmlns:p14="http://schemas.microsoft.com/office/powerpoint/2010/main" val="163765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137</a:t>
            </a:fld>
            <a:endParaRPr lang="zh-CN" altLang="en-US"/>
          </a:p>
        </p:txBody>
      </p:sp>
    </p:spTree>
    <p:extLst>
      <p:ext uri="{BB962C8B-B14F-4D97-AF65-F5344CB8AC3E}">
        <p14:creationId xmlns:p14="http://schemas.microsoft.com/office/powerpoint/2010/main" val="314610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138</a:t>
            </a:fld>
            <a:endParaRPr lang="zh-CN" altLang="en-US"/>
          </a:p>
        </p:txBody>
      </p:sp>
    </p:spTree>
    <p:extLst>
      <p:ext uri="{BB962C8B-B14F-4D97-AF65-F5344CB8AC3E}">
        <p14:creationId xmlns:p14="http://schemas.microsoft.com/office/powerpoint/2010/main" val="10764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139</a:t>
            </a:fld>
            <a:endParaRPr lang="zh-CN" altLang="en-US"/>
          </a:p>
        </p:txBody>
      </p:sp>
    </p:spTree>
    <p:extLst>
      <p:ext uri="{BB962C8B-B14F-4D97-AF65-F5344CB8AC3E}">
        <p14:creationId xmlns:p14="http://schemas.microsoft.com/office/powerpoint/2010/main" val="2606357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140</a:t>
            </a:fld>
            <a:endParaRPr lang="zh-CN" altLang="en-US"/>
          </a:p>
        </p:txBody>
      </p:sp>
    </p:spTree>
    <p:extLst>
      <p:ext uri="{BB962C8B-B14F-4D97-AF65-F5344CB8AC3E}">
        <p14:creationId xmlns:p14="http://schemas.microsoft.com/office/powerpoint/2010/main" val="182656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125</a:t>
            </a:fld>
            <a:endParaRPr lang="zh-CN" altLang="en-US"/>
          </a:p>
        </p:txBody>
      </p:sp>
    </p:spTree>
    <p:extLst>
      <p:ext uri="{BB962C8B-B14F-4D97-AF65-F5344CB8AC3E}">
        <p14:creationId xmlns:p14="http://schemas.microsoft.com/office/powerpoint/2010/main" val="143804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126</a:t>
            </a:fld>
            <a:endParaRPr lang="zh-CN" altLang="en-US"/>
          </a:p>
        </p:txBody>
      </p:sp>
    </p:spTree>
    <p:extLst>
      <p:ext uri="{BB962C8B-B14F-4D97-AF65-F5344CB8AC3E}">
        <p14:creationId xmlns:p14="http://schemas.microsoft.com/office/powerpoint/2010/main" val="142620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127</a:t>
            </a:fld>
            <a:endParaRPr lang="zh-CN" altLang="en-US"/>
          </a:p>
        </p:txBody>
      </p:sp>
    </p:spTree>
    <p:extLst>
      <p:ext uri="{BB962C8B-B14F-4D97-AF65-F5344CB8AC3E}">
        <p14:creationId xmlns:p14="http://schemas.microsoft.com/office/powerpoint/2010/main" val="285548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128</a:t>
            </a:fld>
            <a:endParaRPr lang="zh-CN" altLang="en-US"/>
          </a:p>
        </p:txBody>
      </p:sp>
    </p:spTree>
    <p:extLst>
      <p:ext uri="{BB962C8B-B14F-4D97-AF65-F5344CB8AC3E}">
        <p14:creationId xmlns:p14="http://schemas.microsoft.com/office/powerpoint/2010/main" val="1259664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129</a:t>
            </a:fld>
            <a:endParaRPr lang="zh-CN" altLang="en-US"/>
          </a:p>
        </p:txBody>
      </p:sp>
    </p:spTree>
    <p:extLst>
      <p:ext uri="{BB962C8B-B14F-4D97-AF65-F5344CB8AC3E}">
        <p14:creationId xmlns:p14="http://schemas.microsoft.com/office/powerpoint/2010/main" val="425924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130</a:t>
            </a:fld>
            <a:endParaRPr lang="zh-CN" altLang="en-US"/>
          </a:p>
        </p:txBody>
      </p:sp>
    </p:spTree>
    <p:extLst>
      <p:ext uri="{BB962C8B-B14F-4D97-AF65-F5344CB8AC3E}">
        <p14:creationId xmlns:p14="http://schemas.microsoft.com/office/powerpoint/2010/main" val="127050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131</a:t>
            </a:fld>
            <a:endParaRPr lang="zh-CN" altLang="en-US"/>
          </a:p>
        </p:txBody>
      </p:sp>
    </p:spTree>
    <p:extLst>
      <p:ext uri="{BB962C8B-B14F-4D97-AF65-F5344CB8AC3E}">
        <p14:creationId xmlns:p14="http://schemas.microsoft.com/office/powerpoint/2010/main" val="360910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5B9290-03D1-4E2E-A47C-118A78A2EA2E}" type="slidenum">
              <a:rPr lang="zh-CN" altLang="en-US" smtClean="0"/>
              <a:t>132</a:t>
            </a:fld>
            <a:endParaRPr lang="zh-CN" altLang="en-US"/>
          </a:p>
        </p:txBody>
      </p:sp>
    </p:spTree>
    <p:extLst>
      <p:ext uri="{BB962C8B-B14F-4D97-AF65-F5344CB8AC3E}">
        <p14:creationId xmlns:p14="http://schemas.microsoft.com/office/powerpoint/2010/main" val="138511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2022/8/15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823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63500"/>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深入浅出计算机网络</a:t>
            </a:r>
            <a:r>
              <a:rPr lang="zh-CN" altLang="en-US" b="1"/>
              <a:t>（微课视频版）</a:t>
            </a:r>
          </a:p>
        </p:txBody>
      </p:sp>
      <p:sp>
        <p:nvSpPr>
          <p:cNvPr id="6" name="矩形 5"/>
          <p:cNvSpPr/>
          <p:nvPr userDrawn="1"/>
        </p:nvSpPr>
        <p:spPr>
          <a:xfrm>
            <a:off x="132080" y="0"/>
            <a:ext cx="547200" cy="547200"/>
          </a:xfrm>
          <a:prstGeom prst="rect">
            <a:avLst/>
          </a:prstGeom>
          <a:solidFill>
            <a:srgbClr val="8ACF57"/>
          </a:solidFill>
          <a:ln>
            <a:solidFill>
              <a:srgbClr val="8ACF5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userDrawn="1"/>
        </p:nvSpPr>
        <p:spPr>
          <a:xfrm>
            <a:off x="9975215" y="147320"/>
            <a:ext cx="76200" cy="298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dirty="0">
                <a:solidFill>
                  <a:schemeClr val="bg1"/>
                </a:solidFill>
                <a:latin typeface="+mj-ea"/>
                <a:ea typeface="+mj-ea"/>
                <a:cs typeface="+mj-ea"/>
              </a:rPr>
              <a:t>第</a:t>
            </a:r>
            <a:r>
              <a:rPr lang="en-US" altLang="zh-CN" b="1" dirty="0">
                <a:solidFill>
                  <a:schemeClr val="bg1"/>
                </a:solidFill>
                <a:latin typeface="+mj-ea"/>
                <a:ea typeface="+mj-ea"/>
                <a:cs typeface="+mj-ea"/>
              </a:rPr>
              <a:t>6</a:t>
            </a:r>
            <a:r>
              <a:rPr lang="zh-CN" altLang="en-US" b="1" dirty="0">
                <a:solidFill>
                  <a:schemeClr val="bg1"/>
                </a:solidFill>
                <a:latin typeface="+mj-ea"/>
                <a:ea typeface="+mj-ea"/>
                <a:cs typeface="+mj-ea"/>
              </a:rPr>
              <a:t>章</a:t>
            </a:r>
            <a:r>
              <a:rPr lang="en-US" altLang="zh-CN" b="1" dirty="0">
                <a:solidFill>
                  <a:schemeClr val="bg1"/>
                </a:solidFill>
                <a:latin typeface="+mj-ea"/>
                <a:ea typeface="+mj-ea"/>
                <a:cs typeface="+mj-ea"/>
              </a:rPr>
              <a:t> </a:t>
            </a:r>
            <a:r>
              <a:rPr lang="zh-CN" altLang="en-US" b="1" dirty="0">
                <a:solidFill>
                  <a:schemeClr val="bg1"/>
                </a:solidFill>
                <a:latin typeface="+mj-ea"/>
                <a:ea typeface="+mj-ea"/>
                <a:cs typeface="+mj-ea"/>
              </a:rPr>
              <a:t>应用层</a:t>
            </a:r>
          </a:p>
        </p:txBody>
      </p:sp>
      <p:pic>
        <p:nvPicPr>
          <p:cNvPr id="11" name="图片 10" descr="logo"/>
          <p:cNvPicPr>
            <a:picLocks noChangeAspect="1"/>
          </p:cNvPicPr>
          <p:nvPr userDrawn="1"/>
        </p:nvPicPr>
        <p:blipFill>
          <a:blip r:embed="rId5"/>
          <a:stretch>
            <a:fillRect/>
          </a:stretch>
        </p:blipFill>
        <p:spPr>
          <a:xfrm>
            <a:off x="3308" y="6414723"/>
            <a:ext cx="1882140" cy="441960"/>
          </a:xfrm>
          <a:prstGeom prst="rect">
            <a:avLst/>
          </a:prstGeom>
        </p:spPr>
      </p:pic>
      <p:sp>
        <p:nvSpPr>
          <p:cNvPr id="2" name="文本框 1">
            <a:extLst>
              <a:ext uri="{FF2B5EF4-FFF2-40B4-BE49-F238E27FC236}">
                <a16:creationId xmlns:a16="http://schemas.microsoft.com/office/drawing/2014/main" id="{3CCA885B-1FAA-25AA-9061-3ED522222E6E}"/>
              </a:ext>
            </a:extLst>
          </p:cNvPr>
          <p:cNvSpPr txBox="1"/>
          <p:nvPr userDrawn="1"/>
        </p:nvSpPr>
        <p:spPr>
          <a:xfrm>
            <a:off x="10365377" y="6486579"/>
            <a:ext cx="1823315" cy="369332"/>
          </a:xfrm>
          <a:prstGeom prst="rect">
            <a:avLst/>
          </a:prstGeom>
          <a:noFill/>
        </p:spPr>
        <p:txBody>
          <a:bodyPr wrap="square" rtlCol="0">
            <a:spAutoFit/>
          </a:bodyPr>
          <a:lstStyle/>
          <a:p>
            <a:pPr algn="r"/>
            <a:r>
              <a:rPr lang="zh-CN" altLang="en-US" b="1" dirty="0">
                <a:solidFill>
                  <a:schemeClr val="tx1">
                    <a:lumMod val="50000"/>
                    <a:lumOff val="50000"/>
                  </a:schemeClr>
                </a:solidFill>
              </a:rPr>
              <a:t>课件制作：高军</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92.xml"/><Relationship Id="rId5" Type="http://schemas.openxmlformats.org/officeDocument/2006/relationships/image" Target="../media/image73.jpg"/><Relationship Id="rId4" Type="http://schemas.openxmlformats.org/officeDocument/2006/relationships/image" Target="../media/image69.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10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slideLayout" Target="../slideLayouts/slideLayout3.xml"/><Relationship Id="rId1" Type="http://schemas.openxmlformats.org/officeDocument/2006/relationships/tags" Target="../tags/tag94.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slideLayout" Target="../slideLayouts/slideLayout3.xml"/><Relationship Id="rId1" Type="http://schemas.openxmlformats.org/officeDocument/2006/relationships/tags" Target="../tags/tag96.xml"/><Relationship Id="rId5" Type="http://schemas.openxmlformats.org/officeDocument/2006/relationships/image" Target="../media/image82.jp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slideLayout" Target="../slideLayouts/slideLayout3.xml"/><Relationship Id="rId1" Type="http://schemas.openxmlformats.org/officeDocument/2006/relationships/tags" Target="../tags/tag97.xml"/><Relationship Id="rId5" Type="http://schemas.openxmlformats.org/officeDocument/2006/relationships/image" Target="../media/image85.jpg"/><Relationship Id="rId4" Type="http://schemas.openxmlformats.org/officeDocument/2006/relationships/image" Target="../media/image84.png"/></Relationships>
</file>

<file path=ppt/slides/_rels/slide10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slideLayout" Target="../slideLayouts/slideLayout3.xml"/><Relationship Id="rId1" Type="http://schemas.openxmlformats.org/officeDocument/2006/relationships/tags" Target="../tags/tag98.xml"/><Relationship Id="rId5" Type="http://schemas.openxmlformats.org/officeDocument/2006/relationships/image" Target="../media/image85.jpg"/><Relationship Id="rId4" Type="http://schemas.openxmlformats.org/officeDocument/2006/relationships/image" Target="../media/image84.png"/></Relationships>
</file>

<file path=ppt/slides/_rels/slide10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slideLayout" Target="../slideLayouts/slideLayout3.xml"/><Relationship Id="rId1" Type="http://schemas.openxmlformats.org/officeDocument/2006/relationships/tags" Target="../tags/tag99.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slideLayout" Target="../slideLayouts/slideLayout3.xml"/><Relationship Id="rId1" Type="http://schemas.openxmlformats.org/officeDocument/2006/relationships/tags" Target="../tags/tag100.xml"/><Relationship Id="rId6" Type="http://schemas.openxmlformats.org/officeDocument/2006/relationships/image" Target="../media/image87.jpg"/><Relationship Id="rId5" Type="http://schemas.microsoft.com/office/2007/relationships/hdphoto" Target="../media/hdphoto1.wdp"/><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62.jpg"/><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0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4.svg"/><Relationship Id="rId2" Type="http://schemas.openxmlformats.org/officeDocument/2006/relationships/slideLayout" Target="../slideLayouts/slideLayout3.xml"/><Relationship Id="rId1" Type="http://schemas.openxmlformats.org/officeDocument/2006/relationships/tags" Target="../tags/tag103.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0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7.sv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9.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3.xml"/><Relationship Id="rId1" Type="http://schemas.openxmlformats.org/officeDocument/2006/relationships/tags" Target="../tags/tag110.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2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slideLayout" Target="../slideLayouts/slideLayout3.xml"/><Relationship Id="rId1" Type="http://schemas.openxmlformats.org/officeDocument/2006/relationships/tags" Target="../tags/tag11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tags" Target="../tags/tag113.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4.xml"/></Relationships>
</file>

<file path=ppt/slides/_rels/slide1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4.png"/><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5.svg"/><Relationship Id="rId9" Type="http://schemas.openxmlformats.org/officeDocument/2006/relationships/image" Target="../media/image96.png"/></Relationships>
</file>

<file path=ppt/slides/_rels/slide1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4.png"/><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16.xml"/><Relationship Id="rId6" Type="http://schemas.openxmlformats.org/officeDocument/2006/relationships/image" Target="../media/image14.svg"/><Relationship Id="rId11" Type="http://schemas.openxmlformats.org/officeDocument/2006/relationships/image" Target="../media/image68.svg"/><Relationship Id="rId5" Type="http://schemas.openxmlformats.org/officeDocument/2006/relationships/image" Target="../media/image13.png"/><Relationship Id="rId10" Type="http://schemas.openxmlformats.org/officeDocument/2006/relationships/image" Target="../media/image67.png"/><Relationship Id="rId4" Type="http://schemas.openxmlformats.org/officeDocument/2006/relationships/image" Target="../media/image95.svg"/><Relationship Id="rId9" Type="http://schemas.openxmlformats.org/officeDocument/2006/relationships/image" Target="../media/image96.png"/></Relationships>
</file>

<file path=ppt/slides/_rels/slide12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68.svg"/><Relationship Id="rId3" Type="http://schemas.openxmlformats.org/officeDocument/2006/relationships/notesSlide" Target="../notesSlides/notesSlide2.xml"/><Relationship Id="rId7" Type="http://schemas.openxmlformats.org/officeDocument/2006/relationships/image" Target="../media/image17.svg"/><Relationship Id="rId12"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ags" Target="../tags/tag117.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xml"/><Relationship Id="rId7" Type="http://schemas.openxmlformats.org/officeDocument/2006/relationships/image" Target="../media/image17.svg"/><Relationship Id="rId2" Type="http://schemas.openxmlformats.org/officeDocument/2006/relationships/slideLayout" Target="../slideLayouts/slideLayout3.xml"/><Relationship Id="rId1" Type="http://schemas.openxmlformats.org/officeDocument/2006/relationships/tags" Target="../tags/tag118.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2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4.xml"/><Relationship Id="rId7" Type="http://schemas.openxmlformats.org/officeDocument/2006/relationships/image" Target="../media/image17.svg"/><Relationship Id="rId2" Type="http://schemas.openxmlformats.org/officeDocument/2006/relationships/slideLayout" Target="../slideLayouts/slideLayout3.xml"/><Relationship Id="rId1" Type="http://schemas.openxmlformats.org/officeDocument/2006/relationships/tags" Target="../tags/tag119.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2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5.svg"/><Relationship Id="rId3" Type="http://schemas.openxmlformats.org/officeDocument/2006/relationships/notesSlide" Target="../notesSlides/notesSlide5.xml"/><Relationship Id="rId7" Type="http://schemas.openxmlformats.org/officeDocument/2006/relationships/image" Target="../media/image17.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20.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5" Type="http://schemas.openxmlformats.org/officeDocument/2006/relationships/image" Target="../media/image68.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 Id="rId14" Type="http://schemas.openxmlformats.org/officeDocument/2006/relationships/image" Target="../media/image67.png"/></Relationships>
</file>

<file path=ppt/slides/_rels/slide12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5.svg"/><Relationship Id="rId3" Type="http://schemas.openxmlformats.org/officeDocument/2006/relationships/notesSlide" Target="../notesSlides/notesSlide6.xml"/><Relationship Id="rId7" Type="http://schemas.openxmlformats.org/officeDocument/2006/relationships/image" Target="../media/image17.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21.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3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5.svg"/><Relationship Id="rId3" Type="http://schemas.openxmlformats.org/officeDocument/2006/relationships/notesSlide" Target="../notesSlides/notesSlide7.xml"/><Relationship Id="rId7" Type="http://schemas.openxmlformats.org/officeDocument/2006/relationships/image" Target="../media/image17.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22.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5.svg"/><Relationship Id="rId3" Type="http://schemas.openxmlformats.org/officeDocument/2006/relationships/notesSlide" Target="../notesSlides/notesSlide8.xml"/><Relationship Id="rId7" Type="http://schemas.openxmlformats.org/officeDocument/2006/relationships/image" Target="../media/image17.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3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5.svg"/><Relationship Id="rId3" Type="http://schemas.openxmlformats.org/officeDocument/2006/relationships/notesSlide" Target="../notesSlides/notesSlide9.xml"/><Relationship Id="rId7" Type="http://schemas.openxmlformats.org/officeDocument/2006/relationships/image" Target="../media/image17.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3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5.svg"/><Relationship Id="rId3" Type="http://schemas.openxmlformats.org/officeDocument/2006/relationships/notesSlide" Target="../notesSlides/notesSlide10.xml"/><Relationship Id="rId7" Type="http://schemas.openxmlformats.org/officeDocument/2006/relationships/image" Target="../media/image17.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125.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14.sv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8.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6.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27.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8.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3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1.svg"/><Relationship Id="rId9"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17.svg"/><Relationship Id="rId11" Type="http://schemas.openxmlformats.org/officeDocument/2006/relationships/image" Target="../media/image22.sv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1.svg"/><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17.svg"/><Relationship Id="rId11" Type="http://schemas.openxmlformats.org/officeDocument/2006/relationships/image" Target="../media/image22.sv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1.sv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4.sv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4.sv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4.sv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5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5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4.svg"/></Relationships>
</file>

<file path=ppt/slides/_rels/slide6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4.svg"/></Relationships>
</file>

<file path=ppt/slides/_rels/slide6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5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14.svg"/><Relationship Id="rId9" Type="http://schemas.openxmlformats.org/officeDocument/2006/relationships/image" Target="../media/image34.png"/></Relationships>
</file>

<file path=ppt/slides/_rels/slide6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5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4.svg"/><Relationship Id="rId9"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5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4.svg"/><Relationship Id="rId9"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5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4.sv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60.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4.sv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6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4.sv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7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65.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png"/></Relationships>
</file>

<file path=ppt/slides/_rels/slide7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41.svg"/><Relationship Id="rId11" Type="http://schemas.openxmlformats.org/officeDocument/2006/relationships/image" Target="../media/image48.png"/><Relationship Id="rId5" Type="http://schemas.openxmlformats.org/officeDocument/2006/relationships/image" Target="../media/image40.png"/><Relationship Id="rId10" Type="http://schemas.openxmlformats.org/officeDocument/2006/relationships/image" Target="../media/image47.svg"/><Relationship Id="rId4" Type="http://schemas.openxmlformats.org/officeDocument/2006/relationships/image" Target="../media/image39.svg"/><Relationship Id="rId9" Type="http://schemas.openxmlformats.org/officeDocument/2006/relationships/image" Target="../media/image46.png"/></Relationships>
</file>

<file path=ppt/slides/_rels/slide7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41.svg"/><Relationship Id="rId11" Type="http://schemas.openxmlformats.org/officeDocument/2006/relationships/image" Target="../media/image48.png"/><Relationship Id="rId5" Type="http://schemas.openxmlformats.org/officeDocument/2006/relationships/image" Target="../media/image40.png"/><Relationship Id="rId10" Type="http://schemas.openxmlformats.org/officeDocument/2006/relationships/image" Target="../media/image47.svg"/><Relationship Id="rId4" Type="http://schemas.openxmlformats.org/officeDocument/2006/relationships/image" Target="../media/image39.svg"/><Relationship Id="rId9" Type="http://schemas.openxmlformats.org/officeDocument/2006/relationships/image" Target="../media/image46.png"/></Relationships>
</file>

<file path=ppt/slides/_rels/slide7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68.xml"/><Relationship Id="rId6" Type="http://schemas.openxmlformats.org/officeDocument/2006/relationships/image" Target="../media/image41.svg"/><Relationship Id="rId11" Type="http://schemas.openxmlformats.org/officeDocument/2006/relationships/image" Target="../media/image48.png"/><Relationship Id="rId5" Type="http://schemas.openxmlformats.org/officeDocument/2006/relationships/image" Target="../media/image40.png"/><Relationship Id="rId10" Type="http://schemas.openxmlformats.org/officeDocument/2006/relationships/image" Target="../media/image47.svg"/><Relationship Id="rId4" Type="http://schemas.openxmlformats.org/officeDocument/2006/relationships/image" Target="../media/image39.svg"/><Relationship Id="rId9" Type="http://schemas.openxmlformats.org/officeDocument/2006/relationships/image" Target="../media/image4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8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41.svg"/><Relationship Id="rId11" Type="http://schemas.openxmlformats.org/officeDocument/2006/relationships/image" Target="../media/image53.png"/><Relationship Id="rId5" Type="http://schemas.openxmlformats.org/officeDocument/2006/relationships/image" Target="../media/image40.png"/><Relationship Id="rId10" Type="http://schemas.openxmlformats.org/officeDocument/2006/relationships/image" Target="../media/image52.svg"/><Relationship Id="rId4" Type="http://schemas.openxmlformats.org/officeDocument/2006/relationships/image" Target="../media/image39.svg"/><Relationship Id="rId9"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41.svg"/><Relationship Id="rId11" Type="http://schemas.openxmlformats.org/officeDocument/2006/relationships/image" Target="../media/image53.png"/><Relationship Id="rId5" Type="http://schemas.openxmlformats.org/officeDocument/2006/relationships/image" Target="../media/image40.png"/><Relationship Id="rId10" Type="http://schemas.openxmlformats.org/officeDocument/2006/relationships/image" Target="../media/image52.svg"/><Relationship Id="rId4" Type="http://schemas.openxmlformats.org/officeDocument/2006/relationships/image" Target="../media/image39.svg"/><Relationship Id="rId9"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3.xml"/><Relationship Id="rId1" Type="http://schemas.openxmlformats.org/officeDocument/2006/relationships/tags" Target="../tags/tag79.xml"/><Relationship Id="rId5" Type="http://schemas.openxmlformats.org/officeDocument/2006/relationships/image" Target="../media/image57.svg"/><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80.xml"/><Relationship Id="rId5" Type="http://schemas.openxmlformats.org/officeDocument/2006/relationships/image" Target="../media/image58.png"/><Relationship Id="rId4" Type="http://schemas.openxmlformats.org/officeDocument/2006/relationships/image" Target="../media/image57.sv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slideLayout" Target="../slideLayouts/slideLayout3.xml"/><Relationship Id="rId1" Type="http://schemas.openxmlformats.org/officeDocument/2006/relationships/tags" Target="../tags/tag84.xml"/><Relationship Id="rId6" Type="http://schemas.openxmlformats.org/officeDocument/2006/relationships/image" Target="../media/image65.jpeg"/><Relationship Id="rId5" Type="http://schemas.openxmlformats.org/officeDocument/2006/relationships/image" Target="../media/image64.jpg"/><Relationship Id="rId4" Type="http://schemas.openxmlformats.org/officeDocument/2006/relationships/image" Target="../media/image63.jpeg"/></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4.svg"/></Relationships>
</file>

<file path=ppt/slides/_rels/slide9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3.png"/><Relationship Id="rId7"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8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69.jpeg"/><Relationship Id="rId4" Type="http://schemas.openxmlformats.org/officeDocument/2006/relationships/image" Target="../media/image14.svg"/><Relationship Id="rId9" Type="http://schemas.openxmlformats.org/officeDocument/2006/relationships/image" Target="../media/image68.svg"/></Relationships>
</file>

<file path=ppt/slides/_rels/slide9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69.jpeg"/></Relationships>
</file>

<file path=ppt/slides/_rels/slide9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88.xml"/><Relationship Id="rId6" Type="http://schemas.microsoft.com/office/2007/relationships/hdphoto" Target="../media/hdphoto1.wdp"/><Relationship Id="rId5" Type="http://schemas.openxmlformats.org/officeDocument/2006/relationships/image" Target="../media/image70.png"/><Relationship Id="rId4" Type="http://schemas.openxmlformats.org/officeDocument/2006/relationships/image" Target="../media/image69.jpeg"/></Relationships>
</file>

<file path=ppt/slides/_rels/slide9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89.xml"/><Relationship Id="rId4" Type="http://schemas.openxmlformats.org/officeDocument/2006/relationships/image" Target="../media/image71.jpeg"/></Relationships>
</file>

<file path=ppt/slides/_rels/slide9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71.jpeg"/></Relationships>
</file>

<file path=ppt/slides/_rels/slide99.xml.rels><?xml version="1.0" encoding="UTF-8" standalone="yes"?>
<Relationships xmlns="http://schemas.openxmlformats.org/package/2006/relationships"><Relationship Id="rId3" Type="http://schemas.openxmlformats.org/officeDocument/2006/relationships/image" Target="../media/image66.jpg"/><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91.xml"/><Relationship Id="rId6" Type="http://schemas.openxmlformats.org/officeDocument/2006/relationships/image" Target="../media/image70.png"/><Relationship Id="rId5" Type="http://schemas.openxmlformats.org/officeDocument/2006/relationships/image" Target="../media/image72.jpg"/><Relationship Id="rId4"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7EEC93-AF4D-1E5E-0CDA-08EAAAD71074}"/>
              </a:ext>
            </a:extLst>
          </p:cNvPr>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E97D209-CABF-D8F6-54FC-1B154A1A0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16" y="289450"/>
            <a:ext cx="6058722" cy="6058722"/>
          </a:xfrm>
          <a:prstGeom prst="rect">
            <a:avLst/>
          </a:prstGeom>
        </p:spPr>
      </p:pic>
      <p:sp>
        <p:nvSpPr>
          <p:cNvPr id="10" name="文本框 9">
            <a:extLst>
              <a:ext uri="{FF2B5EF4-FFF2-40B4-BE49-F238E27FC236}">
                <a16:creationId xmlns:a16="http://schemas.microsoft.com/office/drawing/2014/main" id="{9B5A5A4B-84F0-0FDA-457C-2B3ACD43178B}"/>
              </a:ext>
            </a:extLst>
          </p:cNvPr>
          <p:cNvSpPr txBox="1"/>
          <p:nvPr/>
        </p:nvSpPr>
        <p:spPr>
          <a:xfrm>
            <a:off x="7104691" y="2219811"/>
            <a:ext cx="3486561" cy="2699200"/>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第</a:t>
            </a:r>
            <a:r>
              <a:rPr lang="en-US" altLang="zh-CN" sz="6000" b="1" spc="600" dirty="0">
                <a:solidFill>
                  <a:schemeClr val="bg1"/>
                </a:solidFill>
                <a:latin typeface="+mj-ea"/>
                <a:ea typeface="+mj-ea"/>
              </a:rPr>
              <a:t>6</a:t>
            </a:r>
            <a:r>
              <a:rPr lang="zh-CN" altLang="en-US" sz="6000" b="1" spc="600" dirty="0">
                <a:solidFill>
                  <a:schemeClr val="bg1"/>
                </a:solidFill>
                <a:latin typeface="+mj-ea"/>
                <a:ea typeface="+mj-ea"/>
              </a:rPr>
              <a:t>章</a:t>
            </a:r>
            <a:endParaRPr lang="en-US" altLang="zh-CN" sz="6000" b="1" spc="600" dirty="0">
              <a:solidFill>
                <a:schemeClr val="bg1"/>
              </a:solidFill>
              <a:latin typeface="+mj-ea"/>
              <a:ea typeface="+mj-ea"/>
            </a:endParaRPr>
          </a:p>
          <a:p>
            <a:pPr algn="ctr">
              <a:lnSpc>
                <a:spcPct val="150000"/>
              </a:lnSpc>
            </a:pPr>
            <a:r>
              <a:rPr lang="zh-CN" altLang="en-US" sz="6000" b="1" spc="600" dirty="0">
                <a:solidFill>
                  <a:schemeClr val="bg1"/>
                </a:solidFill>
                <a:latin typeface="+mj-ea"/>
                <a:ea typeface="+mj-ea"/>
              </a:rPr>
              <a:t>应用层</a:t>
            </a:r>
          </a:p>
        </p:txBody>
      </p:sp>
    </p:spTree>
    <p:extLst>
      <p:ext uri="{BB962C8B-B14F-4D97-AF65-F5344CB8AC3E}">
        <p14:creationId xmlns:p14="http://schemas.microsoft.com/office/powerpoint/2010/main" val="4011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04CB586-1155-26DD-21D9-9C910F1C7018}"/>
              </a:ext>
            </a:extLst>
          </p:cNvPr>
          <p:cNvGrpSpPr/>
          <p:nvPr/>
        </p:nvGrpSpPr>
        <p:grpSpPr>
          <a:xfrm>
            <a:off x="3157684" y="1687962"/>
            <a:ext cx="5900079" cy="1271874"/>
            <a:chOff x="3157684" y="1687962"/>
            <a:chExt cx="5900079" cy="1271874"/>
          </a:xfrm>
        </p:grpSpPr>
        <p:sp>
          <p:nvSpPr>
            <p:cNvPr id="12" name="íşlïḍè"/>
            <p:cNvSpPr txBox="1"/>
            <p:nvPr/>
          </p:nvSpPr>
          <p:spPr>
            <a:xfrm>
              <a:off x="3858458" y="1687962"/>
              <a:ext cx="4492582" cy="419100"/>
            </a:xfrm>
            <a:prstGeom prst="rect">
              <a:avLst/>
            </a:prstGeom>
            <a:noFill/>
          </p:spPr>
          <p:txBody>
            <a:bodyPr wrap="square" lIns="91440" tIns="45720" rIns="91440" bIns="45720" anchor="ctr">
              <a:noAutofit/>
            </a:bodyPr>
            <a:lstStyle/>
            <a:p>
              <a:pPr algn="ctr"/>
              <a:r>
                <a:rPr lang="en-US" altLang="zh-CN" sz="2400" b="1" dirty="0"/>
                <a:t>6.2 </a:t>
              </a:r>
              <a:r>
                <a:rPr lang="zh-CN" altLang="en-US" sz="2400" b="1" dirty="0"/>
                <a:t>客户</a:t>
              </a:r>
              <a:r>
                <a:rPr lang="en-US" altLang="zh-CN" sz="2400" b="1" dirty="0"/>
                <a:t>/</a:t>
              </a:r>
              <a:r>
                <a:rPr lang="zh-CN" altLang="en-US" sz="2400" b="1" dirty="0"/>
                <a:t>服务器方式和对等方式</a:t>
              </a:r>
              <a:endParaRPr lang="en-US" altLang="zh-CN" sz="2400" b="1" dirty="0"/>
            </a:p>
          </p:txBody>
        </p:sp>
        <p:grpSp>
          <p:nvGrpSpPr>
            <p:cNvPr id="6" name="组合 5"/>
            <p:cNvGrpSpPr/>
            <p:nvPr/>
          </p:nvGrpSpPr>
          <p:grpSpPr>
            <a:xfrm>
              <a:off x="3157684" y="2364282"/>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客户</a:t>
                </a:r>
                <a:r>
                  <a:rPr lang="en-US" altLang="zh-CN" sz="2200" b="1" dirty="0">
                    <a:solidFill>
                      <a:schemeClr val="tx1"/>
                    </a:solidFill>
                    <a:latin typeface="Impact" panose="020B0806030902050204" pitchFamily="34" charset="0"/>
                  </a:rPr>
                  <a:t>/</a:t>
                </a:r>
                <a:r>
                  <a:rPr lang="zh-CN" altLang="en-US" sz="2200" b="1" dirty="0">
                    <a:solidFill>
                      <a:schemeClr val="tx1"/>
                    </a:solidFill>
                    <a:latin typeface="Impact" panose="020B0806030902050204" pitchFamily="34" charset="0"/>
                  </a:rPr>
                  <a:t>服务器方式和对等方式</a:t>
                </a:r>
              </a:p>
            </p:txBody>
          </p:sp>
        </p:grpSp>
      </p:grpSp>
    </p:spTree>
    <p:extLst>
      <p:ext uri="{BB962C8B-B14F-4D97-AF65-F5344CB8AC3E}">
        <p14:creationId xmlns:p14="http://schemas.microsoft.com/office/powerpoint/2010/main" val="402198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grpSp>
        <p:nvGrpSpPr>
          <p:cNvPr id="8" name="组合 7">
            <a:extLst>
              <a:ext uri="{FF2B5EF4-FFF2-40B4-BE49-F238E27FC236}">
                <a16:creationId xmlns:a16="http://schemas.microsoft.com/office/drawing/2014/main" id="{B55002F7-9A17-22CB-5ABE-820B40956ECB}"/>
              </a:ext>
            </a:extLst>
          </p:cNvPr>
          <p:cNvGrpSpPr/>
          <p:nvPr/>
        </p:nvGrpSpPr>
        <p:grpSpPr>
          <a:xfrm>
            <a:off x="443822" y="2269397"/>
            <a:ext cx="5220452" cy="3349115"/>
            <a:chOff x="933106" y="2943117"/>
            <a:chExt cx="5220452" cy="3349115"/>
          </a:xfrm>
        </p:grpSpPr>
        <p:pic>
          <p:nvPicPr>
            <p:cNvPr id="9" name="图片 8" descr="图形用户界面, 应用程序, Word&#10;&#10;描述已自动生成">
              <a:extLst>
                <a:ext uri="{FF2B5EF4-FFF2-40B4-BE49-F238E27FC236}">
                  <a16:creationId xmlns:a16="http://schemas.microsoft.com/office/drawing/2014/main" id="{CE5E58AB-1F8B-FE7F-2FFB-90C1B4C004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06" y="2943117"/>
              <a:ext cx="5220452" cy="3349115"/>
            </a:xfrm>
            <a:prstGeom prst="rect">
              <a:avLst/>
            </a:prstGeom>
          </p:spPr>
        </p:pic>
        <p:sp>
          <p:nvSpPr>
            <p:cNvPr id="10" name="矩形 9">
              <a:extLst>
                <a:ext uri="{FF2B5EF4-FFF2-40B4-BE49-F238E27FC236}">
                  <a16:creationId xmlns:a16="http://schemas.microsoft.com/office/drawing/2014/main" id="{A51A2406-0B52-3BA5-1404-272B2549EBBE}"/>
                </a:ext>
              </a:extLst>
            </p:cNvPr>
            <p:cNvSpPr/>
            <p:nvPr/>
          </p:nvSpPr>
          <p:spPr>
            <a:xfrm>
              <a:off x="2012710" y="314149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82675C4-1EBC-E2FD-23A1-BB055A06A3BB}"/>
                </a:ext>
              </a:extLst>
            </p:cNvPr>
            <p:cNvSpPr txBox="1"/>
            <p:nvPr/>
          </p:nvSpPr>
          <p:spPr>
            <a:xfrm>
              <a:off x="1929403" y="3066896"/>
              <a:ext cx="1752576" cy="246221"/>
            </a:xfrm>
            <a:prstGeom prst="rect">
              <a:avLst/>
            </a:prstGeom>
            <a:noFill/>
          </p:spPr>
          <p:txBody>
            <a:bodyPr wrap="square" lIns="91440" tIns="0" rIns="91440" bIns="0" rtlCol="0">
              <a:spAutoFit/>
            </a:bodyPr>
            <a:lstStyle/>
            <a:p>
              <a:r>
                <a:rPr lang="en-US" altLang="zh-CN" sz="1600" b="1" dirty="0"/>
                <a:t>www.hnsut.cn</a:t>
              </a:r>
              <a:endParaRPr lang="zh-CN" altLang="en-US" sz="1600" b="1" dirty="0"/>
            </a:p>
          </p:txBody>
        </p:sp>
        <p:pic>
          <p:nvPicPr>
            <p:cNvPr id="24" name="图片 23" descr="日历&#10;&#10;描述已自动生成">
              <a:extLst>
                <a:ext uri="{FF2B5EF4-FFF2-40B4-BE49-F238E27FC236}">
                  <a16:creationId xmlns:a16="http://schemas.microsoft.com/office/drawing/2014/main" id="{316BE286-A5E1-04DF-E2AF-74E2FEA19C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06" y="3407292"/>
              <a:ext cx="5220452" cy="2873076"/>
            </a:xfrm>
            <a:prstGeom prst="rect">
              <a:avLst/>
            </a:prstGeom>
          </p:spPr>
        </p:pic>
      </p:grpSp>
      <p:grpSp>
        <p:nvGrpSpPr>
          <p:cNvPr id="28" name="组合 27">
            <a:extLst>
              <a:ext uri="{FF2B5EF4-FFF2-40B4-BE49-F238E27FC236}">
                <a16:creationId xmlns:a16="http://schemas.microsoft.com/office/drawing/2014/main" id="{2BAB1F61-C553-ADAD-2766-E40C09974912}"/>
              </a:ext>
            </a:extLst>
          </p:cNvPr>
          <p:cNvGrpSpPr/>
          <p:nvPr/>
        </p:nvGrpSpPr>
        <p:grpSpPr>
          <a:xfrm>
            <a:off x="5664274" y="3805454"/>
            <a:ext cx="1562694" cy="364656"/>
            <a:chOff x="5664274" y="3805454"/>
            <a:chExt cx="1562694" cy="364656"/>
          </a:xfrm>
        </p:grpSpPr>
        <p:cxnSp>
          <p:nvCxnSpPr>
            <p:cNvPr id="26" name="直接箭头连接符 25">
              <a:extLst>
                <a:ext uri="{FF2B5EF4-FFF2-40B4-BE49-F238E27FC236}">
                  <a16:creationId xmlns:a16="http://schemas.microsoft.com/office/drawing/2014/main" id="{05C8D542-6EFC-8352-60F4-6D9B3B6FF88F}"/>
                </a:ext>
              </a:extLst>
            </p:cNvPr>
            <p:cNvCxnSpPr>
              <a:stCxn id="24" idx="3"/>
            </p:cNvCxnSpPr>
            <p:nvPr/>
          </p:nvCxnSpPr>
          <p:spPr>
            <a:xfrm>
              <a:off x="5664274" y="4170110"/>
              <a:ext cx="1562694" cy="0"/>
            </a:xfrm>
            <a:prstGeom prst="straightConnector1">
              <a:avLst/>
            </a:prstGeom>
            <a:ln w="508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73B5774-EFF5-A476-72E3-F807C78CE6D8}"/>
                </a:ext>
              </a:extLst>
            </p:cNvPr>
            <p:cNvSpPr txBox="1"/>
            <p:nvPr/>
          </p:nvSpPr>
          <p:spPr>
            <a:xfrm>
              <a:off x="5740593" y="3805454"/>
              <a:ext cx="1410056" cy="276999"/>
            </a:xfrm>
            <a:prstGeom prst="rect">
              <a:avLst/>
            </a:prstGeom>
            <a:noFill/>
          </p:spPr>
          <p:txBody>
            <a:bodyPr wrap="square" lIns="0" tIns="0" rIns="0" bIns="0" rtlCol="0">
              <a:spAutoFit/>
            </a:bodyPr>
            <a:lstStyle/>
            <a:p>
              <a:pPr algn="l"/>
              <a:r>
                <a:rPr lang="zh-CN" altLang="en-US" b="1" dirty="0"/>
                <a:t>另存页面为</a:t>
              </a:r>
            </a:p>
          </p:txBody>
        </p:sp>
      </p:grpSp>
      <p:pic>
        <p:nvPicPr>
          <p:cNvPr id="2" name="图片 1" descr="应用程序&#10;&#10;中度可信度描述已自动生成">
            <a:extLst>
              <a:ext uri="{FF2B5EF4-FFF2-40B4-BE49-F238E27FC236}">
                <a16:creationId xmlns:a16="http://schemas.microsoft.com/office/drawing/2014/main" id="{ED39E551-63E0-2657-E119-BED7A39557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3287" y="1868675"/>
            <a:ext cx="4512961" cy="4427556"/>
          </a:xfrm>
          <a:prstGeom prst="rect">
            <a:avLst/>
          </a:prstGeom>
        </p:spPr>
      </p:pic>
      <p:sp>
        <p:nvSpPr>
          <p:cNvPr id="11" name="矩形 10">
            <a:extLst>
              <a:ext uri="{FF2B5EF4-FFF2-40B4-BE49-F238E27FC236}">
                <a16:creationId xmlns:a16="http://schemas.microsoft.com/office/drawing/2014/main" id="{E77B3284-05FB-C635-9FA0-C6A736FFD820}"/>
              </a:ext>
            </a:extLst>
          </p:cNvPr>
          <p:cNvSpPr/>
          <p:nvPr/>
        </p:nvSpPr>
        <p:spPr>
          <a:xfrm>
            <a:off x="10575136" y="2569834"/>
            <a:ext cx="1114408" cy="461665"/>
          </a:xfrm>
          <a:prstGeom prst="rect">
            <a:avLst/>
          </a:prstGeom>
          <a:noFill/>
        </p:spPr>
        <p:txBody>
          <a:bodyPr wrap="none" lIns="91440" tIns="45720" rIns="91440" bIns="45720">
            <a:spAutoFit/>
          </a:bodyPr>
          <a:lstStyle/>
          <a:p>
            <a:pPr algn="ctr"/>
            <a:r>
              <a:rPr lang="en-US" altLang="zh-CN" sz="2400" b="1" cap="none" spc="0" dirty="0">
                <a:ln w="0"/>
                <a:solidFill>
                  <a:schemeClr val="accent1"/>
                </a:solidFill>
                <a:effectLst>
                  <a:outerShdw blurRad="38100" dist="25400" dir="5400000" algn="ctr" rotWithShape="0">
                    <a:srgbClr val="6E747A">
                      <a:alpha val="43000"/>
                    </a:srgbClr>
                  </a:outerShdw>
                </a:effectLst>
                <a:latin typeface="+mn-ea"/>
              </a:rPr>
              <a:t>HTML</a:t>
            </a:r>
            <a:endParaRPr lang="zh-CN" altLang="en-US" sz="2400" b="1" cap="none" spc="0" dirty="0">
              <a:ln w="0"/>
              <a:solidFill>
                <a:schemeClr val="accent1"/>
              </a:solidFill>
              <a:effectLst>
                <a:outerShdw blurRad="38100" dist="25400" dir="5400000" algn="ctr" rotWithShape="0">
                  <a:srgbClr val="6E747A">
                    <a:alpha val="43000"/>
                  </a:srgbClr>
                </a:outerShdw>
              </a:effectLst>
              <a:latin typeface="+mn-ea"/>
            </a:endParaRPr>
          </a:p>
        </p:txBody>
      </p:sp>
      <p:sp>
        <p:nvSpPr>
          <p:cNvPr id="12" name="矩形 11">
            <a:extLst>
              <a:ext uri="{FF2B5EF4-FFF2-40B4-BE49-F238E27FC236}">
                <a16:creationId xmlns:a16="http://schemas.microsoft.com/office/drawing/2014/main" id="{7430A271-6CBA-2304-53B5-B7CC232671CE}"/>
              </a:ext>
            </a:extLst>
          </p:cNvPr>
          <p:cNvSpPr/>
          <p:nvPr/>
        </p:nvSpPr>
        <p:spPr>
          <a:xfrm>
            <a:off x="9935217" y="3132435"/>
            <a:ext cx="1754327" cy="461665"/>
          </a:xfrm>
          <a:prstGeom prst="rect">
            <a:avLst/>
          </a:prstGeom>
          <a:noFill/>
        </p:spPr>
        <p:txBody>
          <a:bodyPr wrap="none" lIns="91440" tIns="45720" rIns="91440" bIns="45720">
            <a:spAutoFit/>
          </a:bodyPr>
          <a:lstStyle/>
          <a:p>
            <a:pPr algn="ctr"/>
            <a:r>
              <a:rPr lang="en-US" altLang="zh-CN" sz="2400" b="1" dirty="0">
                <a:ln w="0"/>
                <a:solidFill>
                  <a:srgbClr val="F5811E"/>
                </a:solidFill>
                <a:effectLst>
                  <a:outerShdw blurRad="38100" dist="25400" dir="5400000" algn="ctr" rotWithShape="0">
                    <a:srgbClr val="6E747A">
                      <a:alpha val="43000"/>
                    </a:srgbClr>
                  </a:outerShdw>
                </a:effectLst>
                <a:latin typeface="+mn-ea"/>
              </a:rPr>
              <a:t>JavaScript</a:t>
            </a:r>
            <a:endParaRPr lang="zh-CN" altLang="en-US" sz="2400" b="1" cap="none" spc="0" dirty="0">
              <a:ln w="0"/>
              <a:solidFill>
                <a:srgbClr val="F5811E"/>
              </a:solidFill>
              <a:effectLst>
                <a:outerShdw blurRad="38100" dist="25400" dir="5400000" algn="ctr" rotWithShape="0">
                  <a:srgbClr val="6E747A">
                    <a:alpha val="43000"/>
                  </a:srgbClr>
                </a:outerShdw>
              </a:effectLst>
              <a:latin typeface="+mn-ea"/>
            </a:endParaRPr>
          </a:p>
        </p:txBody>
      </p:sp>
      <p:sp>
        <p:nvSpPr>
          <p:cNvPr id="14" name="矩形 13">
            <a:extLst>
              <a:ext uri="{FF2B5EF4-FFF2-40B4-BE49-F238E27FC236}">
                <a16:creationId xmlns:a16="http://schemas.microsoft.com/office/drawing/2014/main" id="{9E9F56B3-9D8F-20F6-B3A8-E12D3812B88C}"/>
              </a:ext>
            </a:extLst>
          </p:cNvPr>
          <p:cNvSpPr/>
          <p:nvPr/>
        </p:nvSpPr>
        <p:spPr>
          <a:xfrm>
            <a:off x="10926193" y="5739746"/>
            <a:ext cx="763351" cy="461665"/>
          </a:xfrm>
          <a:prstGeom prst="rect">
            <a:avLst/>
          </a:prstGeom>
          <a:noFill/>
        </p:spPr>
        <p:txBody>
          <a:bodyPr wrap="none" lIns="91440" tIns="45720" rIns="91440" bIns="45720">
            <a:spAutoFit/>
          </a:bodyPr>
          <a:lstStyle/>
          <a:p>
            <a:pPr algn="ctr"/>
            <a:r>
              <a:rPr lang="en-US" altLang="zh-CN" sz="2400" b="1" dirty="0">
                <a:ln w="0"/>
                <a:solidFill>
                  <a:srgbClr val="03ACF1"/>
                </a:solidFill>
                <a:effectLst>
                  <a:outerShdw blurRad="38100" dist="25400" dir="5400000" algn="ctr" rotWithShape="0">
                    <a:srgbClr val="6E747A">
                      <a:alpha val="43000"/>
                    </a:srgbClr>
                  </a:outerShdw>
                </a:effectLst>
                <a:latin typeface="+mn-ea"/>
              </a:rPr>
              <a:t>CSS</a:t>
            </a:r>
            <a:endParaRPr lang="zh-CN" altLang="en-US" sz="2400" b="1" cap="none" spc="0" dirty="0">
              <a:ln w="0"/>
              <a:solidFill>
                <a:srgbClr val="03ACF1"/>
              </a:solidFill>
              <a:effectLst>
                <a:outerShdw blurRad="38100" dist="25400" dir="5400000" algn="ctr" rotWithShape="0">
                  <a:srgbClr val="6E747A">
                    <a:alpha val="43000"/>
                  </a:srgbClr>
                </a:outerShdw>
              </a:effectLst>
              <a:latin typeface="+mn-ea"/>
            </a:endParaRPr>
          </a:p>
        </p:txBody>
      </p:sp>
    </p:spTree>
    <p:custDataLst>
      <p:tags r:id="rId1"/>
    </p:custDataLst>
    <p:extLst>
      <p:ext uri="{BB962C8B-B14F-4D97-AF65-F5344CB8AC3E}">
        <p14:creationId xmlns:p14="http://schemas.microsoft.com/office/powerpoint/2010/main" val="348807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ppt_x</p:attrName>
                                        </p:attrNameLst>
                                      </p:cBhvr>
                                      <p:tavLst>
                                        <p:tav tm="0">
                                          <p:val>
                                            <p:strVal val="#ppt_x-#ppt_w*1.125000"/>
                                          </p:val>
                                        </p:tav>
                                        <p:tav tm="100000">
                                          <p:val>
                                            <p:strVal val="#ppt_x"/>
                                          </p:val>
                                        </p:tav>
                                      </p:tavLst>
                                    </p:anim>
                                    <p:animEffect transition="in" filter="wipe(righ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grpSp>
        <p:nvGrpSpPr>
          <p:cNvPr id="19" name="组合 18">
            <a:extLst>
              <a:ext uri="{FF2B5EF4-FFF2-40B4-BE49-F238E27FC236}">
                <a16:creationId xmlns:a16="http://schemas.microsoft.com/office/drawing/2014/main" id="{5C5BC179-782C-CA55-7060-40516F780E4F}"/>
              </a:ext>
            </a:extLst>
          </p:cNvPr>
          <p:cNvGrpSpPr/>
          <p:nvPr/>
        </p:nvGrpSpPr>
        <p:grpSpPr>
          <a:xfrm>
            <a:off x="1035333" y="1501622"/>
            <a:ext cx="2566736" cy="1219200"/>
            <a:chOff x="1035333" y="1501622"/>
            <a:chExt cx="2566736" cy="1219200"/>
          </a:xfrm>
        </p:grpSpPr>
        <p:sp>
          <p:nvSpPr>
            <p:cNvPr id="3" name="矩形 2">
              <a:extLst>
                <a:ext uri="{FF2B5EF4-FFF2-40B4-BE49-F238E27FC236}">
                  <a16:creationId xmlns:a16="http://schemas.microsoft.com/office/drawing/2014/main" id="{B25ED755-7D2C-CB4F-C4D8-0475E305A474}"/>
                </a:ext>
              </a:extLst>
            </p:cNvPr>
            <p:cNvSpPr/>
            <p:nvPr/>
          </p:nvSpPr>
          <p:spPr>
            <a:xfrm>
              <a:off x="1035333" y="1501622"/>
              <a:ext cx="2566736"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C91A9F-50FB-AE8A-435D-4E358360CD9C}"/>
                </a:ext>
              </a:extLst>
            </p:cNvPr>
            <p:cNvSpPr/>
            <p:nvPr/>
          </p:nvSpPr>
          <p:spPr>
            <a:xfrm>
              <a:off x="1528260" y="1788056"/>
              <a:ext cx="1580881" cy="646331"/>
            </a:xfrm>
            <a:prstGeom prst="rect">
              <a:avLst/>
            </a:prstGeom>
            <a:noFill/>
          </p:spPr>
          <p:txBody>
            <a:bodyPr wrap="none" lIns="91440" tIns="45720" rIns="91440" bIns="45720">
              <a:spAutoFit/>
            </a:bodyPr>
            <a:lstStyle/>
            <a:p>
              <a:pPr algn="ctr"/>
              <a:r>
                <a:rPr lang="en-US" altLang="zh-CN" sz="3600" b="1" cap="none" spc="0" dirty="0">
                  <a:ln w="38100">
                    <a:solidFill>
                      <a:schemeClr val="bg1"/>
                    </a:solidFill>
                    <a:prstDash val="solid"/>
                  </a:ln>
                  <a:solidFill>
                    <a:schemeClr val="accent1"/>
                  </a:solidFill>
                  <a:effectLst/>
                  <a:latin typeface="+mn-ea"/>
                </a:rPr>
                <a:t>HTML</a:t>
              </a:r>
              <a:endParaRPr lang="zh-CN" altLang="en-US" sz="3600" b="1" cap="none" spc="0" dirty="0">
                <a:ln w="38100">
                  <a:solidFill>
                    <a:schemeClr val="bg1"/>
                  </a:solidFill>
                  <a:prstDash val="solid"/>
                </a:ln>
                <a:solidFill>
                  <a:schemeClr val="accent1"/>
                </a:solidFill>
                <a:effectLst/>
                <a:latin typeface="+mn-ea"/>
              </a:endParaRPr>
            </a:p>
          </p:txBody>
        </p:sp>
      </p:grpSp>
      <p:grpSp>
        <p:nvGrpSpPr>
          <p:cNvPr id="20" name="组合 19">
            <a:extLst>
              <a:ext uri="{FF2B5EF4-FFF2-40B4-BE49-F238E27FC236}">
                <a16:creationId xmlns:a16="http://schemas.microsoft.com/office/drawing/2014/main" id="{5D27D22F-2E4F-0228-4DE0-9F3146B36BA3}"/>
              </a:ext>
            </a:extLst>
          </p:cNvPr>
          <p:cNvGrpSpPr/>
          <p:nvPr/>
        </p:nvGrpSpPr>
        <p:grpSpPr>
          <a:xfrm>
            <a:off x="1035333" y="3302274"/>
            <a:ext cx="2566736" cy="1219200"/>
            <a:chOff x="1035333" y="3302274"/>
            <a:chExt cx="2566736" cy="1219200"/>
          </a:xfrm>
        </p:grpSpPr>
        <p:sp>
          <p:nvSpPr>
            <p:cNvPr id="4" name="矩形 3">
              <a:extLst>
                <a:ext uri="{FF2B5EF4-FFF2-40B4-BE49-F238E27FC236}">
                  <a16:creationId xmlns:a16="http://schemas.microsoft.com/office/drawing/2014/main" id="{27EB9ED4-515B-7AD1-C2A6-4D8764990791}"/>
                </a:ext>
              </a:extLst>
            </p:cNvPr>
            <p:cNvSpPr/>
            <p:nvPr/>
          </p:nvSpPr>
          <p:spPr>
            <a:xfrm>
              <a:off x="1035333" y="3302274"/>
              <a:ext cx="2566736" cy="1219200"/>
            </a:xfrm>
            <a:prstGeom prst="rect">
              <a:avLst/>
            </a:prstGeom>
            <a:solidFill>
              <a:srgbClr val="03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CF1"/>
                </a:solidFill>
              </a:endParaRPr>
            </a:p>
          </p:txBody>
        </p:sp>
        <p:sp>
          <p:nvSpPr>
            <p:cNvPr id="17" name="矩形 16">
              <a:extLst>
                <a:ext uri="{FF2B5EF4-FFF2-40B4-BE49-F238E27FC236}">
                  <a16:creationId xmlns:a16="http://schemas.microsoft.com/office/drawing/2014/main" id="{16FCD2CA-480E-03EE-A447-31C6DFB70971}"/>
                </a:ext>
              </a:extLst>
            </p:cNvPr>
            <p:cNvSpPr/>
            <p:nvPr/>
          </p:nvSpPr>
          <p:spPr>
            <a:xfrm>
              <a:off x="1715436" y="3588708"/>
              <a:ext cx="1050288" cy="646331"/>
            </a:xfrm>
            <a:prstGeom prst="rect">
              <a:avLst/>
            </a:prstGeom>
            <a:noFill/>
          </p:spPr>
          <p:txBody>
            <a:bodyPr wrap="none" lIns="91440" tIns="45720" rIns="91440" bIns="45720">
              <a:spAutoFit/>
            </a:bodyPr>
            <a:lstStyle/>
            <a:p>
              <a:pPr algn="ctr"/>
              <a:r>
                <a:rPr lang="en-US" altLang="zh-CN" sz="3600" b="1" cap="none" spc="0" dirty="0">
                  <a:ln w="38100">
                    <a:solidFill>
                      <a:schemeClr val="bg1"/>
                    </a:solidFill>
                    <a:prstDash val="solid"/>
                  </a:ln>
                  <a:solidFill>
                    <a:srgbClr val="03ACF1"/>
                  </a:solidFill>
                  <a:effectLst/>
                  <a:latin typeface="+mn-ea"/>
                </a:rPr>
                <a:t>CSS</a:t>
              </a:r>
              <a:endParaRPr lang="zh-CN" altLang="en-US" sz="3600" b="1" cap="none" spc="0" dirty="0">
                <a:ln w="38100">
                  <a:solidFill>
                    <a:schemeClr val="bg1"/>
                  </a:solidFill>
                  <a:prstDash val="solid"/>
                </a:ln>
                <a:solidFill>
                  <a:srgbClr val="03ACF1"/>
                </a:solidFill>
                <a:effectLst/>
                <a:latin typeface="+mn-ea"/>
              </a:endParaRPr>
            </a:p>
          </p:txBody>
        </p:sp>
      </p:grpSp>
      <p:grpSp>
        <p:nvGrpSpPr>
          <p:cNvPr id="21" name="组合 20">
            <a:extLst>
              <a:ext uri="{FF2B5EF4-FFF2-40B4-BE49-F238E27FC236}">
                <a16:creationId xmlns:a16="http://schemas.microsoft.com/office/drawing/2014/main" id="{B87019FA-ED27-0925-AACB-B4F3B847E3A2}"/>
              </a:ext>
            </a:extLst>
          </p:cNvPr>
          <p:cNvGrpSpPr/>
          <p:nvPr/>
        </p:nvGrpSpPr>
        <p:grpSpPr>
          <a:xfrm>
            <a:off x="1035333" y="5102926"/>
            <a:ext cx="2566736" cy="1219200"/>
            <a:chOff x="1035333" y="5102926"/>
            <a:chExt cx="2566736" cy="1219200"/>
          </a:xfrm>
        </p:grpSpPr>
        <p:sp>
          <p:nvSpPr>
            <p:cNvPr id="13" name="矩形 12">
              <a:extLst>
                <a:ext uri="{FF2B5EF4-FFF2-40B4-BE49-F238E27FC236}">
                  <a16:creationId xmlns:a16="http://schemas.microsoft.com/office/drawing/2014/main" id="{E0A3D02D-5D65-ED5E-94AC-9D577218BA9E}"/>
                </a:ext>
              </a:extLst>
            </p:cNvPr>
            <p:cNvSpPr/>
            <p:nvPr/>
          </p:nvSpPr>
          <p:spPr>
            <a:xfrm>
              <a:off x="1035333" y="5102926"/>
              <a:ext cx="2566736" cy="1219200"/>
            </a:xfrm>
            <a:prstGeom prst="rect">
              <a:avLst/>
            </a:prstGeom>
            <a:solidFill>
              <a:srgbClr val="F58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8E011DF-DC82-0246-ED64-C0A09A983202}"/>
                </a:ext>
              </a:extLst>
            </p:cNvPr>
            <p:cNvSpPr/>
            <p:nvPr/>
          </p:nvSpPr>
          <p:spPr>
            <a:xfrm>
              <a:off x="1035333" y="5389360"/>
              <a:ext cx="2534412" cy="646331"/>
            </a:xfrm>
            <a:prstGeom prst="rect">
              <a:avLst/>
            </a:prstGeom>
            <a:noFill/>
          </p:spPr>
          <p:txBody>
            <a:bodyPr wrap="none" lIns="91440" tIns="45720" rIns="91440" bIns="45720">
              <a:spAutoFit/>
            </a:bodyPr>
            <a:lstStyle/>
            <a:p>
              <a:pPr algn="ctr"/>
              <a:r>
                <a:rPr lang="en-US" altLang="zh-CN" sz="3600" b="1" cap="none" spc="0" dirty="0">
                  <a:ln w="38100">
                    <a:solidFill>
                      <a:schemeClr val="bg1"/>
                    </a:solidFill>
                    <a:prstDash val="solid"/>
                  </a:ln>
                  <a:solidFill>
                    <a:srgbClr val="F5811E"/>
                  </a:solidFill>
                  <a:effectLst/>
                  <a:latin typeface="+mn-ea"/>
                </a:rPr>
                <a:t>JavaScript</a:t>
              </a:r>
              <a:endParaRPr lang="zh-CN" altLang="en-US" sz="3600" b="1" cap="none" spc="0" dirty="0">
                <a:ln w="38100">
                  <a:solidFill>
                    <a:schemeClr val="bg1"/>
                  </a:solidFill>
                  <a:prstDash val="solid"/>
                </a:ln>
                <a:solidFill>
                  <a:srgbClr val="F5811E"/>
                </a:solidFill>
                <a:effectLst/>
                <a:latin typeface="+mn-ea"/>
              </a:endParaRPr>
            </a:p>
          </p:txBody>
        </p:sp>
      </p:grpSp>
      <p:sp>
        <p:nvSpPr>
          <p:cNvPr id="22" name="íşlïḍè">
            <a:extLst>
              <a:ext uri="{FF2B5EF4-FFF2-40B4-BE49-F238E27FC236}">
                <a16:creationId xmlns:a16="http://schemas.microsoft.com/office/drawing/2014/main" id="{CCB333BE-79B5-1E77-A3D8-2E8FFA775F2D}"/>
              </a:ext>
            </a:extLst>
          </p:cNvPr>
          <p:cNvSpPr txBox="1"/>
          <p:nvPr/>
        </p:nvSpPr>
        <p:spPr>
          <a:xfrm>
            <a:off x="3706341" y="1501622"/>
            <a:ext cx="7450326" cy="670436"/>
          </a:xfrm>
          <a:prstGeom prst="rect">
            <a:avLst/>
          </a:prstGeom>
          <a:noFill/>
        </p:spPr>
        <p:txBody>
          <a:bodyPr wrap="square" lIns="91440" tIns="45720" rIns="91440" bIns="45720" anchor="ctr">
            <a:noAutofit/>
          </a:bodyPr>
          <a:lstStyle/>
          <a:p>
            <a:r>
              <a:rPr lang="zh-CN" altLang="en-US" sz="2400" b="1" dirty="0"/>
              <a:t>超文本标记语言</a:t>
            </a:r>
            <a:r>
              <a:rPr lang="en-US" altLang="zh-CN" sz="2400" b="1" dirty="0"/>
              <a:t> (</a:t>
            </a:r>
            <a:r>
              <a:rPr lang="en-US" altLang="zh-CN" sz="2400" b="1" dirty="0">
                <a:solidFill>
                  <a:srgbClr val="FF0000"/>
                </a:solidFill>
              </a:rPr>
              <a:t>H</a:t>
            </a:r>
            <a:r>
              <a:rPr lang="en-US" altLang="zh-CN" sz="2400" b="1" dirty="0"/>
              <a:t>yper</a:t>
            </a:r>
            <a:r>
              <a:rPr lang="en-US" altLang="zh-CN" sz="2400" b="1" dirty="0">
                <a:solidFill>
                  <a:srgbClr val="FF0000"/>
                </a:solidFill>
              </a:rPr>
              <a:t>T</a:t>
            </a:r>
            <a:r>
              <a:rPr lang="en-US" altLang="zh-CN" sz="2400" b="1" dirty="0"/>
              <a:t>ext </a:t>
            </a:r>
            <a:r>
              <a:rPr lang="en-US" altLang="zh-CN" sz="2400" b="1" dirty="0">
                <a:solidFill>
                  <a:srgbClr val="FF0000"/>
                </a:solidFill>
              </a:rPr>
              <a:t>M</a:t>
            </a:r>
            <a:r>
              <a:rPr lang="en-US" altLang="zh-CN" sz="2400" b="1" dirty="0"/>
              <a:t>arkup </a:t>
            </a:r>
            <a:r>
              <a:rPr lang="en-US" altLang="zh-CN" sz="2400" b="1" dirty="0">
                <a:solidFill>
                  <a:srgbClr val="FF0000"/>
                </a:solidFill>
              </a:rPr>
              <a:t>L</a:t>
            </a:r>
            <a:r>
              <a:rPr lang="en-US" altLang="zh-CN" sz="2400" b="1" dirty="0"/>
              <a:t>anguage</a:t>
            </a:r>
            <a:r>
              <a:rPr lang="zh-CN" altLang="en-US" sz="2400" b="1" dirty="0"/>
              <a:t>，</a:t>
            </a:r>
            <a:r>
              <a:rPr lang="en-US" altLang="zh-CN" sz="2400" b="1" dirty="0">
                <a:solidFill>
                  <a:srgbClr val="FF0000"/>
                </a:solidFill>
              </a:rPr>
              <a:t>HTML</a:t>
            </a:r>
            <a:r>
              <a:rPr lang="en-US" altLang="zh-CN" sz="2400" b="1" dirty="0"/>
              <a:t>)</a:t>
            </a:r>
          </a:p>
        </p:txBody>
      </p:sp>
      <p:sp>
        <p:nvSpPr>
          <p:cNvPr id="25" name="íşlïḍè">
            <a:extLst>
              <a:ext uri="{FF2B5EF4-FFF2-40B4-BE49-F238E27FC236}">
                <a16:creationId xmlns:a16="http://schemas.microsoft.com/office/drawing/2014/main" id="{DD6E1591-2059-3020-3B70-3A058FDAFFBE}"/>
              </a:ext>
            </a:extLst>
          </p:cNvPr>
          <p:cNvSpPr txBox="1"/>
          <p:nvPr/>
        </p:nvSpPr>
        <p:spPr>
          <a:xfrm>
            <a:off x="3706341" y="1973810"/>
            <a:ext cx="6047258" cy="670436"/>
          </a:xfrm>
          <a:prstGeom prst="rect">
            <a:avLst/>
          </a:prstGeom>
          <a:noFill/>
        </p:spPr>
        <p:txBody>
          <a:bodyPr wrap="square" lIns="91440" tIns="45720" rIns="91440" bIns="45720" anchor="ctr">
            <a:noAutofit/>
          </a:bodyPr>
          <a:lstStyle/>
          <a:p>
            <a:r>
              <a:rPr lang="zh-CN" altLang="en-US" b="1" dirty="0"/>
              <a:t>使用多种“标签”来描述</a:t>
            </a:r>
            <a:r>
              <a:rPr lang="zh-CN" altLang="en-US" b="1" dirty="0">
                <a:solidFill>
                  <a:srgbClr val="FF0000"/>
                </a:solidFill>
              </a:rPr>
              <a:t>网页的结构和内容</a:t>
            </a:r>
            <a:endParaRPr lang="en-US" altLang="zh-CN" b="1" dirty="0">
              <a:solidFill>
                <a:srgbClr val="FF0000"/>
              </a:solidFill>
            </a:endParaRPr>
          </a:p>
        </p:txBody>
      </p:sp>
      <p:sp>
        <p:nvSpPr>
          <p:cNvPr id="29" name="íşlïḍè">
            <a:extLst>
              <a:ext uri="{FF2B5EF4-FFF2-40B4-BE49-F238E27FC236}">
                <a16:creationId xmlns:a16="http://schemas.microsoft.com/office/drawing/2014/main" id="{3934D709-D853-CC0B-23E2-F8E08C89EA9C}"/>
              </a:ext>
            </a:extLst>
          </p:cNvPr>
          <p:cNvSpPr txBox="1"/>
          <p:nvPr/>
        </p:nvSpPr>
        <p:spPr>
          <a:xfrm>
            <a:off x="3706341" y="3302274"/>
            <a:ext cx="6640815" cy="670436"/>
          </a:xfrm>
          <a:prstGeom prst="rect">
            <a:avLst/>
          </a:prstGeom>
          <a:noFill/>
        </p:spPr>
        <p:txBody>
          <a:bodyPr wrap="square" lIns="91440" tIns="45720" rIns="91440" bIns="45720" anchor="ctr">
            <a:noAutofit/>
          </a:bodyPr>
          <a:lstStyle/>
          <a:p>
            <a:r>
              <a:rPr lang="zh-CN" altLang="en-US" sz="2400" b="1" dirty="0"/>
              <a:t>层叠样式表</a:t>
            </a:r>
            <a:r>
              <a:rPr lang="en-US" altLang="zh-CN" sz="2400" b="1" dirty="0"/>
              <a:t> (</a:t>
            </a:r>
            <a:r>
              <a:rPr lang="en-US" altLang="zh-CN" sz="2400" b="1" dirty="0">
                <a:solidFill>
                  <a:srgbClr val="FF0000"/>
                </a:solidFill>
              </a:rPr>
              <a:t>C</a:t>
            </a:r>
            <a:r>
              <a:rPr lang="en-US" altLang="zh-CN" sz="2400" b="1" dirty="0"/>
              <a:t>ascading </a:t>
            </a:r>
            <a:r>
              <a:rPr lang="en-US" altLang="zh-CN" sz="2400" b="1" dirty="0">
                <a:solidFill>
                  <a:srgbClr val="FF0000"/>
                </a:solidFill>
              </a:rPr>
              <a:t>S</a:t>
            </a:r>
            <a:r>
              <a:rPr lang="en-US" altLang="zh-CN" sz="2400" b="1" dirty="0"/>
              <a:t>tyle </a:t>
            </a:r>
            <a:r>
              <a:rPr lang="en-US" altLang="zh-CN" sz="2400" b="1" dirty="0">
                <a:solidFill>
                  <a:srgbClr val="FF0000"/>
                </a:solidFill>
              </a:rPr>
              <a:t>S</a:t>
            </a:r>
            <a:r>
              <a:rPr lang="en-US" altLang="zh-CN" sz="2400" b="1" dirty="0"/>
              <a:t>heets</a:t>
            </a:r>
            <a:r>
              <a:rPr lang="zh-CN" altLang="en-US" sz="2400" b="1" dirty="0"/>
              <a:t>，</a:t>
            </a:r>
            <a:r>
              <a:rPr lang="en-US" altLang="zh-CN" sz="2400" b="1" dirty="0">
                <a:solidFill>
                  <a:srgbClr val="FF0000"/>
                </a:solidFill>
              </a:rPr>
              <a:t>CSS</a:t>
            </a:r>
            <a:r>
              <a:rPr lang="en-US" altLang="zh-CN" sz="2400" b="1" dirty="0"/>
              <a:t>)</a:t>
            </a:r>
          </a:p>
        </p:txBody>
      </p:sp>
      <p:sp>
        <p:nvSpPr>
          <p:cNvPr id="30" name="íşlïḍè">
            <a:extLst>
              <a:ext uri="{FF2B5EF4-FFF2-40B4-BE49-F238E27FC236}">
                <a16:creationId xmlns:a16="http://schemas.microsoft.com/office/drawing/2014/main" id="{1A983CE5-3D81-321B-601A-40B187FFCEA0}"/>
              </a:ext>
            </a:extLst>
          </p:cNvPr>
          <p:cNvSpPr txBox="1"/>
          <p:nvPr/>
        </p:nvSpPr>
        <p:spPr>
          <a:xfrm>
            <a:off x="3706341" y="3774462"/>
            <a:ext cx="6047258" cy="670436"/>
          </a:xfrm>
          <a:prstGeom prst="rect">
            <a:avLst/>
          </a:prstGeom>
          <a:noFill/>
        </p:spPr>
        <p:txBody>
          <a:bodyPr wrap="square" lIns="91440" tIns="45720" rIns="91440" bIns="45720" anchor="ctr">
            <a:noAutofit/>
          </a:bodyPr>
          <a:lstStyle/>
          <a:p>
            <a:r>
              <a:rPr lang="zh-CN" altLang="en-US" b="1" dirty="0"/>
              <a:t>从审美的角度来描述</a:t>
            </a:r>
            <a:r>
              <a:rPr lang="zh-CN" altLang="en-US" b="1" dirty="0">
                <a:solidFill>
                  <a:srgbClr val="FF0000"/>
                </a:solidFill>
              </a:rPr>
              <a:t>网页的样式</a:t>
            </a:r>
            <a:endParaRPr lang="en-US" altLang="zh-CN" b="1" dirty="0">
              <a:solidFill>
                <a:srgbClr val="FF0000"/>
              </a:solidFill>
            </a:endParaRPr>
          </a:p>
        </p:txBody>
      </p:sp>
      <p:sp>
        <p:nvSpPr>
          <p:cNvPr id="31" name="íşlïḍè">
            <a:extLst>
              <a:ext uri="{FF2B5EF4-FFF2-40B4-BE49-F238E27FC236}">
                <a16:creationId xmlns:a16="http://schemas.microsoft.com/office/drawing/2014/main" id="{CBF384EF-CB20-C3CE-7A42-B4194BBAE4C2}"/>
              </a:ext>
            </a:extLst>
          </p:cNvPr>
          <p:cNvSpPr txBox="1"/>
          <p:nvPr/>
        </p:nvSpPr>
        <p:spPr>
          <a:xfrm>
            <a:off x="3706341" y="5125644"/>
            <a:ext cx="6640815" cy="670436"/>
          </a:xfrm>
          <a:prstGeom prst="rect">
            <a:avLst/>
          </a:prstGeom>
          <a:noFill/>
        </p:spPr>
        <p:txBody>
          <a:bodyPr wrap="square" lIns="91440" tIns="45720" rIns="91440" bIns="45720" anchor="ctr">
            <a:noAutofit/>
          </a:bodyPr>
          <a:lstStyle/>
          <a:p>
            <a:r>
              <a:rPr lang="zh-CN" altLang="en-US" sz="2400" b="1" dirty="0"/>
              <a:t>一种脚本语言（和</a:t>
            </a:r>
            <a:r>
              <a:rPr lang="en-US" altLang="zh-CN" sz="2400" b="1" dirty="0"/>
              <a:t>Java</a:t>
            </a:r>
            <a:r>
              <a:rPr lang="zh-CN" altLang="en-US" sz="2400" b="1" dirty="0"/>
              <a:t>没有任何关系）</a:t>
            </a:r>
            <a:endParaRPr lang="en-US" altLang="zh-CN" sz="2400" b="1" dirty="0"/>
          </a:p>
        </p:txBody>
      </p:sp>
      <p:sp>
        <p:nvSpPr>
          <p:cNvPr id="32" name="íşlïḍè">
            <a:extLst>
              <a:ext uri="{FF2B5EF4-FFF2-40B4-BE49-F238E27FC236}">
                <a16:creationId xmlns:a16="http://schemas.microsoft.com/office/drawing/2014/main" id="{1223A859-A740-3F06-B649-BC006A026E28}"/>
              </a:ext>
            </a:extLst>
          </p:cNvPr>
          <p:cNvSpPr txBox="1"/>
          <p:nvPr/>
        </p:nvSpPr>
        <p:spPr>
          <a:xfrm>
            <a:off x="3706341" y="5597832"/>
            <a:ext cx="6047258" cy="670436"/>
          </a:xfrm>
          <a:prstGeom prst="rect">
            <a:avLst/>
          </a:prstGeom>
          <a:noFill/>
        </p:spPr>
        <p:txBody>
          <a:bodyPr wrap="square" lIns="91440" tIns="45720" rIns="91440" bIns="45720" anchor="ctr">
            <a:noAutofit/>
          </a:bodyPr>
          <a:lstStyle/>
          <a:p>
            <a:r>
              <a:rPr lang="zh-CN" altLang="en-US" b="1" dirty="0"/>
              <a:t>控制</a:t>
            </a:r>
            <a:r>
              <a:rPr lang="zh-CN" altLang="en-US" b="1" dirty="0">
                <a:solidFill>
                  <a:srgbClr val="FF0000"/>
                </a:solidFill>
              </a:rPr>
              <a:t>网页的行为</a:t>
            </a:r>
            <a:endParaRPr lang="en-US" altLang="zh-CN" b="1" dirty="0">
              <a:solidFill>
                <a:srgbClr val="FF0000"/>
              </a:solidFill>
            </a:endParaRPr>
          </a:p>
        </p:txBody>
      </p:sp>
    </p:spTree>
    <p:custDataLst>
      <p:tags r:id="rId1"/>
    </p:custDataLst>
    <p:extLst>
      <p:ext uri="{BB962C8B-B14F-4D97-AF65-F5344CB8AC3E}">
        <p14:creationId xmlns:p14="http://schemas.microsoft.com/office/powerpoint/2010/main" val="290493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left)">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ppt_x</p:attrName>
                                        </p:attrNameLst>
                                      </p:cBhvr>
                                      <p:tavLst>
                                        <p:tav tm="0">
                                          <p:val>
                                            <p:strVal val="#ppt_x+#ppt_w*1.125000"/>
                                          </p:val>
                                        </p:tav>
                                        <p:tav tm="100000">
                                          <p:val>
                                            <p:strVal val="#ppt_x"/>
                                          </p:val>
                                        </p:tav>
                                      </p:tavLst>
                                    </p:anim>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100"/>
                                  </p:iterate>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2"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ppt_x</p:attrName>
                                        </p:attrNameLst>
                                      </p:cBhvr>
                                      <p:tavLst>
                                        <p:tav tm="0">
                                          <p:val>
                                            <p:strVal val="#ppt_x+#ppt_w*1.125000"/>
                                          </p:val>
                                        </p:tav>
                                        <p:tav tm="100000">
                                          <p:val>
                                            <p:strVal val="#ppt_x"/>
                                          </p:val>
                                        </p:tav>
                                      </p:tavLst>
                                    </p:anim>
                                    <p:animEffect transition="in" filter="wipe(left)">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100"/>
                                  </p:iterate>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9" grpId="0"/>
      <p:bldP spid="30" grpId="0"/>
      <p:bldP spid="31" grpId="0"/>
      <p:bldP spid="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pic>
        <p:nvPicPr>
          <p:cNvPr id="8" name="图片 7" descr="文本&#10;&#10;描述已自动生成">
            <a:extLst>
              <a:ext uri="{FF2B5EF4-FFF2-40B4-BE49-F238E27FC236}">
                <a16:creationId xmlns:a16="http://schemas.microsoft.com/office/drawing/2014/main" id="{03F3B358-F160-B5E7-2601-16EDA03CD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69" y="1608161"/>
            <a:ext cx="4556462" cy="3209272"/>
          </a:xfrm>
          <a:prstGeom prst="rect">
            <a:avLst/>
          </a:prstGeom>
        </p:spPr>
      </p:pic>
      <p:pic>
        <p:nvPicPr>
          <p:cNvPr id="10" name="图片 9" descr="图形用户界面, 文本, 应用程序&#10;&#10;描述已自动生成">
            <a:extLst>
              <a:ext uri="{FF2B5EF4-FFF2-40B4-BE49-F238E27FC236}">
                <a16:creationId xmlns:a16="http://schemas.microsoft.com/office/drawing/2014/main" id="{F00913F1-687F-A50B-0D55-F4547C015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072" y="1608161"/>
            <a:ext cx="5967158" cy="3818418"/>
          </a:xfrm>
          <a:prstGeom prst="rect">
            <a:avLst/>
          </a:prstGeom>
        </p:spPr>
      </p:pic>
      <p:sp>
        <p:nvSpPr>
          <p:cNvPr id="11" name="文本框 10">
            <a:extLst>
              <a:ext uri="{FF2B5EF4-FFF2-40B4-BE49-F238E27FC236}">
                <a16:creationId xmlns:a16="http://schemas.microsoft.com/office/drawing/2014/main" id="{2C8B26AF-3F2A-A1A0-7744-2CA0755EB9D4}"/>
              </a:ext>
            </a:extLst>
          </p:cNvPr>
          <p:cNvSpPr txBox="1"/>
          <p:nvPr/>
        </p:nvSpPr>
        <p:spPr>
          <a:xfrm>
            <a:off x="4314344" y="1713538"/>
            <a:ext cx="1360074" cy="276999"/>
          </a:xfrm>
          <a:prstGeom prst="rect">
            <a:avLst/>
          </a:prstGeom>
          <a:noFill/>
        </p:spPr>
        <p:txBody>
          <a:bodyPr wrap="square" lIns="0" tIns="0" rIns="0" bIns="0" rtlCol="0">
            <a:spAutoFit/>
          </a:bodyPr>
          <a:lstStyle/>
          <a:p>
            <a:pPr algn="l"/>
            <a:r>
              <a:rPr lang="en-US" altLang="zh-CN" b="1" dirty="0">
                <a:solidFill>
                  <a:srgbClr val="FF0000"/>
                </a:solidFill>
                <a:latin typeface="+mn-ea"/>
              </a:rPr>
              <a:t>Demo.html</a:t>
            </a:r>
            <a:endParaRPr lang="zh-CN" altLang="en-US" b="1" dirty="0">
              <a:solidFill>
                <a:srgbClr val="FF0000"/>
              </a:solidFill>
              <a:latin typeface="+mn-ea"/>
            </a:endParaRPr>
          </a:p>
        </p:txBody>
      </p:sp>
      <p:grpSp>
        <p:nvGrpSpPr>
          <p:cNvPr id="2" name="组合 1">
            <a:extLst>
              <a:ext uri="{FF2B5EF4-FFF2-40B4-BE49-F238E27FC236}">
                <a16:creationId xmlns:a16="http://schemas.microsoft.com/office/drawing/2014/main" id="{FC61ACEC-7486-49F7-8450-7A7147579CF8}"/>
              </a:ext>
            </a:extLst>
          </p:cNvPr>
          <p:cNvGrpSpPr/>
          <p:nvPr/>
        </p:nvGrpSpPr>
        <p:grpSpPr>
          <a:xfrm>
            <a:off x="161885" y="2111879"/>
            <a:ext cx="1170908" cy="2634242"/>
            <a:chOff x="0" y="2111879"/>
            <a:chExt cx="1170908" cy="2634242"/>
          </a:xfrm>
        </p:grpSpPr>
        <p:pic>
          <p:nvPicPr>
            <p:cNvPr id="15" name="图形 14">
              <a:extLst>
                <a:ext uri="{FF2B5EF4-FFF2-40B4-BE49-F238E27FC236}">
                  <a16:creationId xmlns:a16="http://schemas.microsoft.com/office/drawing/2014/main" id="{7F9CDFEF-344A-12D1-1AC0-3ECEC8B2902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4349" y="2111879"/>
              <a:ext cx="476559" cy="2634242"/>
            </a:xfrm>
            <a:prstGeom prst="rect">
              <a:avLst/>
            </a:prstGeom>
          </p:spPr>
        </p:pic>
        <p:sp>
          <p:nvSpPr>
            <p:cNvPr id="23" name="íşlïḍè">
              <a:extLst>
                <a:ext uri="{FF2B5EF4-FFF2-40B4-BE49-F238E27FC236}">
                  <a16:creationId xmlns:a16="http://schemas.microsoft.com/office/drawing/2014/main" id="{6A10EAAB-CCC7-6400-05E7-C6D162ADD167}"/>
                </a:ext>
              </a:extLst>
            </p:cNvPr>
            <p:cNvSpPr txBox="1"/>
            <p:nvPr/>
          </p:nvSpPr>
          <p:spPr>
            <a:xfrm>
              <a:off x="0" y="3022409"/>
              <a:ext cx="916934" cy="670436"/>
            </a:xfrm>
            <a:prstGeom prst="rect">
              <a:avLst/>
            </a:prstGeom>
            <a:noFill/>
          </p:spPr>
          <p:txBody>
            <a:bodyPr wrap="square" lIns="91440" tIns="45720" rIns="91440" bIns="45720" anchor="ctr">
              <a:noAutofit/>
            </a:bodyPr>
            <a:lstStyle/>
            <a:p>
              <a:pPr algn="ctr"/>
              <a:r>
                <a:rPr lang="en-US" altLang="zh-CN" b="1" dirty="0">
                  <a:solidFill>
                    <a:srgbClr val="03ACF1"/>
                  </a:solidFill>
                  <a:latin typeface="+mn-ea"/>
                </a:rPr>
                <a:t>HTML</a:t>
              </a:r>
            </a:p>
            <a:p>
              <a:pPr algn="ctr"/>
              <a:r>
                <a:rPr lang="zh-CN" altLang="en-US" b="1" dirty="0">
                  <a:solidFill>
                    <a:srgbClr val="03ACF1"/>
                  </a:solidFill>
                  <a:latin typeface="+mn-ea"/>
                </a:rPr>
                <a:t>文档</a:t>
              </a:r>
              <a:endParaRPr lang="en-US" altLang="zh-CN" b="1" dirty="0">
                <a:solidFill>
                  <a:srgbClr val="03ACF1"/>
                </a:solidFill>
                <a:latin typeface="+mn-ea"/>
              </a:endParaRPr>
            </a:p>
          </p:txBody>
        </p:sp>
      </p:grpSp>
      <p:grpSp>
        <p:nvGrpSpPr>
          <p:cNvPr id="12" name="组合 11">
            <a:extLst>
              <a:ext uri="{FF2B5EF4-FFF2-40B4-BE49-F238E27FC236}">
                <a16:creationId xmlns:a16="http://schemas.microsoft.com/office/drawing/2014/main" id="{C41FFA82-41AE-820E-F830-3B36C4366CB2}"/>
              </a:ext>
            </a:extLst>
          </p:cNvPr>
          <p:cNvGrpSpPr/>
          <p:nvPr/>
        </p:nvGrpSpPr>
        <p:grpSpPr>
          <a:xfrm>
            <a:off x="1014753" y="2351314"/>
            <a:ext cx="916934" cy="1014293"/>
            <a:chOff x="1014753" y="2351314"/>
            <a:chExt cx="916934" cy="1014293"/>
          </a:xfrm>
        </p:grpSpPr>
        <p:pic>
          <p:nvPicPr>
            <p:cNvPr id="4" name="图形 3">
              <a:extLst>
                <a:ext uri="{FF2B5EF4-FFF2-40B4-BE49-F238E27FC236}">
                  <a16:creationId xmlns:a16="http://schemas.microsoft.com/office/drawing/2014/main" id="{1ADCC80D-41EF-9DC7-8762-50BFB46E630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13646" y="2351314"/>
              <a:ext cx="245889" cy="1014293"/>
            </a:xfrm>
            <a:prstGeom prst="rect">
              <a:avLst/>
            </a:prstGeom>
          </p:spPr>
        </p:pic>
        <p:sp>
          <p:nvSpPr>
            <p:cNvPr id="9" name="íşlïḍè">
              <a:extLst>
                <a:ext uri="{FF2B5EF4-FFF2-40B4-BE49-F238E27FC236}">
                  <a16:creationId xmlns:a16="http://schemas.microsoft.com/office/drawing/2014/main" id="{EA9A7602-D5CF-D5E6-E1E0-F9FFF164F014}"/>
                </a:ext>
              </a:extLst>
            </p:cNvPr>
            <p:cNvSpPr txBox="1"/>
            <p:nvPr/>
          </p:nvSpPr>
          <p:spPr>
            <a:xfrm>
              <a:off x="1014753" y="2542361"/>
              <a:ext cx="916934" cy="670436"/>
            </a:xfrm>
            <a:prstGeom prst="rect">
              <a:avLst/>
            </a:prstGeom>
            <a:noFill/>
          </p:spPr>
          <p:txBody>
            <a:bodyPr wrap="square" lIns="91440" tIns="45720" rIns="91440" bIns="45720" anchor="ctr">
              <a:noAutofit/>
            </a:bodyPr>
            <a:lstStyle/>
            <a:p>
              <a:pPr algn="ctr"/>
              <a:r>
                <a:rPr lang="zh-CN" altLang="en-US" b="1" dirty="0">
                  <a:solidFill>
                    <a:srgbClr val="03ACF1"/>
                  </a:solidFill>
                  <a:latin typeface="+mn-ea"/>
                </a:rPr>
                <a:t>首</a:t>
              </a:r>
              <a:endParaRPr lang="en-US" altLang="zh-CN" b="1" dirty="0">
                <a:solidFill>
                  <a:srgbClr val="03ACF1"/>
                </a:solidFill>
                <a:latin typeface="+mn-ea"/>
              </a:endParaRPr>
            </a:p>
            <a:p>
              <a:pPr algn="ctr"/>
              <a:r>
                <a:rPr lang="zh-CN" altLang="en-US" b="1" dirty="0">
                  <a:solidFill>
                    <a:srgbClr val="03ACF1"/>
                  </a:solidFill>
                  <a:latin typeface="+mn-ea"/>
                </a:rPr>
                <a:t>部</a:t>
              </a:r>
              <a:endParaRPr lang="en-US" altLang="zh-CN" b="1" dirty="0">
                <a:solidFill>
                  <a:srgbClr val="03ACF1"/>
                </a:solidFill>
                <a:latin typeface="+mn-ea"/>
              </a:endParaRPr>
            </a:p>
          </p:txBody>
        </p:sp>
      </p:grpSp>
      <p:grpSp>
        <p:nvGrpSpPr>
          <p:cNvPr id="13" name="组合 12">
            <a:extLst>
              <a:ext uri="{FF2B5EF4-FFF2-40B4-BE49-F238E27FC236}">
                <a16:creationId xmlns:a16="http://schemas.microsoft.com/office/drawing/2014/main" id="{897615A3-63F1-9A65-913D-ADB89BA73F1C}"/>
              </a:ext>
            </a:extLst>
          </p:cNvPr>
          <p:cNvGrpSpPr/>
          <p:nvPr/>
        </p:nvGrpSpPr>
        <p:grpSpPr>
          <a:xfrm>
            <a:off x="997176" y="3636127"/>
            <a:ext cx="916934" cy="704969"/>
            <a:chOff x="1014753" y="2351314"/>
            <a:chExt cx="916934" cy="1014293"/>
          </a:xfrm>
        </p:grpSpPr>
        <p:pic>
          <p:nvPicPr>
            <p:cNvPr id="14" name="图形 13">
              <a:extLst>
                <a:ext uri="{FF2B5EF4-FFF2-40B4-BE49-F238E27FC236}">
                  <a16:creationId xmlns:a16="http://schemas.microsoft.com/office/drawing/2014/main" id="{71D25F4C-C09E-CEB3-DD7C-6972006879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13646" y="2351314"/>
              <a:ext cx="245889" cy="1014293"/>
            </a:xfrm>
            <a:prstGeom prst="rect">
              <a:avLst/>
            </a:prstGeom>
          </p:spPr>
        </p:pic>
        <p:sp>
          <p:nvSpPr>
            <p:cNvPr id="16" name="íşlïḍè">
              <a:extLst>
                <a:ext uri="{FF2B5EF4-FFF2-40B4-BE49-F238E27FC236}">
                  <a16:creationId xmlns:a16="http://schemas.microsoft.com/office/drawing/2014/main" id="{87D42DC9-9AA8-86DF-6486-29E02121C95E}"/>
                </a:ext>
              </a:extLst>
            </p:cNvPr>
            <p:cNvSpPr txBox="1"/>
            <p:nvPr/>
          </p:nvSpPr>
          <p:spPr>
            <a:xfrm>
              <a:off x="1014753" y="2542361"/>
              <a:ext cx="916934" cy="670436"/>
            </a:xfrm>
            <a:prstGeom prst="rect">
              <a:avLst/>
            </a:prstGeom>
            <a:noFill/>
          </p:spPr>
          <p:txBody>
            <a:bodyPr wrap="square" lIns="91440" tIns="45720" rIns="91440" bIns="45720" anchor="ctr">
              <a:noAutofit/>
            </a:bodyPr>
            <a:lstStyle/>
            <a:p>
              <a:pPr algn="ctr"/>
              <a:r>
                <a:rPr lang="zh-CN" altLang="en-US" b="1" dirty="0">
                  <a:solidFill>
                    <a:srgbClr val="03ACF1"/>
                  </a:solidFill>
                  <a:latin typeface="+mn-ea"/>
                </a:rPr>
                <a:t>主</a:t>
              </a:r>
              <a:endParaRPr lang="en-US" altLang="zh-CN" b="1" dirty="0">
                <a:solidFill>
                  <a:srgbClr val="03ACF1"/>
                </a:solidFill>
                <a:latin typeface="+mn-ea"/>
              </a:endParaRPr>
            </a:p>
            <a:p>
              <a:pPr algn="ctr"/>
              <a:r>
                <a:rPr lang="zh-CN" altLang="en-US" b="1" dirty="0">
                  <a:solidFill>
                    <a:srgbClr val="03ACF1"/>
                  </a:solidFill>
                  <a:latin typeface="+mn-ea"/>
                </a:rPr>
                <a:t>体</a:t>
              </a:r>
              <a:endParaRPr lang="en-US" altLang="zh-CN" b="1" dirty="0">
                <a:solidFill>
                  <a:srgbClr val="03ACF1"/>
                </a:solidFill>
                <a:latin typeface="+mn-ea"/>
              </a:endParaRPr>
            </a:p>
          </p:txBody>
        </p:sp>
      </p:grpSp>
      <p:sp>
        <p:nvSpPr>
          <p:cNvPr id="17" name="矩形 16">
            <a:extLst>
              <a:ext uri="{FF2B5EF4-FFF2-40B4-BE49-F238E27FC236}">
                <a16:creationId xmlns:a16="http://schemas.microsoft.com/office/drawing/2014/main" id="{0EF600F0-4906-FB1D-A51B-08FC4EB1FB27}"/>
              </a:ext>
            </a:extLst>
          </p:cNvPr>
          <p:cNvSpPr/>
          <p:nvPr/>
        </p:nvSpPr>
        <p:spPr>
          <a:xfrm>
            <a:off x="2289842" y="2896881"/>
            <a:ext cx="3468289" cy="315916"/>
          </a:xfrm>
          <a:prstGeom prst="rect">
            <a:avLst/>
          </a:prstGeom>
          <a:noFill/>
          <a:ln w="50800">
            <a:solidFill>
              <a:srgbClr val="03AC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4D23E876-7E66-FF97-2DA3-7E478DF1AF57}"/>
              </a:ext>
            </a:extLst>
          </p:cNvPr>
          <p:cNvCxnSpPr>
            <a:stCxn id="17" idx="3"/>
          </p:cNvCxnSpPr>
          <p:nvPr/>
        </p:nvCxnSpPr>
        <p:spPr>
          <a:xfrm flipV="1">
            <a:off x="5758131" y="1990537"/>
            <a:ext cx="787948" cy="1064302"/>
          </a:xfrm>
          <a:prstGeom prst="straightConnector1">
            <a:avLst/>
          </a:prstGeom>
          <a:ln w="50800">
            <a:solidFill>
              <a:srgbClr val="03ACF1"/>
            </a:solidFill>
            <a:prstDash val="sysDash"/>
            <a:headEnd w="lg" len="lg"/>
            <a:tailEnd type="triangle" w="med" len="lg"/>
          </a:ln>
        </p:spPr>
        <p:style>
          <a:lnRef idx="1">
            <a:schemeClr val="accent3"/>
          </a:lnRef>
          <a:fillRef idx="0">
            <a:schemeClr val="accent3"/>
          </a:fillRef>
          <a:effectRef idx="0">
            <a:schemeClr val="accent3"/>
          </a:effectRef>
          <a:fontRef idx="minor">
            <a:schemeClr val="tx1"/>
          </a:fontRef>
        </p:style>
      </p:cxnSp>
      <p:sp>
        <p:nvSpPr>
          <p:cNvPr id="20" name="矩形 19">
            <a:extLst>
              <a:ext uri="{FF2B5EF4-FFF2-40B4-BE49-F238E27FC236}">
                <a16:creationId xmlns:a16="http://schemas.microsoft.com/office/drawing/2014/main" id="{E0559069-FA3C-9CF5-2572-CF3E1D027DA6}"/>
              </a:ext>
            </a:extLst>
          </p:cNvPr>
          <p:cNvSpPr/>
          <p:nvPr/>
        </p:nvSpPr>
        <p:spPr>
          <a:xfrm>
            <a:off x="2231912" y="3843267"/>
            <a:ext cx="3468289" cy="315916"/>
          </a:xfrm>
          <a:prstGeom prst="rect">
            <a:avLst/>
          </a:prstGeom>
          <a:noFill/>
          <a:ln w="50800">
            <a:solidFill>
              <a:srgbClr val="03AC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214CEDCC-83C9-8A33-6488-67363370A237}"/>
              </a:ext>
            </a:extLst>
          </p:cNvPr>
          <p:cNvCxnSpPr>
            <a:cxnSpLocks/>
            <a:stCxn id="20" idx="3"/>
          </p:cNvCxnSpPr>
          <p:nvPr/>
        </p:nvCxnSpPr>
        <p:spPr>
          <a:xfrm flipV="1">
            <a:off x="5700201" y="3185017"/>
            <a:ext cx="639247" cy="816208"/>
          </a:xfrm>
          <a:prstGeom prst="straightConnector1">
            <a:avLst/>
          </a:prstGeom>
          <a:ln w="50800">
            <a:solidFill>
              <a:srgbClr val="03ACF1"/>
            </a:solidFill>
            <a:prstDash val="sysDash"/>
            <a:headEnd w="lg" len="lg"/>
            <a:tailEnd type="triangle" w="med" len="lg"/>
          </a:ln>
        </p:spPr>
        <p:style>
          <a:lnRef idx="1">
            <a:schemeClr val="accent3"/>
          </a:lnRef>
          <a:fillRef idx="0">
            <a:schemeClr val="accent3"/>
          </a:fillRef>
          <a:effectRef idx="0">
            <a:schemeClr val="accent3"/>
          </a:effectRef>
          <a:fontRef idx="minor">
            <a:schemeClr val="tx1"/>
          </a:fontRef>
        </p:style>
      </p:cxnSp>
      <p:sp>
        <p:nvSpPr>
          <p:cNvPr id="24" name="íşlïḍè">
            <a:extLst>
              <a:ext uri="{FF2B5EF4-FFF2-40B4-BE49-F238E27FC236}">
                <a16:creationId xmlns:a16="http://schemas.microsoft.com/office/drawing/2014/main" id="{F559722A-EEB3-77FD-E0A7-B432163F481F}"/>
              </a:ext>
            </a:extLst>
          </p:cNvPr>
          <p:cNvSpPr txBox="1"/>
          <p:nvPr/>
        </p:nvSpPr>
        <p:spPr>
          <a:xfrm>
            <a:off x="1149526" y="4770351"/>
            <a:ext cx="4643575" cy="670436"/>
          </a:xfrm>
          <a:prstGeom prst="rect">
            <a:avLst/>
          </a:prstGeom>
          <a:noFill/>
        </p:spPr>
        <p:txBody>
          <a:bodyPr wrap="square" lIns="91440" tIns="45720" rIns="91440" bIns="45720" anchor="ctr">
            <a:noAutofit/>
          </a:bodyPr>
          <a:lstStyle/>
          <a:p>
            <a:r>
              <a:rPr lang="zh-CN" altLang="en-US" b="1" dirty="0"/>
              <a:t>使用多种“标签”来描述</a:t>
            </a:r>
            <a:r>
              <a:rPr lang="zh-CN" altLang="en-US" b="1" dirty="0">
                <a:solidFill>
                  <a:srgbClr val="FF0000"/>
                </a:solidFill>
              </a:rPr>
              <a:t>网页的结构和内容</a:t>
            </a:r>
            <a:endParaRPr lang="en-US" altLang="zh-CN" b="1" dirty="0">
              <a:solidFill>
                <a:srgbClr val="FF0000"/>
              </a:solidFill>
            </a:endParaRPr>
          </a:p>
        </p:txBody>
      </p:sp>
    </p:spTree>
    <p:custDataLst>
      <p:tags r:id="rId1"/>
    </p:custDataLst>
    <p:extLst>
      <p:ext uri="{BB962C8B-B14F-4D97-AF65-F5344CB8AC3E}">
        <p14:creationId xmlns:p14="http://schemas.microsoft.com/office/powerpoint/2010/main" val="276739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ppt_x</p:attrName>
                                        </p:attrNameLst>
                                      </p:cBhvr>
                                      <p:tavLst>
                                        <p:tav tm="0">
                                          <p:val>
                                            <p:strVal val="#ppt_x+#ppt_w*1.125000"/>
                                          </p:val>
                                        </p:tav>
                                        <p:tav tm="100000">
                                          <p:val>
                                            <p:strVal val="#ppt_x"/>
                                          </p:val>
                                        </p:tav>
                                      </p:tavLst>
                                    </p:anim>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p:tgtEl>
                                          <p:spTgt spid="13"/>
                                        </p:tgtEl>
                                        <p:attrNameLst>
                                          <p:attrName>ppt_x</p:attrName>
                                        </p:attrNameLst>
                                      </p:cBhvr>
                                      <p:tavLst>
                                        <p:tav tm="0">
                                          <p:val>
                                            <p:strVal val="#ppt_x+#ppt_w*1.125000"/>
                                          </p:val>
                                        </p:tav>
                                        <p:tav tm="100000">
                                          <p:val>
                                            <p:strVal val="#ppt_x"/>
                                          </p:val>
                                        </p:tav>
                                      </p:tavLst>
                                    </p:anim>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down)">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20" grpId="0" animBg="1"/>
      <p:bldP spid="2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pic>
        <p:nvPicPr>
          <p:cNvPr id="18" name="图片 17" descr="形状&#10;&#10;中度可信度描述已自动生成">
            <a:extLst>
              <a:ext uri="{FF2B5EF4-FFF2-40B4-BE49-F238E27FC236}">
                <a16:creationId xmlns:a16="http://schemas.microsoft.com/office/drawing/2014/main" id="{EAE90432-9EE8-169E-5A03-BA38E233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3" y="1399864"/>
            <a:ext cx="8401050" cy="1381125"/>
          </a:xfrm>
          <a:prstGeom prst="rect">
            <a:avLst/>
          </a:prstGeom>
        </p:spPr>
      </p:pic>
      <p:sp>
        <p:nvSpPr>
          <p:cNvPr id="26" name="文本框 25">
            <a:extLst>
              <a:ext uri="{FF2B5EF4-FFF2-40B4-BE49-F238E27FC236}">
                <a16:creationId xmlns:a16="http://schemas.microsoft.com/office/drawing/2014/main" id="{92C66A70-A49E-5B68-AE00-D0A4794F3A18}"/>
              </a:ext>
            </a:extLst>
          </p:cNvPr>
          <p:cNvSpPr txBox="1"/>
          <p:nvPr/>
        </p:nvSpPr>
        <p:spPr>
          <a:xfrm>
            <a:off x="8448354" y="1513753"/>
            <a:ext cx="1360074" cy="276999"/>
          </a:xfrm>
          <a:prstGeom prst="rect">
            <a:avLst/>
          </a:prstGeom>
          <a:noFill/>
        </p:spPr>
        <p:txBody>
          <a:bodyPr wrap="square" lIns="0" tIns="0" rIns="0" bIns="0" rtlCol="0">
            <a:spAutoFit/>
          </a:bodyPr>
          <a:lstStyle/>
          <a:p>
            <a:pPr algn="l"/>
            <a:r>
              <a:rPr lang="en-US" altLang="zh-CN" b="1" dirty="0">
                <a:solidFill>
                  <a:srgbClr val="03ACF1"/>
                </a:solidFill>
                <a:latin typeface="+mn-ea"/>
              </a:rPr>
              <a:t>Demo.css</a:t>
            </a:r>
            <a:endParaRPr lang="zh-CN" altLang="en-US" b="1" dirty="0">
              <a:solidFill>
                <a:srgbClr val="03ACF1"/>
              </a:solidFill>
              <a:latin typeface="+mn-ea"/>
            </a:endParaRPr>
          </a:p>
        </p:txBody>
      </p:sp>
      <p:pic>
        <p:nvPicPr>
          <p:cNvPr id="28" name="图片 27" descr="文本&#10;&#10;描述已自动生成">
            <a:extLst>
              <a:ext uri="{FF2B5EF4-FFF2-40B4-BE49-F238E27FC236}">
                <a16:creationId xmlns:a16="http://schemas.microsoft.com/office/drawing/2014/main" id="{C1C8CA0A-41FF-7C86-AA14-B28F4831B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3" y="2894878"/>
            <a:ext cx="8401050" cy="3503495"/>
          </a:xfrm>
          <a:prstGeom prst="rect">
            <a:avLst/>
          </a:prstGeom>
        </p:spPr>
      </p:pic>
      <p:sp>
        <p:nvSpPr>
          <p:cNvPr id="29" name="文本框 28">
            <a:extLst>
              <a:ext uri="{FF2B5EF4-FFF2-40B4-BE49-F238E27FC236}">
                <a16:creationId xmlns:a16="http://schemas.microsoft.com/office/drawing/2014/main" id="{CB81E368-4885-993A-3198-8790B826A971}"/>
              </a:ext>
            </a:extLst>
          </p:cNvPr>
          <p:cNvSpPr txBox="1"/>
          <p:nvPr/>
        </p:nvSpPr>
        <p:spPr>
          <a:xfrm>
            <a:off x="8248570" y="3031443"/>
            <a:ext cx="1360074" cy="276999"/>
          </a:xfrm>
          <a:prstGeom prst="rect">
            <a:avLst/>
          </a:prstGeom>
          <a:noFill/>
        </p:spPr>
        <p:txBody>
          <a:bodyPr wrap="square" lIns="0" tIns="0" rIns="0" bIns="0" rtlCol="0">
            <a:spAutoFit/>
          </a:bodyPr>
          <a:lstStyle/>
          <a:p>
            <a:pPr algn="l"/>
            <a:r>
              <a:rPr lang="en-US" altLang="zh-CN" b="1" dirty="0">
                <a:solidFill>
                  <a:srgbClr val="FF0000"/>
                </a:solidFill>
                <a:latin typeface="+mn-ea"/>
              </a:rPr>
              <a:t>Demo.html</a:t>
            </a:r>
            <a:endParaRPr lang="zh-CN" altLang="en-US" b="1" dirty="0">
              <a:solidFill>
                <a:srgbClr val="FF0000"/>
              </a:solidFill>
              <a:latin typeface="+mn-ea"/>
            </a:endParaRPr>
          </a:p>
        </p:txBody>
      </p:sp>
      <p:sp>
        <p:nvSpPr>
          <p:cNvPr id="30" name="矩形 29">
            <a:extLst>
              <a:ext uri="{FF2B5EF4-FFF2-40B4-BE49-F238E27FC236}">
                <a16:creationId xmlns:a16="http://schemas.microsoft.com/office/drawing/2014/main" id="{1ACAB1C6-0E9D-A408-23F5-94FAED8E7538}"/>
              </a:ext>
            </a:extLst>
          </p:cNvPr>
          <p:cNvSpPr/>
          <p:nvPr/>
        </p:nvSpPr>
        <p:spPr>
          <a:xfrm>
            <a:off x="2385593" y="4488667"/>
            <a:ext cx="7335100" cy="336906"/>
          </a:xfrm>
          <a:prstGeom prst="rect">
            <a:avLst/>
          </a:prstGeom>
          <a:noFill/>
          <a:ln w="50800">
            <a:solidFill>
              <a:srgbClr val="03AC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D7129900-2ED3-DA8A-B620-A2C345671099}"/>
              </a:ext>
            </a:extLst>
          </p:cNvPr>
          <p:cNvSpPr/>
          <p:nvPr/>
        </p:nvSpPr>
        <p:spPr>
          <a:xfrm>
            <a:off x="9666514" y="1667435"/>
            <a:ext cx="661454" cy="2904565"/>
          </a:xfrm>
          <a:custGeom>
            <a:avLst/>
            <a:gdLst>
              <a:gd name="connsiteX0" fmla="*/ 0 w 661454"/>
              <a:gd name="connsiteY0" fmla="*/ 0 h 2904565"/>
              <a:gd name="connsiteX1" fmla="*/ 660827 w 661454"/>
              <a:gd name="connsiteY1" fmla="*/ 1229446 h 2904565"/>
              <a:gd name="connsiteX2" fmla="*/ 130629 w 661454"/>
              <a:gd name="connsiteY2" fmla="*/ 2904565 h 2904565"/>
              <a:gd name="connsiteX3" fmla="*/ 130629 w 661454"/>
              <a:gd name="connsiteY3" fmla="*/ 2904565 h 2904565"/>
            </a:gdLst>
            <a:ahLst/>
            <a:cxnLst>
              <a:cxn ang="0">
                <a:pos x="connsiteX0" y="connsiteY0"/>
              </a:cxn>
              <a:cxn ang="0">
                <a:pos x="connsiteX1" y="connsiteY1"/>
              </a:cxn>
              <a:cxn ang="0">
                <a:pos x="connsiteX2" y="connsiteY2"/>
              </a:cxn>
              <a:cxn ang="0">
                <a:pos x="connsiteX3" y="connsiteY3"/>
              </a:cxn>
            </a:cxnLst>
            <a:rect l="l" t="t" r="r" b="b"/>
            <a:pathLst>
              <a:path w="661454" h="2904565">
                <a:moveTo>
                  <a:pt x="0" y="0"/>
                </a:moveTo>
                <a:cubicBezTo>
                  <a:pt x="319528" y="372676"/>
                  <a:pt x="639056" y="745352"/>
                  <a:pt x="660827" y="1229446"/>
                </a:cubicBezTo>
                <a:cubicBezTo>
                  <a:pt x="682598" y="1713540"/>
                  <a:pt x="130629" y="2904565"/>
                  <a:pt x="130629" y="2904565"/>
                </a:cubicBezTo>
                <a:lnTo>
                  <a:pt x="130629" y="2904565"/>
                </a:lnTo>
              </a:path>
            </a:pathLst>
          </a:custGeom>
          <a:noFill/>
          <a:ln w="50800">
            <a:solidFill>
              <a:srgbClr val="03ACF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F839CD3-3411-5052-2608-01567E084C36}"/>
              </a:ext>
            </a:extLst>
          </p:cNvPr>
          <p:cNvSpPr/>
          <p:nvPr/>
        </p:nvSpPr>
        <p:spPr>
          <a:xfrm>
            <a:off x="2786645" y="5416356"/>
            <a:ext cx="1576808" cy="336906"/>
          </a:xfrm>
          <a:prstGeom prst="rect">
            <a:avLst/>
          </a:prstGeom>
          <a:noFill/>
          <a:ln w="50800">
            <a:solidFill>
              <a:srgbClr val="03AC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74ACE7E2-771D-1C37-60E2-F27EBB87F057}"/>
              </a:ext>
            </a:extLst>
          </p:cNvPr>
          <p:cNvSpPr/>
          <p:nvPr/>
        </p:nvSpPr>
        <p:spPr>
          <a:xfrm>
            <a:off x="1035334" y="1692442"/>
            <a:ext cx="1274730" cy="3946358"/>
          </a:xfrm>
          <a:custGeom>
            <a:avLst/>
            <a:gdLst>
              <a:gd name="connsiteX0" fmla="*/ 461897 w 1408381"/>
              <a:gd name="connsiteY0" fmla="*/ 0 h 3946358"/>
              <a:gd name="connsiteX1" fmla="*/ 44802 w 1408381"/>
              <a:gd name="connsiteY1" fmla="*/ 2454442 h 3946358"/>
              <a:gd name="connsiteX2" fmla="*/ 1408381 w 1408381"/>
              <a:gd name="connsiteY2" fmla="*/ 3946358 h 3946358"/>
              <a:gd name="connsiteX3" fmla="*/ 1408381 w 1408381"/>
              <a:gd name="connsiteY3" fmla="*/ 3946358 h 3946358"/>
            </a:gdLst>
            <a:ahLst/>
            <a:cxnLst>
              <a:cxn ang="0">
                <a:pos x="connsiteX0" y="connsiteY0"/>
              </a:cxn>
              <a:cxn ang="0">
                <a:pos x="connsiteX1" y="connsiteY1"/>
              </a:cxn>
              <a:cxn ang="0">
                <a:pos x="connsiteX2" y="connsiteY2"/>
              </a:cxn>
              <a:cxn ang="0">
                <a:pos x="connsiteX3" y="connsiteY3"/>
              </a:cxn>
            </a:cxnLst>
            <a:rect l="l" t="t" r="r" b="b"/>
            <a:pathLst>
              <a:path w="1408381" h="3946358">
                <a:moveTo>
                  <a:pt x="461897" y="0"/>
                </a:moveTo>
                <a:cubicBezTo>
                  <a:pt x="174476" y="898358"/>
                  <a:pt x="-112945" y="1796716"/>
                  <a:pt x="44802" y="2454442"/>
                </a:cubicBezTo>
                <a:cubicBezTo>
                  <a:pt x="202549" y="3112168"/>
                  <a:pt x="1408381" y="3946358"/>
                  <a:pt x="1408381" y="3946358"/>
                </a:cubicBezTo>
                <a:lnTo>
                  <a:pt x="1408381" y="3946358"/>
                </a:lnTo>
              </a:path>
            </a:pathLst>
          </a:custGeom>
          <a:noFill/>
          <a:ln w="50800">
            <a:solidFill>
              <a:srgbClr val="03ACF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22500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1000"/>
                                        <p:tgtEl>
                                          <p:spTgt spid="2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up)">
                                      <p:cBhvr>
                                        <p:cTn id="34" dur="500"/>
                                        <p:tgtEl>
                                          <p:spTgt spid="3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animBg="1"/>
      <p:bldP spid="33" grpId="0" animBg="1"/>
      <p:bldP spid="34" grpId="0" animBg="1"/>
      <p:bldP spid="3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grpSp>
        <p:nvGrpSpPr>
          <p:cNvPr id="2" name="组合 1">
            <a:extLst>
              <a:ext uri="{FF2B5EF4-FFF2-40B4-BE49-F238E27FC236}">
                <a16:creationId xmlns:a16="http://schemas.microsoft.com/office/drawing/2014/main" id="{CDA085F7-659D-8C26-EC98-7C6B3A330A2B}"/>
              </a:ext>
            </a:extLst>
          </p:cNvPr>
          <p:cNvGrpSpPr/>
          <p:nvPr/>
        </p:nvGrpSpPr>
        <p:grpSpPr>
          <a:xfrm>
            <a:off x="1035334" y="1399864"/>
            <a:ext cx="9292634" cy="4998509"/>
            <a:chOff x="1035334" y="1399864"/>
            <a:chExt cx="9292634" cy="4998509"/>
          </a:xfrm>
        </p:grpSpPr>
        <p:pic>
          <p:nvPicPr>
            <p:cNvPr id="18" name="图片 17" descr="形状&#10;&#10;中度可信度描述已自动生成">
              <a:extLst>
                <a:ext uri="{FF2B5EF4-FFF2-40B4-BE49-F238E27FC236}">
                  <a16:creationId xmlns:a16="http://schemas.microsoft.com/office/drawing/2014/main" id="{EAE90432-9EE8-169E-5A03-BA38E233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3" y="1399864"/>
              <a:ext cx="8401050" cy="1381125"/>
            </a:xfrm>
            <a:prstGeom prst="rect">
              <a:avLst/>
            </a:prstGeom>
          </p:spPr>
        </p:pic>
        <p:sp>
          <p:nvSpPr>
            <p:cNvPr id="26" name="文本框 25">
              <a:extLst>
                <a:ext uri="{FF2B5EF4-FFF2-40B4-BE49-F238E27FC236}">
                  <a16:creationId xmlns:a16="http://schemas.microsoft.com/office/drawing/2014/main" id="{92C66A70-A49E-5B68-AE00-D0A4794F3A18}"/>
                </a:ext>
              </a:extLst>
            </p:cNvPr>
            <p:cNvSpPr txBox="1"/>
            <p:nvPr/>
          </p:nvSpPr>
          <p:spPr>
            <a:xfrm>
              <a:off x="8448354" y="1513753"/>
              <a:ext cx="1360074" cy="276999"/>
            </a:xfrm>
            <a:prstGeom prst="rect">
              <a:avLst/>
            </a:prstGeom>
            <a:noFill/>
          </p:spPr>
          <p:txBody>
            <a:bodyPr wrap="square" lIns="0" tIns="0" rIns="0" bIns="0" rtlCol="0">
              <a:spAutoFit/>
            </a:bodyPr>
            <a:lstStyle/>
            <a:p>
              <a:pPr algn="l"/>
              <a:r>
                <a:rPr lang="en-US" altLang="zh-CN" b="1" dirty="0">
                  <a:solidFill>
                    <a:srgbClr val="03ACF1"/>
                  </a:solidFill>
                  <a:latin typeface="+mn-ea"/>
                </a:rPr>
                <a:t>Demo.css</a:t>
              </a:r>
              <a:endParaRPr lang="zh-CN" altLang="en-US" b="1" dirty="0">
                <a:solidFill>
                  <a:srgbClr val="03ACF1"/>
                </a:solidFill>
                <a:latin typeface="+mn-ea"/>
              </a:endParaRPr>
            </a:p>
          </p:txBody>
        </p:sp>
        <p:pic>
          <p:nvPicPr>
            <p:cNvPr id="28" name="图片 27" descr="文本&#10;&#10;描述已自动生成">
              <a:extLst>
                <a:ext uri="{FF2B5EF4-FFF2-40B4-BE49-F238E27FC236}">
                  <a16:creationId xmlns:a16="http://schemas.microsoft.com/office/drawing/2014/main" id="{C1C8CA0A-41FF-7C86-AA14-B28F4831B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3" y="2894878"/>
              <a:ext cx="8401050" cy="3503495"/>
            </a:xfrm>
            <a:prstGeom prst="rect">
              <a:avLst/>
            </a:prstGeom>
          </p:spPr>
        </p:pic>
        <p:sp>
          <p:nvSpPr>
            <p:cNvPr id="29" name="文本框 28">
              <a:extLst>
                <a:ext uri="{FF2B5EF4-FFF2-40B4-BE49-F238E27FC236}">
                  <a16:creationId xmlns:a16="http://schemas.microsoft.com/office/drawing/2014/main" id="{CB81E368-4885-993A-3198-8790B826A971}"/>
                </a:ext>
              </a:extLst>
            </p:cNvPr>
            <p:cNvSpPr txBox="1"/>
            <p:nvPr/>
          </p:nvSpPr>
          <p:spPr>
            <a:xfrm>
              <a:off x="8248570" y="3031443"/>
              <a:ext cx="1360074" cy="276999"/>
            </a:xfrm>
            <a:prstGeom prst="rect">
              <a:avLst/>
            </a:prstGeom>
            <a:noFill/>
          </p:spPr>
          <p:txBody>
            <a:bodyPr wrap="square" lIns="0" tIns="0" rIns="0" bIns="0" rtlCol="0">
              <a:spAutoFit/>
            </a:bodyPr>
            <a:lstStyle/>
            <a:p>
              <a:pPr algn="l"/>
              <a:r>
                <a:rPr lang="en-US" altLang="zh-CN" b="1" dirty="0">
                  <a:solidFill>
                    <a:srgbClr val="FF0000"/>
                  </a:solidFill>
                  <a:latin typeface="+mn-ea"/>
                </a:rPr>
                <a:t>Demo.html</a:t>
              </a:r>
              <a:endParaRPr lang="zh-CN" altLang="en-US" b="1" dirty="0">
                <a:solidFill>
                  <a:srgbClr val="FF0000"/>
                </a:solidFill>
                <a:latin typeface="+mn-ea"/>
              </a:endParaRPr>
            </a:p>
          </p:txBody>
        </p:sp>
        <p:sp>
          <p:nvSpPr>
            <p:cNvPr id="30" name="矩形 29">
              <a:extLst>
                <a:ext uri="{FF2B5EF4-FFF2-40B4-BE49-F238E27FC236}">
                  <a16:creationId xmlns:a16="http://schemas.microsoft.com/office/drawing/2014/main" id="{1ACAB1C6-0E9D-A408-23F5-94FAED8E7538}"/>
                </a:ext>
              </a:extLst>
            </p:cNvPr>
            <p:cNvSpPr/>
            <p:nvPr/>
          </p:nvSpPr>
          <p:spPr>
            <a:xfrm>
              <a:off x="2385593" y="4488667"/>
              <a:ext cx="7335100" cy="336906"/>
            </a:xfrm>
            <a:prstGeom prst="rect">
              <a:avLst/>
            </a:prstGeom>
            <a:noFill/>
            <a:ln w="50800">
              <a:solidFill>
                <a:srgbClr val="03AC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D7129900-2ED3-DA8A-B620-A2C345671099}"/>
                </a:ext>
              </a:extLst>
            </p:cNvPr>
            <p:cNvSpPr/>
            <p:nvPr/>
          </p:nvSpPr>
          <p:spPr>
            <a:xfrm>
              <a:off x="9666514" y="1667435"/>
              <a:ext cx="661454" cy="2904565"/>
            </a:xfrm>
            <a:custGeom>
              <a:avLst/>
              <a:gdLst>
                <a:gd name="connsiteX0" fmla="*/ 0 w 661454"/>
                <a:gd name="connsiteY0" fmla="*/ 0 h 2904565"/>
                <a:gd name="connsiteX1" fmla="*/ 660827 w 661454"/>
                <a:gd name="connsiteY1" fmla="*/ 1229446 h 2904565"/>
                <a:gd name="connsiteX2" fmla="*/ 130629 w 661454"/>
                <a:gd name="connsiteY2" fmla="*/ 2904565 h 2904565"/>
                <a:gd name="connsiteX3" fmla="*/ 130629 w 661454"/>
                <a:gd name="connsiteY3" fmla="*/ 2904565 h 2904565"/>
              </a:gdLst>
              <a:ahLst/>
              <a:cxnLst>
                <a:cxn ang="0">
                  <a:pos x="connsiteX0" y="connsiteY0"/>
                </a:cxn>
                <a:cxn ang="0">
                  <a:pos x="connsiteX1" y="connsiteY1"/>
                </a:cxn>
                <a:cxn ang="0">
                  <a:pos x="connsiteX2" y="connsiteY2"/>
                </a:cxn>
                <a:cxn ang="0">
                  <a:pos x="connsiteX3" y="connsiteY3"/>
                </a:cxn>
              </a:cxnLst>
              <a:rect l="l" t="t" r="r" b="b"/>
              <a:pathLst>
                <a:path w="661454" h="2904565">
                  <a:moveTo>
                    <a:pt x="0" y="0"/>
                  </a:moveTo>
                  <a:cubicBezTo>
                    <a:pt x="319528" y="372676"/>
                    <a:pt x="639056" y="745352"/>
                    <a:pt x="660827" y="1229446"/>
                  </a:cubicBezTo>
                  <a:cubicBezTo>
                    <a:pt x="682598" y="1713540"/>
                    <a:pt x="130629" y="2904565"/>
                    <a:pt x="130629" y="2904565"/>
                  </a:cubicBezTo>
                  <a:lnTo>
                    <a:pt x="130629" y="2904565"/>
                  </a:lnTo>
                </a:path>
              </a:pathLst>
            </a:custGeom>
            <a:noFill/>
            <a:ln w="50800">
              <a:solidFill>
                <a:srgbClr val="03ACF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F839CD3-3411-5052-2608-01567E084C36}"/>
                </a:ext>
              </a:extLst>
            </p:cNvPr>
            <p:cNvSpPr/>
            <p:nvPr/>
          </p:nvSpPr>
          <p:spPr>
            <a:xfrm>
              <a:off x="2786645" y="5416356"/>
              <a:ext cx="1576808" cy="336906"/>
            </a:xfrm>
            <a:prstGeom prst="rect">
              <a:avLst/>
            </a:prstGeom>
            <a:noFill/>
            <a:ln w="50800">
              <a:solidFill>
                <a:srgbClr val="03AC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74ACE7E2-771D-1C37-60E2-F27EBB87F057}"/>
                </a:ext>
              </a:extLst>
            </p:cNvPr>
            <p:cNvSpPr/>
            <p:nvPr/>
          </p:nvSpPr>
          <p:spPr>
            <a:xfrm>
              <a:off x="1035334" y="1692442"/>
              <a:ext cx="1274730" cy="3946358"/>
            </a:xfrm>
            <a:custGeom>
              <a:avLst/>
              <a:gdLst>
                <a:gd name="connsiteX0" fmla="*/ 461897 w 1408381"/>
                <a:gd name="connsiteY0" fmla="*/ 0 h 3946358"/>
                <a:gd name="connsiteX1" fmla="*/ 44802 w 1408381"/>
                <a:gd name="connsiteY1" fmla="*/ 2454442 h 3946358"/>
                <a:gd name="connsiteX2" fmla="*/ 1408381 w 1408381"/>
                <a:gd name="connsiteY2" fmla="*/ 3946358 h 3946358"/>
                <a:gd name="connsiteX3" fmla="*/ 1408381 w 1408381"/>
                <a:gd name="connsiteY3" fmla="*/ 3946358 h 3946358"/>
              </a:gdLst>
              <a:ahLst/>
              <a:cxnLst>
                <a:cxn ang="0">
                  <a:pos x="connsiteX0" y="connsiteY0"/>
                </a:cxn>
                <a:cxn ang="0">
                  <a:pos x="connsiteX1" y="connsiteY1"/>
                </a:cxn>
                <a:cxn ang="0">
                  <a:pos x="connsiteX2" y="connsiteY2"/>
                </a:cxn>
                <a:cxn ang="0">
                  <a:pos x="connsiteX3" y="connsiteY3"/>
                </a:cxn>
              </a:cxnLst>
              <a:rect l="l" t="t" r="r" b="b"/>
              <a:pathLst>
                <a:path w="1408381" h="3946358">
                  <a:moveTo>
                    <a:pt x="461897" y="0"/>
                  </a:moveTo>
                  <a:cubicBezTo>
                    <a:pt x="174476" y="898358"/>
                    <a:pt x="-112945" y="1796716"/>
                    <a:pt x="44802" y="2454442"/>
                  </a:cubicBezTo>
                  <a:cubicBezTo>
                    <a:pt x="202549" y="3112168"/>
                    <a:pt x="1408381" y="3946358"/>
                    <a:pt x="1408381" y="3946358"/>
                  </a:cubicBezTo>
                  <a:lnTo>
                    <a:pt x="1408381" y="3946358"/>
                  </a:lnTo>
                </a:path>
              </a:pathLst>
            </a:custGeom>
            <a:noFill/>
            <a:ln w="50800">
              <a:solidFill>
                <a:srgbClr val="03ACF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图形用户界面, 应用程序&#10;&#10;描述已自动生成">
            <a:extLst>
              <a:ext uri="{FF2B5EF4-FFF2-40B4-BE49-F238E27FC236}">
                <a16:creationId xmlns:a16="http://schemas.microsoft.com/office/drawing/2014/main" id="{C24CC45F-BDFB-7796-0A98-336244D8FE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138" y="1444890"/>
            <a:ext cx="7704060" cy="4898186"/>
          </a:xfrm>
          <a:prstGeom prst="rect">
            <a:avLst/>
          </a:prstGeom>
        </p:spPr>
      </p:pic>
    </p:spTree>
    <p:custDataLst>
      <p:tags r:id="rId1"/>
    </p:custDataLst>
    <p:extLst>
      <p:ext uri="{BB962C8B-B14F-4D97-AF65-F5344CB8AC3E}">
        <p14:creationId xmlns:p14="http://schemas.microsoft.com/office/powerpoint/2010/main" val="268786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F7E63683-B3FE-F4C0-1E90-EBB02CBBDFBB}"/>
              </a:ext>
            </a:extLst>
          </p:cNvPr>
          <p:cNvGrpSpPr/>
          <p:nvPr/>
        </p:nvGrpSpPr>
        <p:grpSpPr>
          <a:xfrm>
            <a:off x="1447800" y="1295400"/>
            <a:ext cx="8573278" cy="3935275"/>
            <a:chOff x="1447800" y="1295400"/>
            <a:chExt cx="8573278" cy="3935275"/>
          </a:xfrm>
        </p:grpSpPr>
        <p:pic>
          <p:nvPicPr>
            <p:cNvPr id="8" name="图片 7" descr="文本&#10;&#10;描述已自动生成">
              <a:extLst>
                <a:ext uri="{FF2B5EF4-FFF2-40B4-BE49-F238E27FC236}">
                  <a16:creationId xmlns:a16="http://schemas.microsoft.com/office/drawing/2014/main" id="{5A0A801A-322F-EF24-BCC1-EA9807A15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95400"/>
              <a:ext cx="8573278" cy="3935275"/>
            </a:xfrm>
            <a:prstGeom prst="rect">
              <a:avLst/>
            </a:prstGeom>
          </p:spPr>
        </p:pic>
        <p:sp>
          <p:nvSpPr>
            <p:cNvPr id="15" name="文本框 14">
              <a:extLst>
                <a:ext uri="{FF2B5EF4-FFF2-40B4-BE49-F238E27FC236}">
                  <a16:creationId xmlns:a16="http://schemas.microsoft.com/office/drawing/2014/main" id="{14F37402-337A-B77C-31DA-9E74B921F8C4}"/>
                </a:ext>
              </a:extLst>
            </p:cNvPr>
            <p:cNvSpPr txBox="1"/>
            <p:nvPr/>
          </p:nvSpPr>
          <p:spPr>
            <a:xfrm>
              <a:off x="8572031" y="1407916"/>
              <a:ext cx="1360074" cy="276999"/>
            </a:xfrm>
            <a:prstGeom prst="rect">
              <a:avLst/>
            </a:prstGeom>
            <a:noFill/>
          </p:spPr>
          <p:txBody>
            <a:bodyPr wrap="square" lIns="0" tIns="0" rIns="0" bIns="0" rtlCol="0">
              <a:spAutoFit/>
            </a:bodyPr>
            <a:lstStyle/>
            <a:p>
              <a:pPr algn="l"/>
              <a:r>
                <a:rPr lang="en-US" altLang="zh-CN" b="1" dirty="0">
                  <a:solidFill>
                    <a:srgbClr val="FF0000"/>
                  </a:solidFill>
                  <a:latin typeface="+mn-ea"/>
                </a:rPr>
                <a:t>Demo.html</a:t>
              </a:r>
              <a:endParaRPr lang="zh-CN" altLang="en-US" b="1" dirty="0">
                <a:solidFill>
                  <a:srgbClr val="FF0000"/>
                </a:solidFill>
                <a:latin typeface="+mn-ea"/>
              </a:endParaRPr>
            </a:p>
          </p:txBody>
        </p:sp>
      </p:grpSp>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pic>
        <p:nvPicPr>
          <p:cNvPr id="23" name="图片 22">
            <a:extLst>
              <a:ext uri="{FF2B5EF4-FFF2-40B4-BE49-F238E27FC236}">
                <a16:creationId xmlns:a16="http://schemas.microsoft.com/office/drawing/2014/main" id="{6644742F-7D62-07F4-22EC-C37E32A1D41D}"/>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02828" y="4304489"/>
            <a:ext cx="345332" cy="345332"/>
          </a:xfrm>
          <a:prstGeom prst="rect">
            <a:avLst/>
          </a:prstGeom>
        </p:spPr>
      </p:pic>
      <p:sp>
        <p:nvSpPr>
          <p:cNvPr id="24" name="矩形 23">
            <a:extLst>
              <a:ext uri="{FF2B5EF4-FFF2-40B4-BE49-F238E27FC236}">
                <a16:creationId xmlns:a16="http://schemas.microsoft.com/office/drawing/2014/main" id="{EC998BC1-83D3-895F-05EE-B641DB3DB7D0}"/>
              </a:ext>
            </a:extLst>
          </p:cNvPr>
          <p:cNvSpPr/>
          <p:nvPr/>
        </p:nvSpPr>
        <p:spPr>
          <a:xfrm>
            <a:off x="6225414" y="4333905"/>
            <a:ext cx="1774031" cy="315916"/>
          </a:xfrm>
          <a:prstGeom prst="rect">
            <a:avLst/>
          </a:prstGeom>
          <a:noFill/>
          <a:ln w="50800">
            <a:solidFill>
              <a:srgbClr val="03AC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F2E04881-1B8B-FB87-583F-34D4F2BC3C9E}"/>
              </a:ext>
            </a:extLst>
          </p:cNvPr>
          <p:cNvGrpSpPr/>
          <p:nvPr/>
        </p:nvGrpSpPr>
        <p:grpSpPr>
          <a:xfrm>
            <a:off x="1447800" y="5376665"/>
            <a:ext cx="8573278" cy="933026"/>
            <a:chOff x="1447800" y="5376665"/>
            <a:chExt cx="8573278" cy="933026"/>
          </a:xfrm>
        </p:grpSpPr>
        <p:pic>
          <p:nvPicPr>
            <p:cNvPr id="12" name="图片 11">
              <a:extLst>
                <a:ext uri="{FF2B5EF4-FFF2-40B4-BE49-F238E27FC236}">
                  <a16:creationId xmlns:a16="http://schemas.microsoft.com/office/drawing/2014/main" id="{77B52C16-CD1C-6678-507D-AA242F9D6A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5376665"/>
              <a:ext cx="8573278" cy="933026"/>
            </a:xfrm>
            <a:prstGeom prst="rect">
              <a:avLst/>
            </a:prstGeom>
          </p:spPr>
        </p:pic>
        <p:sp>
          <p:nvSpPr>
            <p:cNvPr id="25" name="文本框 24">
              <a:extLst>
                <a:ext uri="{FF2B5EF4-FFF2-40B4-BE49-F238E27FC236}">
                  <a16:creationId xmlns:a16="http://schemas.microsoft.com/office/drawing/2014/main" id="{6F88D92B-5666-761F-9F16-08138D993B0B}"/>
                </a:ext>
              </a:extLst>
            </p:cNvPr>
            <p:cNvSpPr txBox="1"/>
            <p:nvPr/>
          </p:nvSpPr>
          <p:spPr>
            <a:xfrm>
              <a:off x="8925634" y="5450084"/>
              <a:ext cx="1006471" cy="282750"/>
            </a:xfrm>
            <a:prstGeom prst="rect">
              <a:avLst/>
            </a:prstGeom>
            <a:noFill/>
          </p:spPr>
          <p:txBody>
            <a:bodyPr wrap="square" lIns="0" tIns="0" rIns="0" bIns="0" rtlCol="0">
              <a:spAutoFit/>
            </a:bodyPr>
            <a:lstStyle/>
            <a:p>
              <a:pPr algn="l"/>
              <a:r>
                <a:rPr lang="en-US" altLang="zh-CN" b="1" dirty="0">
                  <a:solidFill>
                    <a:srgbClr val="FF0000"/>
                  </a:solidFill>
                  <a:latin typeface="+mn-ea"/>
                </a:rPr>
                <a:t>Demo.js</a:t>
              </a:r>
              <a:endParaRPr lang="zh-CN" altLang="en-US" b="1" dirty="0">
                <a:solidFill>
                  <a:srgbClr val="FF0000"/>
                </a:solidFill>
                <a:latin typeface="+mn-ea"/>
              </a:endParaRPr>
            </a:p>
          </p:txBody>
        </p:sp>
      </p:grpSp>
      <p:cxnSp>
        <p:nvCxnSpPr>
          <p:cNvPr id="32" name="直接箭头连接符 31">
            <a:extLst>
              <a:ext uri="{FF2B5EF4-FFF2-40B4-BE49-F238E27FC236}">
                <a16:creationId xmlns:a16="http://schemas.microsoft.com/office/drawing/2014/main" id="{8129B78F-9DD8-5EF1-DF9C-6A24EB03A2EF}"/>
              </a:ext>
            </a:extLst>
          </p:cNvPr>
          <p:cNvCxnSpPr/>
          <p:nvPr/>
        </p:nvCxnSpPr>
        <p:spPr>
          <a:xfrm flipH="1">
            <a:off x="3309257" y="4649821"/>
            <a:ext cx="2916157" cy="800263"/>
          </a:xfrm>
          <a:prstGeom prst="straightConnector1">
            <a:avLst/>
          </a:prstGeom>
          <a:ln w="50800">
            <a:solidFill>
              <a:srgbClr val="03ACF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2E259055-B76E-5B5B-FB89-9F32F18A654F}"/>
              </a:ext>
            </a:extLst>
          </p:cNvPr>
          <p:cNvSpPr/>
          <p:nvPr/>
        </p:nvSpPr>
        <p:spPr>
          <a:xfrm>
            <a:off x="2422241" y="3100290"/>
            <a:ext cx="6866138" cy="315916"/>
          </a:xfrm>
          <a:prstGeom prst="rect">
            <a:avLst/>
          </a:prstGeom>
          <a:noFill/>
          <a:ln w="50800">
            <a:solidFill>
              <a:srgbClr val="03AC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808DDAF2-DDE8-5493-1CDB-9400707FBF8D}"/>
              </a:ext>
            </a:extLst>
          </p:cNvPr>
          <p:cNvSpPr/>
          <p:nvPr/>
        </p:nvSpPr>
        <p:spPr>
          <a:xfrm>
            <a:off x="9420726" y="3236495"/>
            <a:ext cx="939116" cy="2376237"/>
          </a:xfrm>
          <a:custGeom>
            <a:avLst/>
            <a:gdLst>
              <a:gd name="connsiteX0" fmla="*/ 529390 w 939116"/>
              <a:gd name="connsiteY0" fmla="*/ 2376237 h 2376237"/>
              <a:gd name="connsiteX1" fmla="*/ 920416 w 939116"/>
              <a:gd name="connsiteY1" fmla="*/ 643689 h 2376237"/>
              <a:gd name="connsiteX2" fmla="*/ 0 w 939116"/>
              <a:gd name="connsiteY2" fmla="*/ 0 h 2376237"/>
            </a:gdLst>
            <a:ahLst/>
            <a:cxnLst>
              <a:cxn ang="0">
                <a:pos x="connsiteX0" y="connsiteY0"/>
              </a:cxn>
              <a:cxn ang="0">
                <a:pos x="connsiteX1" y="connsiteY1"/>
              </a:cxn>
              <a:cxn ang="0">
                <a:pos x="connsiteX2" y="connsiteY2"/>
              </a:cxn>
            </a:cxnLst>
            <a:rect l="l" t="t" r="r" b="b"/>
            <a:pathLst>
              <a:path w="939116" h="2376237">
                <a:moveTo>
                  <a:pt x="529390" y="2376237"/>
                </a:moveTo>
                <a:cubicBezTo>
                  <a:pt x="769019" y="1707982"/>
                  <a:pt x="1008648" y="1039728"/>
                  <a:pt x="920416" y="643689"/>
                </a:cubicBezTo>
                <a:cubicBezTo>
                  <a:pt x="832184" y="247649"/>
                  <a:pt x="416092" y="123824"/>
                  <a:pt x="0" y="0"/>
                </a:cubicBezTo>
              </a:path>
            </a:pathLst>
          </a:custGeom>
          <a:noFill/>
          <a:ln w="50800">
            <a:solidFill>
              <a:srgbClr val="03ACF1"/>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3668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3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F7E63683-B3FE-F4C0-1E90-EBB02CBBDFBB}"/>
              </a:ext>
            </a:extLst>
          </p:cNvPr>
          <p:cNvGrpSpPr/>
          <p:nvPr/>
        </p:nvGrpSpPr>
        <p:grpSpPr>
          <a:xfrm>
            <a:off x="1447800" y="1295400"/>
            <a:ext cx="8573278" cy="3935275"/>
            <a:chOff x="1447800" y="1295400"/>
            <a:chExt cx="8573278" cy="3935275"/>
          </a:xfrm>
        </p:grpSpPr>
        <p:pic>
          <p:nvPicPr>
            <p:cNvPr id="8" name="图片 7" descr="文本&#10;&#10;描述已自动生成">
              <a:extLst>
                <a:ext uri="{FF2B5EF4-FFF2-40B4-BE49-F238E27FC236}">
                  <a16:creationId xmlns:a16="http://schemas.microsoft.com/office/drawing/2014/main" id="{5A0A801A-322F-EF24-BCC1-EA9807A15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95400"/>
              <a:ext cx="8573278" cy="3935275"/>
            </a:xfrm>
            <a:prstGeom prst="rect">
              <a:avLst/>
            </a:prstGeom>
          </p:spPr>
        </p:pic>
        <p:sp>
          <p:nvSpPr>
            <p:cNvPr id="15" name="文本框 14">
              <a:extLst>
                <a:ext uri="{FF2B5EF4-FFF2-40B4-BE49-F238E27FC236}">
                  <a16:creationId xmlns:a16="http://schemas.microsoft.com/office/drawing/2014/main" id="{14F37402-337A-B77C-31DA-9E74B921F8C4}"/>
                </a:ext>
              </a:extLst>
            </p:cNvPr>
            <p:cNvSpPr txBox="1"/>
            <p:nvPr/>
          </p:nvSpPr>
          <p:spPr>
            <a:xfrm>
              <a:off x="8572031" y="1407916"/>
              <a:ext cx="1360074" cy="276999"/>
            </a:xfrm>
            <a:prstGeom prst="rect">
              <a:avLst/>
            </a:prstGeom>
            <a:noFill/>
          </p:spPr>
          <p:txBody>
            <a:bodyPr wrap="square" lIns="0" tIns="0" rIns="0" bIns="0" rtlCol="0">
              <a:spAutoFit/>
            </a:bodyPr>
            <a:lstStyle/>
            <a:p>
              <a:pPr algn="l"/>
              <a:r>
                <a:rPr lang="en-US" altLang="zh-CN" b="1" dirty="0">
                  <a:solidFill>
                    <a:srgbClr val="FF0000"/>
                  </a:solidFill>
                  <a:latin typeface="+mn-ea"/>
                </a:rPr>
                <a:t>Demo.html</a:t>
              </a:r>
              <a:endParaRPr lang="zh-CN" altLang="en-US" b="1" dirty="0">
                <a:solidFill>
                  <a:srgbClr val="FF0000"/>
                </a:solidFill>
                <a:latin typeface="+mn-ea"/>
              </a:endParaRPr>
            </a:p>
          </p:txBody>
        </p:sp>
      </p:grpSp>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pic>
        <p:nvPicPr>
          <p:cNvPr id="23" name="图片 22">
            <a:extLst>
              <a:ext uri="{FF2B5EF4-FFF2-40B4-BE49-F238E27FC236}">
                <a16:creationId xmlns:a16="http://schemas.microsoft.com/office/drawing/2014/main" id="{6644742F-7D62-07F4-22EC-C37E32A1D41D}"/>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02828" y="4304489"/>
            <a:ext cx="345332" cy="345332"/>
          </a:xfrm>
          <a:prstGeom prst="rect">
            <a:avLst/>
          </a:prstGeom>
        </p:spPr>
      </p:pic>
      <p:grpSp>
        <p:nvGrpSpPr>
          <p:cNvPr id="27" name="组合 26">
            <a:extLst>
              <a:ext uri="{FF2B5EF4-FFF2-40B4-BE49-F238E27FC236}">
                <a16:creationId xmlns:a16="http://schemas.microsoft.com/office/drawing/2014/main" id="{F2E04881-1B8B-FB87-583F-34D4F2BC3C9E}"/>
              </a:ext>
            </a:extLst>
          </p:cNvPr>
          <p:cNvGrpSpPr/>
          <p:nvPr/>
        </p:nvGrpSpPr>
        <p:grpSpPr>
          <a:xfrm>
            <a:off x="1447800" y="5376665"/>
            <a:ext cx="8573278" cy="933026"/>
            <a:chOff x="1447800" y="5376665"/>
            <a:chExt cx="8573278" cy="933026"/>
          </a:xfrm>
        </p:grpSpPr>
        <p:pic>
          <p:nvPicPr>
            <p:cNvPr id="12" name="图片 11">
              <a:extLst>
                <a:ext uri="{FF2B5EF4-FFF2-40B4-BE49-F238E27FC236}">
                  <a16:creationId xmlns:a16="http://schemas.microsoft.com/office/drawing/2014/main" id="{77B52C16-CD1C-6678-507D-AA242F9D6A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5376665"/>
              <a:ext cx="8573278" cy="933026"/>
            </a:xfrm>
            <a:prstGeom prst="rect">
              <a:avLst/>
            </a:prstGeom>
          </p:spPr>
        </p:pic>
        <p:sp>
          <p:nvSpPr>
            <p:cNvPr id="25" name="文本框 24">
              <a:extLst>
                <a:ext uri="{FF2B5EF4-FFF2-40B4-BE49-F238E27FC236}">
                  <a16:creationId xmlns:a16="http://schemas.microsoft.com/office/drawing/2014/main" id="{6F88D92B-5666-761F-9F16-08138D993B0B}"/>
                </a:ext>
              </a:extLst>
            </p:cNvPr>
            <p:cNvSpPr txBox="1"/>
            <p:nvPr/>
          </p:nvSpPr>
          <p:spPr>
            <a:xfrm>
              <a:off x="8925634" y="5450084"/>
              <a:ext cx="1006471" cy="282750"/>
            </a:xfrm>
            <a:prstGeom prst="rect">
              <a:avLst/>
            </a:prstGeom>
            <a:noFill/>
          </p:spPr>
          <p:txBody>
            <a:bodyPr wrap="square" lIns="0" tIns="0" rIns="0" bIns="0" rtlCol="0">
              <a:spAutoFit/>
            </a:bodyPr>
            <a:lstStyle/>
            <a:p>
              <a:pPr algn="l"/>
              <a:r>
                <a:rPr lang="en-US" altLang="zh-CN" b="1" dirty="0">
                  <a:solidFill>
                    <a:srgbClr val="FF0000"/>
                  </a:solidFill>
                  <a:latin typeface="+mn-ea"/>
                </a:rPr>
                <a:t>Demo.js</a:t>
              </a:r>
              <a:endParaRPr lang="zh-CN" altLang="en-US" b="1" dirty="0">
                <a:solidFill>
                  <a:srgbClr val="FF0000"/>
                </a:solidFill>
                <a:latin typeface="+mn-ea"/>
              </a:endParaRPr>
            </a:p>
          </p:txBody>
        </p:sp>
      </p:grpSp>
      <p:grpSp>
        <p:nvGrpSpPr>
          <p:cNvPr id="4" name="组合 3">
            <a:extLst>
              <a:ext uri="{FF2B5EF4-FFF2-40B4-BE49-F238E27FC236}">
                <a16:creationId xmlns:a16="http://schemas.microsoft.com/office/drawing/2014/main" id="{A5D4137C-6D97-EC0E-9322-EBE60170A8BB}"/>
              </a:ext>
            </a:extLst>
          </p:cNvPr>
          <p:cNvGrpSpPr/>
          <p:nvPr/>
        </p:nvGrpSpPr>
        <p:grpSpPr>
          <a:xfrm>
            <a:off x="4802155" y="4008789"/>
            <a:ext cx="1051739" cy="2039961"/>
            <a:chOff x="4802155" y="4008789"/>
            <a:chExt cx="1051739" cy="2039961"/>
          </a:xfrm>
        </p:grpSpPr>
        <p:sp>
          <p:nvSpPr>
            <p:cNvPr id="36" name="矩形 35">
              <a:extLst>
                <a:ext uri="{FF2B5EF4-FFF2-40B4-BE49-F238E27FC236}">
                  <a16:creationId xmlns:a16="http://schemas.microsoft.com/office/drawing/2014/main" id="{2E259055-B76E-5B5B-FB89-9F32F18A654F}"/>
                </a:ext>
              </a:extLst>
            </p:cNvPr>
            <p:cNvSpPr/>
            <p:nvPr/>
          </p:nvSpPr>
          <p:spPr>
            <a:xfrm>
              <a:off x="4802155" y="4008789"/>
              <a:ext cx="839755" cy="315916"/>
            </a:xfrm>
            <a:prstGeom prst="rect">
              <a:avLst/>
            </a:prstGeom>
            <a:noFill/>
            <a:ln w="50800">
              <a:solidFill>
                <a:srgbClr val="03AC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C998BC1-83D3-895F-05EE-B641DB3DB7D0}"/>
                </a:ext>
              </a:extLst>
            </p:cNvPr>
            <p:cNvSpPr/>
            <p:nvPr/>
          </p:nvSpPr>
          <p:spPr>
            <a:xfrm>
              <a:off x="4847423" y="5732834"/>
              <a:ext cx="1006471" cy="315916"/>
            </a:xfrm>
            <a:prstGeom prst="rect">
              <a:avLst/>
            </a:prstGeom>
            <a:noFill/>
            <a:ln w="50800">
              <a:solidFill>
                <a:srgbClr val="03AC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a:extLst>
                <a:ext uri="{FF2B5EF4-FFF2-40B4-BE49-F238E27FC236}">
                  <a16:creationId xmlns:a16="http://schemas.microsoft.com/office/drawing/2014/main" id="{5AE8FAFD-F6F4-F4B2-AD45-0DB3FCA4CB0F}"/>
                </a:ext>
              </a:extLst>
            </p:cNvPr>
            <p:cNvCxnSpPr/>
            <p:nvPr/>
          </p:nvCxnSpPr>
          <p:spPr>
            <a:xfrm flipH="1" flipV="1">
              <a:off x="5162939" y="4372947"/>
              <a:ext cx="167951" cy="1359887"/>
            </a:xfrm>
            <a:prstGeom prst="straightConnector1">
              <a:avLst/>
            </a:prstGeom>
            <a:noFill/>
            <a:ln w="50800">
              <a:solidFill>
                <a:srgbClr val="03ACF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spTree>
    <p:custDataLst>
      <p:tags r:id="rId1"/>
    </p:custDataLst>
    <p:extLst>
      <p:ext uri="{BB962C8B-B14F-4D97-AF65-F5344CB8AC3E}">
        <p14:creationId xmlns:p14="http://schemas.microsoft.com/office/powerpoint/2010/main" val="13918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grpSp>
        <p:nvGrpSpPr>
          <p:cNvPr id="2" name="组合 1">
            <a:extLst>
              <a:ext uri="{FF2B5EF4-FFF2-40B4-BE49-F238E27FC236}">
                <a16:creationId xmlns:a16="http://schemas.microsoft.com/office/drawing/2014/main" id="{15A41C19-6BB9-94B2-EECD-D914542A3E76}"/>
              </a:ext>
            </a:extLst>
          </p:cNvPr>
          <p:cNvGrpSpPr/>
          <p:nvPr/>
        </p:nvGrpSpPr>
        <p:grpSpPr>
          <a:xfrm>
            <a:off x="1447800" y="1295400"/>
            <a:ext cx="8573278" cy="5014291"/>
            <a:chOff x="1447800" y="1295400"/>
            <a:chExt cx="8573278" cy="5014291"/>
          </a:xfrm>
        </p:grpSpPr>
        <p:grpSp>
          <p:nvGrpSpPr>
            <p:cNvPr id="16" name="组合 15">
              <a:extLst>
                <a:ext uri="{FF2B5EF4-FFF2-40B4-BE49-F238E27FC236}">
                  <a16:creationId xmlns:a16="http://schemas.microsoft.com/office/drawing/2014/main" id="{F7E63683-B3FE-F4C0-1E90-EBB02CBBDFBB}"/>
                </a:ext>
              </a:extLst>
            </p:cNvPr>
            <p:cNvGrpSpPr/>
            <p:nvPr/>
          </p:nvGrpSpPr>
          <p:grpSpPr>
            <a:xfrm>
              <a:off x="1447800" y="1295400"/>
              <a:ext cx="8573278" cy="3935275"/>
              <a:chOff x="1447800" y="1295400"/>
              <a:chExt cx="8573278" cy="3935275"/>
            </a:xfrm>
          </p:grpSpPr>
          <p:pic>
            <p:nvPicPr>
              <p:cNvPr id="8" name="图片 7" descr="文本&#10;&#10;描述已自动生成">
                <a:extLst>
                  <a:ext uri="{FF2B5EF4-FFF2-40B4-BE49-F238E27FC236}">
                    <a16:creationId xmlns:a16="http://schemas.microsoft.com/office/drawing/2014/main" id="{5A0A801A-322F-EF24-BCC1-EA9807A15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95400"/>
                <a:ext cx="8573278" cy="3935275"/>
              </a:xfrm>
              <a:prstGeom prst="rect">
                <a:avLst/>
              </a:prstGeom>
            </p:spPr>
          </p:pic>
          <p:sp>
            <p:nvSpPr>
              <p:cNvPr id="15" name="文本框 14">
                <a:extLst>
                  <a:ext uri="{FF2B5EF4-FFF2-40B4-BE49-F238E27FC236}">
                    <a16:creationId xmlns:a16="http://schemas.microsoft.com/office/drawing/2014/main" id="{14F37402-337A-B77C-31DA-9E74B921F8C4}"/>
                  </a:ext>
                </a:extLst>
              </p:cNvPr>
              <p:cNvSpPr txBox="1"/>
              <p:nvPr/>
            </p:nvSpPr>
            <p:spPr>
              <a:xfrm>
                <a:off x="8572031" y="1407916"/>
                <a:ext cx="1360074" cy="276999"/>
              </a:xfrm>
              <a:prstGeom prst="rect">
                <a:avLst/>
              </a:prstGeom>
              <a:noFill/>
            </p:spPr>
            <p:txBody>
              <a:bodyPr wrap="square" lIns="0" tIns="0" rIns="0" bIns="0" rtlCol="0">
                <a:spAutoFit/>
              </a:bodyPr>
              <a:lstStyle/>
              <a:p>
                <a:pPr algn="l"/>
                <a:r>
                  <a:rPr lang="en-US" altLang="zh-CN" b="1" dirty="0">
                    <a:solidFill>
                      <a:srgbClr val="FF0000"/>
                    </a:solidFill>
                    <a:latin typeface="+mn-ea"/>
                  </a:rPr>
                  <a:t>Demo.html</a:t>
                </a:r>
                <a:endParaRPr lang="zh-CN" altLang="en-US" b="1" dirty="0">
                  <a:solidFill>
                    <a:srgbClr val="FF0000"/>
                  </a:solidFill>
                  <a:latin typeface="+mn-ea"/>
                </a:endParaRPr>
              </a:p>
            </p:txBody>
          </p:sp>
        </p:grpSp>
        <p:pic>
          <p:nvPicPr>
            <p:cNvPr id="23" name="图片 22">
              <a:extLst>
                <a:ext uri="{FF2B5EF4-FFF2-40B4-BE49-F238E27FC236}">
                  <a16:creationId xmlns:a16="http://schemas.microsoft.com/office/drawing/2014/main" id="{6644742F-7D62-07F4-22EC-C37E32A1D41D}"/>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02828" y="4304489"/>
              <a:ext cx="345332" cy="345332"/>
            </a:xfrm>
            <a:prstGeom prst="rect">
              <a:avLst/>
            </a:prstGeom>
          </p:spPr>
        </p:pic>
        <p:grpSp>
          <p:nvGrpSpPr>
            <p:cNvPr id="27" name="组合 26">
              <a:extLst>
                <a:ext uri="{FF2B5EF4-FFF2-40B4-BE49-F238E27FC236}">
                  <a16:creationId xmlns:a16="http://schemas.microsoft.com/office/drawing/2014/main" id="{F2E04881-1B8B-FB87-583F-34D4F2BC3C9E}"/>
                </a:ext>
              </a:extLst>
            </p:cNvPr>
            <p:cNvGrpSpPr/>
            <p:nvPr/>
          </p:nvGrpSpPr>
          <p:grpSpPr>
            <a:xfrm>
              <a:off x="1447800" y="5376665"/>
              <a:ext cx="8573278" cy="933026"/>
              <a:chOff x="1447800" y="5376665"/>
              <a:chExt cx="8573278" cy="933026"/>
            </a:xfrm>
          </p:grpSpPr>
          <p:pic>
            <p:nvPicPr>
              <p:cNvPr id="12" name="图片 11">
                <a:extLst>
                  <a:ext uri="{FF2B5EF4-FFF2-40B4-BE49-F238E27FC236}">
                    <a16:creationId xmlns:a16="http://schemas.microsoft.com/office/drawing/2014/main" id="{77B52C16-CD1C-6678-507D-AA242F9D6A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5376665"/>
                <a:ext cx="8573278" cy="933026"/>
              </a:xfrm>
              <a:prstGeom prst="rect">
                <a:avLst/>
              </a:prstGeom>
            </p:spPr>
          </p:pic>
          <p:sp>
            <p:nvSpPr>
              <p:cNvPr id="25" name="文本框 24">
                <a:extLst>
                  <a:ext uri="{FF2B5EF4-FFF2-40B4-BE49-F238E27FC236}">
                    <a16:creationId xmlns:a16="http://schemas.microsoft.com/office/drawing/2014/main" id="{6F88D92B-5666-761F-9F16-08138D993B0B}"/>
                  </a:ext>
                </a:extLst>
              </p:cNvPr>
              <p:cNvSpPr txBox="1"/>
              <p:nvPr/>
            </p:nvSpPr>
            <p:spPr>
              <a:xfrm>
                <a:off x="8925634" y="5450084"/>
                <a:ext cx="1006471" cy="282750"/>
              </a:xfrm>
              <a:prstGeom prst="rect">
                <a:avLst/>
              </a:prstGeom>
              <a:noFill/>
            </p:spPr>
            <p:txBody>
              <a:bodyPr wrap="square" lIns="0" tIns="0" rIns="0" bIns="0" rtlCol="0">
                <a:spAutoFit/>
              </a:bodyPr>
              <a:lstStyle/>
              <a:p>
                <a:pPr algn="l"/>
                <a:r>
                  <a:rPr lang="en-US" altLang="zh-CN" b="1" dirty="0">
                    <a:solidFill>
                      <a:srgbClr val="FF0000"/>
                    </a:solidFill>
                    <a:latin typeface="+mn-ea"/>
                  </a:rPr>
                  <a:t>Demo.js</a:t>
                </a:r>
                <a:endParaRPr lang="zh-CN" altLang="en-US" b="1" dirty="0">
                  <a:solidFill>
                    <a:srgbClr val="FF0000"/>
                  </a:solidFill>
                  <a:latin typeface="+mn-ea"/>
                </a:endParaRPr>
              </a:p>
            </p:txBody>
          </p:sp>
        </p:grpSp>
        <p:grpSp>
          <p:nvGrpSpPr>
            <p:cNvPr id="4" name="组合 3">
              <a:extLst>
                <a:ext uri="{FF2B5EF4-FFF2-40B4-BE49-F238E27FC236}">
                  <a16:creationId xmlns:a16="http://schemas.microsoft.com/office/drawing/2014/main" id="{A5D4137C-6D97-EC0E-9322-EBE60170A8BB}"/>
                </a:ext>
              </a:extLst>
            </p:cNvPr>
            <p:cNvGrpSpPr/>
            <p:nvPr/>
          </p:nvGrpSpPr>
          <p:grpSpPr>
            <a:xfrm>
              <a:off x="4802155" y="4008789"/>
              <a:ext cx="1051739" cy="2039961"/>
              <a:chOff x="4802155" y="4008789"/>
              <a:chExt cx="1051739" cy="2039961"/>
            </a:xfrm>
          </p:grpSpPr>
          <p:sp>
            <p:nvSpPr>
              <p:cNvPr id="36" name="矩形 35">
                <a:extLst>
                  <a:ext uri="{FF2B5EF4-FFF2-40B4-BE49-F238E27FC236}">
                    <a16:creationId xmlns:a16="http://schemas.microsoft.com/office/drawing/2014/main" id="{2E259055-B76E-5B5B-FB89-9F32F18A654F}"/>
                  </a:ext>
                </a:extLst>
              </p:cNvPr>
              <p:cNvSpPr/>
              <p:nvPr/>
            </p:nvSpPr>
            <p:spPr>
              <a:xfrm>
                <a:off x="4802155" y="4008789"/>
                <a:ext cx="839755" cy="315916"/>
              </a:xfrm>
              <a:prstGeom prst="rect">
                <a:avLst/>
              </a:prstGeom>
              <a:noFill/>
              <a:ln w="50800">
                <a:solidFill>
                  <a:srgbClr val="03AC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C998BC1-83D3-895F-05EE-B641DB3DB7D0}"/>
                  </a:ext>
                </a:extLst>
              </p:cNvPr>
              <p:cNvSpPr/>
              <p:nvPr/>
            </p:nvSpPr>
            <p:spPr>
              <a:xfrm>
                <a:off x="4847423" y="5732834"/>
                <a:ext cx="1006471" cy="315916"/>
              </a:xfrm>
              <a:prstGeom prst="rect">
                <a:avLst/>
              </a:prstGeom>
              <a:noFill/>
              <a:ln w="50800">
                <a:solidFill>
                  <a:srgbClr val="03AC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a:extLst>
                  <a:ext uri="{FF2B5EF4-FFF2-40B4-BE49-F238E27FC236}">
                    <a16:creationId xmlns:a16="http://schemas.microsoft.com/office/drawing/2014/main" id="{5AE8FAFD-F6F4-F4B2-AD45-0DB3FCA4CB0F}"/>
                  </a:ext>
                </a:extLst>
              </p:cNvPr>
              <p:cNvCxnSpPr/>
              <p:nvPr/>
            </p:nvCxnSpPr>
            <p:spPr>
              <a:xfrm flipH="1" flipV="1">
                <a:off x="5162939" y="4372947"/>
                <a:ext cx="167951" cy="1359887"/>
              </a:xfrm>
              <a:prstGeom prst="straightConnector1">
                <a:avLst/>
              </a:prstGeom>
              <a:noFill/>
              <a:ln w="50800">
                <a:solidFill>
                  <a:srgbClr val="03ACF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pic>
        <p:nvPicPr>
          <p:cNvPr id="10" name="图片 9" descr="图形用户界面, 应用程序&#10;&#10;描述已自动生成">
            <a:extLst>
              <a:ext uri="{FF2B5EF4-FFF2-40B4-BE49-F238E27FC236}">
                <a16:creationId xmlns:a16="http://schemas.microsoft.com/office/drawing/2014/main" id="{31803E81-069B-D2D6-53F5-948FDBEE61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079" y="1407916"/>
            <a:ext cx="7705630" cy="4899184"/>
          </a:xfrm>
          <a:prstGeom prst="rect">
            <a:avLst/>
          </a:prstGeom>
        </p:spPr>
      </p:pic>
    </p:spTree>
    <p:custDataLst>
      <p:tags r:id="rId1"/>
    </p:custDataLst>
    <p:extLst>
      <p:ext uri="{BB962C8B-B14F-4D97-AF65-F5344CB8AC3E}">
        <p14:creationId xmlns:p14="http://schemas.microsoft.com/office/powerpoint/2010/main" val="259528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pic>
        <p:nvPicPr>
          <p:cNvPr id="10" name="图片 9" descr="图形用户界面, 应用程序&#10;&#10;描述已自动生成">
            <a:extLst>
              <a:ext uri="{FF2B5EF4-FFF2-40B4-BE49-F238E27FC236}">
                <a16:creationId xmlns:a16="http://schemas.microsoft.com/office/drawing/2014/main" id="{31803E81-069B-D2D6-53F5-948FDBEE6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079" y="1407916"/>
            <a:ext cx="7705630" cy="4899184"/>
          </a:xfrm>
          <a:prstGeom prst="rect">
            <a:avLst/>
          </a:prstGeom>
        </p:spPr>
      </p:pic>
      <p:pic>
        <p:nvPicPr>
          <p:cNvPr id="9" name="图片 8" descr="徽标, 图标&#10;&#10;描述已自动生成">
            <a:extLst>
              <a:ext uri="{FF2B5EF4-FFF2-40B4-BE49-F238E27FC236}">
                <a16:creationId xmlns:a16="http://schemas.microsoft.com/office/drawing/2014/main" id="{222EE9B4-8CA4-BF1D-2C62-662BAFF4522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2283114" y="4659300"/>
            <a:ext cx="950705" cy="950705"/>
          </a:xfrm>
          <a:prstGeom prst="rect">
            <a:avLst/>
          </a:prstGeom>
        </p:spPr>
      </p:pic>
      <p:pic>
        <p:nvPicPr>
          <p:cNvPr id="11" name="图片 10" descr="图片包含 图标&#10;&#10;描述已自动生成">
            <a:extLst>
              <a:ext uri="{FF2B5EF4-FFF2-40B4-BE49-F238E27FC236}">
                <a16:creationId xmlns:a16="http://schemas.microsoft.com/office/drawing/2014/main" id="{D8233AE7-8EDF-CB3E-6378-123C2CB75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972" y="3429000"/>
            <a:ext cx="3609975" cy="619125"/>
          </a:xfrm>
          <a:prstGeom prst="rect">
            <a:avLst/>
          </a:prstGeom>
        </p:spPr>
      </p:pic>
    </p:spTree>
    <p:custDataLst>
      <p:tags r:id="rId1"/>
    </p:custDataLst>
    <p:extLst>
      <p:ext uri="{BB962C8B-B14F-4D97-AF65-F5344CB8AC3E}">
        <p14:creationId xmlns:p14="http://schemas.microsoft.com/office/powerpoint/2010/main" val="17327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par>
                          <p:cTn id="13" fill="hold">
                            <p:stCondLst>
                              <p:cond delay="1000"/>
                            </p:stCondLst>
                            <p:childTnLst>
                              <p:par>
                                <p:cTn id="14" presetID="42" presetClass="exit" presetSubtype="0" fill="hold" nodeType="afterEffect">
                                  <p:stCondLst>
                                    <p:cond delay="0"/>
                                  </p:stCondLst>
                                  <p:childTnLst>
                                    <p:animEffect transition="out" filter="fade">
                                      <p:cBhvr>
                                        <p:cTn id="15" dur="500"/>
                                        <p:tgtEl>
                                          <p:spTgt spid="9"/>
                                        </p:tgtEl>
                                      </p:cBhvr>
                                    </p:animEffect>
                                    <p:anim calcmode="lin" valueType="num">
                                      <p:cBhvr>
                                        <p:cTn id="16" dur="500"/>
                                        <p:tgtEl>
                                          <p:spTgt spid="9"/>
                                        </p:tgtEl>
                                        <p:attrNameLst>
                                          <p:attrName>ppt_x</p:attrName>
                                        </p:attrNameLst>
                                      </p:cBhvr>
                                      <p:tavLst>
                                        <p:tav tm="0">
                                          <p:val>
                                            <p:strVal val="ppt_x"/>
                                          </p:val>
                                        </p:tav>
                                        <p:tav tm="100000">
                                          <p:val>
                                            <p:strVal val="ppt_x"/>
                                          </p:val>
                                        </p:tav>
                                      </p:tavLst>
                                    </p:anim>
                                    <p:anim calcmode="lin" valueType="num">
                                      <p:cBhvr>
                                        <p:cTn id="17" dur="500"/>
                                        <p:tgtEl>
                                          <p:spTgt spid="9"/>
                                        </p:tgtEl>
                                        <p:attrNameLst>
                                          <p:attrName>ppt_y</p:attrName>
                                        </p:attrNameLst>
                                      </p:cBhvr>
                                      <p:tavLst>
                                        <p:tav tm="0">
                                          <p:val>
                                            <p:strVal val="ppt_y"/>
                                          </p:val>
                                        </p:tav>
                                        <p:tav tm="100000">
                                          <p:val>
                                            <p:strVal val="ppt_y+.1"/>
                                          </p:val>
                                        </p:tav>
                                      </p:tavLst>
                                    </p:anim>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grpSp>
        <p:nvGrpSpPr>
          <p:cNvPr id="2" name="组合 1">
            <a:extLst>
              <a:ext uri="{FF2B5EF4-FFF2-40B4-BE49-F238E27FC236}">
                <a16:creationId xmlns:a16="http://schemas.microsoft.com/office/drawing/2014/main" id="{2BDA6E19-9EA0-A6DD-2E47-C9B95DBBC957}"/>
              </a:ext>
            </a:extLst>
          </p:cNvPr>
          <p:cNvGrpSpPr/>
          <p:nvPr/>
        </p:nvGrpSpPr>
        <p:grpSpPr>
          <a:xfrm>
            <a:off x="1035333" y="1501622"/>
            <a:ext cx="10350935" cy="4820504"/>
            <a:chOff x="1035333" y="1501622"/>
            <a:chExt cx="10350935" cy="4820504"/>
          </a:xfrm>
        </p:grpSpPr>
        <p:grpSp>
          <p:nvGrpSpPr>
            <p:cNvPr id="19" name="组合 18">
              <a:extLst>
                <a:ext uri="{FF2B5EF4-FFF2-40B4-BE49-F238E27FC236}">
                  <a16:creationId xmlns:a16="http://schemas.microsoft.com/office/drawing/2014/main" id="{5C5BC179-782C-CA55-7060-40516F780E4F}"/>
                </a:ext>
              </a:extLst>
            </p:cNvPr>
            <p:cNvGrpSpPr/>
            <p:nvPr/>
          </p:nvGrpSpPr>
          <p:grpSpPr>
            <a:xfrm>
              <a:off x="1035333" y="1501622"/>
              <a:ext cx="2566736" cy="1219200"/>
              <a:chOff x="1035333" y="1501622"/>
              <a:chExt cx="2566736" cy="1219200"/>
            </a:xfrm>
          </p:grpSpPr>
          <p:sp>
            <p:nvSpPr>
              <p:cNvPr id="3" name="矩形 2">
                <a:extLst>
                  <a:ext uri="{FF2B5EF4-FFF2-40B4-BE49-F238E27FC236}">
                    <a16:creationId xmlns:a16="http://schemas.microsoft.com/office/drawing/2014/main" id="{B25ED755-7D2C-CB4F-C4D8-0475E305A474}"/>
                  </a:ext>
                </a:extLst>
              </p:cNvPr>
              <p:cNvSpPr/>
              <p:nvPr/>
            </p:nvSpPr>
            <p:spPr>
              <a:xfrm>
                <a:off x="1035333" y="1501622"/>
                <a:ext cx="2566736"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C91A9F-50FB-AE8A-435D-4E358360CD9C}"/>
                  </a:ext>
                </a:extLst>
              </p:cNvPr>
              <p:cNvSpPr/>
              <p:nvPr/>
            </p:nvSpPr>
            <p:spPr>
              <a:xfrm>
                <a:off x="1528260" y="1788056"/>
                <a:ext cx="1580881" cy="646331"/>
              </a:xfrm>
              <a:prstGeom prst="rect">
                <a:avLst/>
              </a:prstGeom>
              <a:noFill/>
            </p:spPr>
            <p:txBody>
              <a:bodyPr wrap="none" lIns="91440" tIns="45720" rIns="91440" bIns="45720">
                <a:spAutoFit/>
              </a:bodyPr>
              <a:lstStyle/>
              <a:p>
                <a:pPr algn="ctr"/>
                <a:r>
                  <a:rPr lang="en-US" altLang="zh-CN" sz="3600" b="1" cap="none" spc="0" dirty="0">
                    <a:ln w="38100">
                      <a:solidFill>
                        <a:schemeClr val="bg1"/>
                      </a:solidFill>
                      <a:prstDash val="solid"/>
                    </a:ln>
                    <a:solidFill>
                      <a:schemeClr val="accent1"/>
                    </a:solidFill>
                    <a:effectLst/>
                    <a:latin typeface="+mn-ea"/>
                  </a:rPr>
                  <a:t>HTML</a:t>
                </a:r>
                <a:endParaRPr lang="zh-CN" altLang="en-US" sz="3600" b="1" cap="none" spc="0" dirty="0">
                  <a:ln w="38100">
                    <a:solidFill>
                      <a:schemeClr val="bg1"/>
                    </a:solidFill>
                    <a:prstDash val="solid"/>
                  </a:ln>
                  <a:solidFill>
                    <a:schemeClr val="accent1"/>
                  </a:solidFill>
                  <a:effectLst/>
                  <a:latin typeface="+mn-ea"/>
                </a:endParaRPr>
              </a:p>
            </p:txBody>
          </p:sp>
        </p:grpSp>
        <p:grpSp>
          <p:nvGrpSpPr>
            <p:cNvPr id="20" name="组合 19">
              <a:extLst>
                <a:ext uri="{FF2B5EF4-FFF2-40B4-BE49-F238E27FC236}">
                  <a16:creationId xmlns:a16="http://schemas.microsoft.com/office/drawing/2014/main" id="{5D27D22F-2E4F-0228-4DE0-9F3146B36BA3}"/>
                </a:ext>
              </a:extLst>
            </p:cNvPr>
            <p:cNvGrpSpPr/>
            <p:nvPr/>
          </p:nvGrpSpPr>
          <p:grpSpPr>
            <a:xfrm>
              <a:off x="1035333" y="3302274"/>
              <a:ext cx="2566736" cy="1219200"/>
              <a:chOff x="1035333" y="3302274"/>
              <a:chExt cx="2566736" cy="1219200"/>
            </a:xfrm>
          </p:grpSpPr>
          <p:sp>
            <p:nvSpPr>
              <p:cNvPr id="4" name="矩形 3">
                <a:extLst>
                  <a:ext uri="{FF2B5EF4-FFF2-40B4-BE49-F238E27FC236}">
                    <a16:creationId xmlns:a16="http://schemas.microsoft.com/office/drawing/2014/main" id="{27EB9ED4-515B-7AD1-C2A6-4D8764990791}"/>
                  </a:ext>
                </a:extLst>
              </p:cNvPr>
              <p:cNvSpPr/>
              <p:nvPr/>
            </p:nvSpPr>
            <p:spPr>
              <a:xfrm>
                <a:off x="1035333" y="3302274"/>
                <a:ext cx="2566736" cy="1219200"/>
              </a:xfrm>
              <a:prstGeom prst="rect">
                <a:avLst/>
              </a:prstGeom>
              <a:solidFill>
                <a:srgbClr val="03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CF1"/>
                  </a:solidFill>
                </a:endParaRPr>
              </a:p>
            </p:txBody>
          </p:sp>
          <p:sp>
            <p:nvSpPr>
              <p:cNvPr id="17" name="矩形 16">
                <a:extLst>
                  <a:ext uri="{FF2B5EF4-FFF2-40B4-BE49-F238E27FC236}">
                    <a16:creationId xmlns:a16="http://schemas.microsoft.com/office/drawing/2014/main" id="{16FCD2CA-480E-03EE-A447-31C6DFB70971}"/>
                  </a:ext>
                </a:extLst>
              </p:cNvPr>
              <p:cNvSpPr/>
              <p:nvPr/>
            </p:nvSpPr>
            <p:spPr>
              <a:xfrm>
                <a:off x="1715436" y="3588708"/>
                <a:ext cx="1050288" cy="646331"/>
              </a:xfrm>
              <a:prstGeom prst="rect">
                <a:avLst/>
              </a:prstGeom>
              <a:noFill/>
            </p:spPr>
            <p:txBody>
              <a:bodyPr wrap="none" lIns="91440" tIns="45720" rIns="91440" bIns="45720">
                <a:spAutoFit/>
              </a:bodyPr>
              <a:lstStyle/>
              <a:p>
                <a:pPr algn="ctr"/>
                <a:r>
                  <a:rPr lang="en-US" altLang="zh-CN" sz="3600" b="1" cap="none" spc="0" dirty="0">
                    <a:ln w="38100">
                      <a:solidFill>
                        <a:schemeClr val="bg1"/>
                      </a:solidFill>
                      <a:prstDash val="solid"/>
                    </a:ln>
                    <a:solidFill>
                      <a:srgbClr val="03ACF1"/>
                    </a:solidFill>
                    <a:effectLst/>
                    <a:latin typeface="+mn-ea"/>
                  </a:rPr>
                  <a:t>CSS</a:t>
                </a:r>
                <a:endParaRPr lang="zh-CN" altLang="en-US" sz="3600" b="1" cap="none" spc="0" dirty="0">
                  <a:ln w="38100">
                    <a:solidFill>
                      <a:schemeClr val="bg1"/>
                    </a:solidFill>
                    <a:prstDash val="solid"/>
                  </a:ln>
                  <a:solidFill>
                    <a:srgbClr val="03ACF1"/>
                  </a:solidFill>
                  <a:effectLst/>
                  <a:latin typeface="+mn-ea"/>
                </a:endParaRPr>
              </a:p>
            </p:txBody>
          </p:sp>
        </p:grpSp>
        <p:grpSp>
          <p:nvGrpSpPr>
            <p:cNvPr id="21" name="组合 20">
              <a:extLst>
                <a:ext uri="{FF2B5EF4-FFF2-40B4-BE49-F238E27FC236}">
                  <a16:creationId xmlns:a16="http://schemas.microsoft.com/office/drawing/2014/main" id="{B87019FA-ED27-0925-AACB-B4F3B847E3A2}"/>
                </a:ext>
              </a:extLst>
            </p:cNvPr>
            <p:cNvGrpSpPr/>
            <p:nvPr/>
          </p:nvGrpSpPr>
          <p:grpSpPr>
            <a:xfrm>
              <a:off x="1035333" y="5102926"/>
              <a:ext cx="2566736" cy="1219200"/>
              <a:chOff x="1035333" y="5102926"/>
              <a:chExt cx="2566736" cy="1219200"/>
            </a:xfrm>
          </p:grpSpPr>
          <p:sp>
            <p:nvSpPr>
              <p:cNvPr id="13" name="矩形 12">
                <a:extLst>
                  <a:ext uri="{FF2B5EF4-FFF2-40B4-BE49-F238E27FC236}">
                    <a16:creationId xmlns:a16="http://schemas.microsoft.com/office/drawing/2014/main" id="{E0A3D02D-5D65-ED5E-94AC-9D577218BA9E}"/>
                  </a:ext>
                </a:extLst>
              </p:cNvPr>
              <p:cNvSpPr/>
              <p:nvPr/>
            </p:nvSpPr>
            <p:spPr>
              <a:xfrm>
                <a:off x="1035333" y="5102926"/>
                <a:ext cx="2566736" cy="1219200"/>
              </a:xfrm>
              <a:prstGeom prst="rect">
                <a:avLst/>
              </a:prstGeom>
              <a:solidFill>
                <a:srgbClr val="F58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8E011DF-DC82-0246-ED64-C0A09A983202}"/>
                  </a:ext>
                </a:extLst>
              </p:cNvPr>
              <p:cNvSpPr/>
              <p:nvPr/>
            </p:nvSpPr>
            <p:spPr>
              <a:xfrm>
                <a:off x="1035333" y="5389360"/>
                <a:ext cx="2534412" cy="646331"/>
              </a:xfrm>
              <a:prstGeom prst="rect">
                <a:avLst/>
              </a:prstGeom>
              <a:noFill/>
            </p:spPr>
            <p:txBody>
              <a:bodyPr wrap="none" lIns="91440" tIns="45720" rIns="91440" bIns="45720">
                <a:spAutoFit/>
              </a:bodyPr>
              <a:lstStyle/>
              <a:p>
                <a:pPr algn="ctr"/>
                <a:r>
                  <a:rPr lang="en-US" altLang="zh-CN" sz="3600" b="1" cap="none" spc="0" dirty="0">
                    <a:ln w="38100">
                      <a:solidFill>
                        <a:schemeClr val="bg1"/>
                      </a:solidFill>
                      <a:prstDash val="solid"/>
                    </a:ln>
                    <a:solidFill>
                      <a:srgbClr val="F5811E"/>
                    </a:solidFill>
                    <a:effectLst/>
                    <a:latin typeface="+mn-ea"/>
                  </a:rPr>
                  <a:t>JavaScript</a:t>
                </a:r>
                <a:endParaRPr lang="zh-CN" altLang="en-US" sz="3600" b="1" cap="none" spc="0" dirty="0">
                  <a:ln w="38100">
                    <a:solidFill>
                      <a:schemeClr val="bg1"/>
                    </a:solidFill>
                    <a:prstDash val="solid"/>
                  </a:ln>
                  <a:solidFill>
                    <a:srgbClr val="F5811E"/>
                  </a:solidFill>
                  <a:effectLst/>
                  <a:latin typeface="+mn-ea"/>
                </a:endParaRPr>
              </a:p>
            </p:txBody>
          </p:sp>
        </p:grpSp>
        <p:sp>
          <p:nvSpPr>
            <p:cNvPr id="22" name="íşlïḍè">
              <a:extLst>
                <a:ext uri="{FF2B5EF4-FFF2-40B4-BE49-F238E27FC236}">
                  <a16:creationId xmlns:a16="http://schemas.microsoft.com/office/drawing/2014/main" id="{CCB333BE-79B5-1E77-A3D8-2E8FFA775F2D}"/>
                </a:ext>
              </a:extLst>
            </p:cNvPr>
            <p:cNvSpPr txBox="1"/>
            <p:nvPr/>
          </p:nvSpPr>
          <p:spPr>
            <a:xfrm>
              <a:off x="3706341" y="1501622"/>
              <a:ext cx="7679927" cy="670436"/>
            </a:xfrm>
            <a:prstGeom prst="rect">
              <a:avLst/>
            </a:prstGeom>
            <a:noFill/>
          </p:spPr>
          <p:txBody>
            <a:bodyPr wrap="square" lIns="91440" tIns="45720" rIns="91440" bIns="45720" anchor="ctr">
              <a:noAutofit/>
            </a:bodyPr>
            <a:lstStyle/>
            <a:p>
              <a:r>
                <a:rPr lang="zh-CN" altLang="en-US" sz="2400" b="1" dirty="0"/>
                <a:t>超文本标记语言</a:t>
              </a:r>
              <a:r>
                <a:rPr lang="en-US" altLang="zh-CN" sz="2400" b="1" dirty="0"/>
                <a:t>HTML(</a:t>
              </a:r>
              <a:r>
                <a:rPr lang="en-US" altLang="zh-CN" sz="2400" b="1" dirty="0">
                  <a:solidFill>
                    <a:srgbClr val="FF0000"/>
                  </a:solidFill>
                </a:rPr>
                <a:t>H</a:t>
              </a:r>
              <a:r>
                <a:rPr lang="en-US" altLang="zh-CN" sz="2400" b="1" dirty="0"/>
                <a:t>yper</a:t>
              </a:r>
              <a:r>
                <a:rPr lang="en-US" altLang="zh-CN" sz="2400" b="1" dirty="0">
                  <a:solidFill>
                    <a:srgbClr val="FF0000"/>
                  </a:solidFill>
                </a:rPr>
                <a:t>T</a:t>
              </a:r>
              <a:r>
                <a:rPr lang="en-US" altLang="zh-CN" sz="2400" b="1" dirty="0"/>
                <a:t>ext </a:t>
              </a:r>
              <a:r>
                <a:rPr lang="en-US" altLang="zh-CN" sz="2400" b="1" dirty="0">
                  <a:solidFill>
                    <a:srgbClr val="FF0000"/>
                  </a:solidFill>
                </a:rPr>
                <a:t>M</a:t>
              </a:r>
              <a:r>
                <a:rPr lang="en-US" altLang="zh-CN" sz="2400" b="1" dirty="0"/>
                <a:t>arkup </a:t>
              </a:r>
              <a:r>
                <a:rPr lang="en-US" altLang="zh-CN" sz="2400" b="1" dirty="0">
                  <a:solidFill>
                    <a:srgbClr val="FF0000"/>
                  </a:solidFill>
                </a:rPr>
                <a:t>L</a:t>
              </a:r>
              <a:r>
                <a:rPr lang="en-US" altLang="zh-CN" sz="2400" b="1" dirty="0"/>
                <a:t>anguage</a:t>
              </a:r>
              <a:r>
                <a:rPr lang="zh-CN" altLang="en-US" sz="2400" b="1" dirty="0"/>
                <a:t>，</a:t>
              </a:r>
              <a:r>
                <a:rPr lang="en-US" altLang="zh-CN" sz="2400" b="1" dirty="0">
                  <a:solidFill>
                    <a:srgbClr val="FF0000"/>
                  </a:solidFill>
                </a:rPr>
                <a:t>HTML</a:t>
              </a:r>
              <a:r>
                <a:rPr lang="en-US" altLang="zh-CN" sz="2400" b="1" dirty="0"/>
                <a:t>)</a:t>
              </a:r>
            </a:p>
          </p:txBody>
        </p:sp>
        <p:sp>
          <p:nvSpPr>
            <p:cNvPr id="25" name="íşlïḍè">
              <a:extLst>
                <a:ext uri="{FF2B5EF4-FFF2-40B4-BE49-F238E27FC236}">
                  <a16:creationId xmlns:a16="http://schemas.microsoft.com/office/drawing/2014/main" id="{DD6E1591-2059-3020-3B70-3A058FDAFFBE}"/>
                </a:ext>
              </a:extLst>
            </p:cNvPr>
            <p:cNvSpPr txBox="1"/>
            <p:nvPr/>
          </p:nvSpPr>
          <p:spPr>
            <a:xfrm>
              <a:off x="3706341" y="1973810"/>
              <a:ext cx="6047258" cy="670436"/>
            </a:xfrm>
            <a:prstGeom prst="rect">
              <a:avLst/>
            </a:prstGeom>
            <a:noFill/>
          </p:spPr>
          <p:txBody>
            <a:bodyPr wrap="square" lIns="91440" tIns="45720" rIns="91440" bIns="45720" anchor="ctr">
              <a:noAutofit/>
            </a:bodyPr>
            <a:lstStyle/>
            <a:p>
              <a:r>
                <a:rPr lang="zh-CN" altLang="en-US" b="1" dirty="0"/>
                <a:t>使用多种“标签”来描述</a:t>
              </a:r>
              <a:r>
                <a:rPr lang="zh-CN" altLang="en-US" b="1" dirty="0">
                  <a:solidFill>
                    <a:srgbClr val="FF0000"/>
                  </a:solidFill>
                </a:rPr>
                <a:t>网页的结构和内容</a:t>
              </a:r>
              <a:endParaRPr lang="en-US" altLang="zh-CN" b="1" dirty="0">
                <a:solidFill>
                  <a:srgbClr val="FF0000"/>
                </a:solidFill>
              </a:endParaRPr>
            </a:p>
          </p:txBody>
        </p:sp>
        <p:sp>
          <p:nvSpPr>
            <p:cNvPr id="29" name="íşlïḍè">
              <a:extLst>
                <a:ext uri="{FF2B5EF4-FFF2-40B4-BE49-F238E27FC236}">
                  <a16:creationId xmlns:a16="http://schemas.microsoft.com/office/drawing/2014/main" id="{3934D709-D853-CC0B-23E2-F8E08C89EA9C}"/>
                </a:ext>
              </a:extLst>
            </p:cNvPr>
            <p:cNvSpPr txBox="1"/>
            <p:nvPr/>
          </p:nvSpPr>
          <p:spPr>
            <a:xfrm>
              <a:off x="3706341" y="3302274"/>
              <a:ext cx="6640815" cy="670436"/>
            </a:xfrm>
            <a:prstGeom prst="rect">
              <a:avLst/>
            </a:prstGeom>
            <a:noFill/>
          </p:spPr>
          <p:txBody>
            <a:bodyPr wrap="square" lIns="91440" tIns="45720" rIns="91440" bIns="45720" anchor="ctr">
              <a:noAutofit/>
            </a:bodyPr>
            <a:lstStyle/>
            <a:p>
              <a:r>
                <a:rPr lang="zh-CN" altLang="en-US" sz="2400" b="1" dirty="0"/>
                <a:t>层叠样式表</a:t>
              </a:r>
              <a:r>
                <a:rPr lang="en-US" altLang="zh-CN" sz="2400" b="1" dirty="0"/>
                <a:t>CSS(</a:t>
              </a:r>
              <a:r>
                <a:rPr lang="en-US" altLang="zh-CN" sz="2400" b="1" dirty="0">
                  <a:solidFill>
                    <a:srgbClr val="FF0000"/>
                  </a:solidFill>
                </a:rPr>
                <a:t>C</a:t>
              </a:r>
              <a:r>
                <a:rPr lang="en-US" altLang="zh-CN" sz="2400" b="1" dirty="0"/>
                <a:t>ascading </a:t>
              </a:r>
              <a:r>
                <a:rPr lang="en-US" altLang="zh-CN" sz="2400" b="1" dirty="0">
                  <a:solidFill>
                    <a:srgbClr val="FF0000"/>
                  </a:solidFill>
                </a:rPr>
                <a:t>S</a:t>
              </a:r>
              <a:r>
                <a:rPr lang="en-US" altLang="zh-CN" sz="2400" b="1" dirty="0"/>
                <a:t>tyle </a:t>
              </a:r>
              <a:r>
                <a:rPr lang="en-US" altLang="zh-CN" sz="2400" b="1" dirty="0">
                  <a:solidFill>
                    <a:srgbClr val="FF0000"/>
                  </a:solidFill>
                </a:rPr>
                <a:t>S</a:t>
              </a:r>
              <a:r>
                <a:rPr lang="en-US" altLang="zh-CN" sz="2400" b="1" dirty="0"/>
                <a:t>heets</a:t>
              </a:r>
              <a:r>
                <a:rPr lang="zh-CN" altLang="en-US" sz="2400" b="1" dirty="0"/>
                <a:t>，</a:t>
              </a:r>
              <a:r>
                <a:rPr lang="en-US" altLang="zh-CN" sz="2400" b="1" dirty="0">
                  <a:solidFill>
                    <a:srgbClr val="FF0000"/>
                  </a:solidFill>
                </a:rPr>
                <a:t>CSS</a:t>
              </a:r>
              <a:r>
                <a:rPr lang="en-US" altLang="zh-CN" sz="2400" b="1" dirty="0"/>
                <a:t>)</a:t>
              </a:r>
            </a:p>
          </p:txBody>
        </p:sp>
        <p:sp>
          <p:nvSpPr>
            <p:cNvPr id="30" name="íşlïḍè">
              <a:extLst>
                <a:ext uri="{FF2B5EF4-FFF2-40B4-BE49-F238E27FC236}">
                  <a16:creationId xmlns:a16="http://schemas.microsoft.com/office/drawing/2014/main" id="{1A983CE5-3D81-321B-601A-40B187FFCEA0}"/>
                </a:ext>
              </a:extLst>
            </p:cNvPr>
            <p:cNvSpPr txBox="1"/>
            <p:nvPr/>
          </p:nvSpPr>
          <p:spPr>
            <a:xfrm>
              <a:off x="3706341" y="3774462"/>
              <a:ext cx="6047258" cy="670436"/>
            </a:xfrm>
            <a:prstGeom prst="rect">
              <a:avLst/>
            </a:prstGeom>
            <a:noFill/>
          </p:spPr>
          <p:txBody>
            <a:bodyPr wrap="square" lIns="91440" tIns="45720" rIns="91440" bIns="45720" anchor="ctr">
              <a:noAutofit/>
            </a:bodyPr>
            <a:lstStyle/>
            <a:p>
              <a:r>
                <a:rPr lang="zh-CN" altLang="en-US" b="1" dirty="0"/>
                <a:t>从审美的角度来描述</a:t>
              </a:r>
              <a:r>
                <a:rPr lang="zh-CN" altLang="en-US" b="1" dirty="0">
                  <a:solidFill>
                    <a:srgbClr val="FF0000"/>
                  </a:solidFill>
                </a:rPr>
                <a:t>网页的样式</a:t>
              </a:r>
              <a:endParaRPr lang="en-US" altLang="zh-CN" b="1" dirty="0">
                <a:solidFill>
                  <a:srgbClr val="FF0000"/>
                </a:solidFill>
              </a:endParaRPr>
            </a:p>
          </p:txBody>
        </p:sp>
        <p:sp>
          <p:nvSpPr>
            <p:cNvPr id="31" name="íşlïḍè">
              <a:extLst>
                <a:ext uri="{FF2B5EF4-FFF2-40B4-BE49-F238E27FC236}">
                  <a16:creationId xmlns:a16="http://schemas.microsoft.com/office/drawing/2014/main" id="{CBF384EF-CB20-C3CE-7A42-B4194BBAE4C2}"/>
                </a:ext>
              </a:extLst>
            </p:cNvPr>
            <p:cNvSpPr txBox="1"/>
            <p:nvPr/>
          </p:nvSpPr>
          <p:spPr>
            <a:xfrm>
              <a:off x="3706341" y="5125644"/>
              <a:ext cx="6640815" cy="670436"/>
            </a:xfrm>
            <a:prstGeom prst="rect">
              <a:avLst/>
            </a:prstGeom>
            <a:noFill/>
          </p:spPr>
          <p:txBody>
            <a:bodyPr wrap="square" lIns="91440" tIns="45720" rIns="91440" bIns="45720" anchor="ctr">
              <a:noAutofit/>
            </a:bodyPr>
            <a:lstStyle/>
            <a:p>
              <a:r>
                <a:rPr lang="zh-CN" altLang="en-US" sz="2400" b="1" dirty="0"/>
                <a:t>一种脚本语言（和</a:t>
              </a:r>
              <a:r>
                <a:rPr lang="en-US" altLang="zh-CN" sz="2400" b="1" dirty="0"/>
                <a:t>Java</a:t>
              </a:r>
              <a:r>
                <a:rPr lang="zh-CN" altLang="en-US" sz="2400" b="1" dirty="0"/>
                <a:t>没有任何关系）</a:t>
              </a:r>
              <a:endParaRPr lang="en-US" altLang="zh-CN" sz="2400" b="1" dirty="0"/>
            </a:p>
          </p:txBody>
        </p:sp>
        <p:sp>
          <p:nvSpPr>
            <p:cNvPr id="32" name="íşlïḍè">
              <a:extLst>
                <a:ext uri="{FF2B5EF4-FFF2-40B4-BE49-F238E27FC236}">
                  <a16:creationId xmlns:a16="http://schemas.microsoft.com/office/drawing/2014/main" id="{1223A859-A740-3F06-B649-BC006A026E28}"/>
                </a:ext>
              </a:extLst>
            </p:cNvPr>
            <p:cNvSpPr txBox="1"/>
            <p:nvPr/>
          </p:nvSpPr>
          <p:spPr>
            <a:xfrm>
              <a:off x="3706341" y="5597832"/>
              <a:ext cx="6047258" cy="670436"/>
            </a:xfrm>
            <a:prstGeom prst="rect">
              <a:avLst/>
            </a:prstGeom>
            <a:noFill/>
          </p:spPr>
          <p:txBody>
            <a:bodyPr wrap="square" lIns="91440" tIns="45720" rIns="91440" bIns="45720" anchor="ctr">
              <a:noAutofit/>
            </a:bodyPr>
            <a:lstStyle/>
            <a:p>
              <a:r>
                <a:rPr lang="zh-CN" altLang="en-US" b="1" dirty="0"/>
                <a:t>控制</a:t>
              </a:r>
              <a:r>
                <a:rPr lang="zh-CN" altLang="en-US" b="1" dirty="0">
                  <a:solidFill>
                    <a:srgbClr val="FF0000"/>
                  </a:solidFill>
                </a:rPr>
                <a:t>网页的行为</a:t>
              </a:r>
              <a:endParaRPr lang="en-US" altLang="zh-CN" b="1" dirty="0">
                <a:solidFill>
                  <a:srgbClr val="FF0000"/>
                </a:solidFill>
              </a:endParaRPr>
            </a:p>
          </p:txBody>
        </p:sp>
      </p:grpSp>
    </p:spTree>
    <p:custDataLst>
      <p:tags r:id="rId1"/>
    </p:custDataLst>
    <p:extLst>
      <p:ext uri="{BB962C8B-B14F-4D97-AF65-F5344CB8AC3E}">
        <p14:creationId xmlns:p14="http://schemas.microsoft.com/office/powerpoint/2010/main" val="216061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tx1"/>
                  </a:solidFill>
                  <a:latin typeface="Impact" panose="020B0806030902050204" pitchFamily="34" charset="0"/>
                </a:rPr>
                <a:t>客户</a:t>
              </a:r>
              <a:r>
                <a:rPr lang="en-US" altLang="zh-CN" sz="2000" b="1" dirty="0">
                  <a:solidFill>
                    <a:schemeClr val="tx1"/>
                  </a:solidFill>
                  <a:latin typeface="Impact" panose="020B0806030902050204" pitchFamily="34" charset="0"/>
                </a:rPr>
                <a:t>-</a:t>
              </a:r>
              <a:r>
                <a:rPr lang="zh-CN" altLang="en-US" sz="2000" b="1" dirty="0">
                  <a:solidFill>
                    <a:schemeClr val="tx1"/>
                  </a:solidFill>
                  <a:latin typeface="Impact" panose="020B0806030902050204" pitchFamily="34" charset="0"/>
                </a:rPr>
                <a:t>服务器方式和对等方式</a:t>
              </a:r>
            </a:p>
          </p:txBody>
        </p:sp>
      </p:grpSp>
      <p:sp>
        <p:nvSpPr>
          <p:cNvPr id="7" name="矩形 6">
            <a:extLst>
              <a:ext uri="{FF2B5EF4-FFF2-40B4-BE49-F238E27FC236}">
                <a16:creationId xmlns:a16="http://schemas.microsoft.com/office/drawing/2014/main" id="{054AEE3C-D991-1D82-036B-71D36D8D88DC}"/>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C626047C-88C3-C863-68B9-15E07B147723}"/>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t>网络应用程序运行在处于网络边缘的不同的端系统上，通过彼此间的通信来共同完成某项任务。</a:t>
            </a:r>
            <a:endParaRPr lang="en-US" altLang="zh-CN" b="1" dirty="0"/>
          </a:p>
        </p:txBody>
      </p:sp>
      <p:sp>
        <p:nvSpPr>
          <p:cNvPr id="11" name="矩形 10">
            <a:extLst>
              <a:ext uri="{FF2B5EF4-FFF2-40B4-BE49-F238E27FC236}">
                <a16:creationId xmlns:a16="http://schemas.microsoft.com/office/drawing/2014/main" id="{5C9B2C39-A6E1-4E48-E295-B0B3DF16C91B}"/>
              </a:ext>
            </a:extLst>
          </p:cNvPr>
          <p:cNvSpPr/>
          <p:nvPr/>
        </p:nvSpPr>
        <p:spPr>
          <a:xfrm>
            <a:off x="1016000" y="177860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íşlïḍè">
            <a:extLst>
              <a:ext uri="{FF2B5EF4-FFF2-40B4-BE49-F238E27FC236}">
                <a16:creationId xmlns:a16="http://schemas.microsoft.com/office/drawing/2014/main" id="{FBE3D002-CBFA-E656-8A09-4A00A968E0DC}"/>
              </a:ext>
            </a:extLst>
          </p:cNvPr>
          <p:cNvSpPr txBox="1"/>
          <p:nvPr/>
        </p:nvSpPr>
        <p:spPr>
          <a:xfrm>
            <a:off x="1293757" y="1697541"/>
            <a:ext cx="10593443" cy="670437"/>
          </a:xfrm>
          <a:prstGeom prst="rect">
            <a:avLst/>
          </a:prstGeom>
          <a:noFill/>
        </p:spPr>
        <p:txBody>
          <a:bodyPr wrap="square" lIns="91440" tIns="45720" rIns="91440" bIns="45720" anchor="ctr">
            <a:noAutofit/>
          </a:bodyPr>
          <a:lstStyle/>
          <a:p>
            <a:r>
              <a:rPr lang="zh-CN" altLang="en-US" b="1" dirty="0"/>
              <a:t>开发一种新的网络应用，首先要考虑的问题就是</a:t>
            </a:r>
            <a:r>
              <a:rPr lang="zh-CN" altLang="en-US" b="1" dirty="0">
                <a:solidFill>
                  <a:schemeClr val="accent1">
                    <a:lumMod val="75000"/>
                  </a:schemeClr>
                </a:solidFill>
              </a:rPr>
              <a:t>网络应用程序在各种端系统上的组织方式和它们之间的关系</a:t>
            </a:r>
            <a:r>
              <a:rPr lang="zh-CN" altLang="en-US" b="1" dirty="0"/>
              <a:t>。目前流行的主要有以下两种：</a:t>
            </a:r>
            <a:endParaRPr lang="en-US" altLang="zh-CN" b="1" dirty="0"/>
          </a:p>
        </p:txBody>
      </p:sp>
      <p:sp>
        <p:nvSpPr>
          <p:cNvPr id="13" name="矩形 12">
            <a:extLst>
              <a:ext uri="{FF2B5EF4-FFF2-40B4-BE49-F238E27FC236}">
                <a16:creationId xmlns:a16="http://schemas.microsoft.com/office/drawing/2014/main" id="{6B921993-E1AA-C25B-563D-7A3DB0B29F59}"/>
              </a:ext>
            </a:extLst>
          </p:cNvPr>
          <p:cNvSpPr/>
          <p:nvPr/>
        </p:nvSpPr>
        <p:spPr>
          <a:xfrm>
            <a:off x="1423126" y="248562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íşlïḍè">
            <a:extLst>
              <a:ext uri="{FF2B5EF4-FFF2-40B4-BE49-F238E27FC236}">
                <a16:creationId xmlns:a16="http://schemas.microsoft.com/office/drawing/2014/main" id="{F696788A-66DD-2441-C645-AA2D7127B163}"/>
              </a:ext>
            </a:extLst>
          </p:cNvPr>
          <p:cNvSpPr txBox="1"/>
          <p:nvPr/>
        </p:nvSpPr>
        <p:spPr>
          <a:xfrm>
            <a:off x="1700883" y="2404564"/>
            <a:ext cx="10186317"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a:t>
            </a:r>
            <a:r>
              <a:rPr lang="en-US" altLang="zh-CN" b="1" dirty="0">
                <a:solidFill>
                  <a:schemeClr val="accent1">
                    <a:lumMod val="75000"/>
                  </a:schemeClr>
                </a:solidFill>
              </a:rPr>
              <a:t>/</a:t>
            </a:r>
            <a:r>
              <a:rPr lang="zh-CN" altLang="en-US" b="1" dirty="0">
                <a:solidFill>
                  <a:schemeClr val="accent1">
                    <a:lumMod val="75000"/>
                  </a:schemeClr>
                </a:solidFill>
              </a:rPr>
              <a:t>服务器</a:t>
            </a:r>
            <a:r>
              <a:rPr lang="zh-CN" altLang="en-US" b="1" dirty="0"/>
              <a:t>（</a:t>
            </a:r>
            <a:r>
              <a:rPr lang="en-US" altLang="zh-CN" b="1" dirty="0">
                <a:solidFill>
                  <a:schemeClr val="accent1">
                    <a:lumMod val="75000"/>
                  </a:schemeClr>
                </a:solidFill>
              </a:rPr>
              <a:t>C</a:t>
            </a:r>
            <a:r>
              <a:rPr lang="en-US" altLang="zh-CN" b="1" dirty="0"/>
              <a:t>lient/</a:t>
            </a:r>
            <a:r>
              <a:rPr lang="en-US" altLang="zh-CN" b="1" dirty="0">
                <a:solidFill>
                  <a:schemeClr val="accent1">
                    <a:lumMod val="75000"/>
                  </a:schemeClr>
                </a:solidFill>
              </a:rPr>
              <a:t>S</a:t>
            </a:r>
            <a:r>
              <a:rPr lang="en-US" altLang="zh-CN" b="1" dirty="0"/>
              <a:t>erver</a:t>
            </a:r>
            <a:r>
              <a:rPr lang="zh-CN" altLang="en-US" b="1" dirty="0"/>
              <a:t>，</a:t>
            </a:r>
            <a:r>
              <a:rPr lang="en-US" altLang="zh-CN" b="1" dirty="0">
                <a:solidFill>
                  <a:schemeClr val="accent1">
                    <a:lumMod val="75000"/>
                  </a:schemeClr>
                </a:solidFill>
              </a:rPr>
              <a:t>C/S</a:t>
            </a:r>
            <a:r>
              <a:rPr lang="zh-CN" altLang="en-US" b="1" dirty="0"/>
              <a:t>）方式</a:t>
            </a:r>
            <a:endParaRPr lang="en-US" altLang="zh-CN" b="1" dirty="0"/>
          </a:p>
        </p:txBody>
      </p:sp>
      <p:sp>
        <p:nvSpPr>
          <p:cNvPr id="15" name="矩形 14">
            <a:extLst>
              <a:ext uri="{FF2B5EF4-FFF2-40B4-BE49-F238E27FC236}">
                <a16:creationId xmlns:a16="http://schemas.microsoft.com/office/drawing/2014/main" id="{ED4E8152-0AF0-BEBF-03CF-C8A221E6F750}"/>
              </a:ext>
            </a:extLst>
          </p:cNvPr>
          <p:cNvSpPr/>
          <p:nvPr/>
        </p:nvSpPr>
        <p:spPr>
          <a:xfrm>
            <a:off x="1423126" y="293948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íşlïḍè">
            <a:extLst>
              <a:ext uri="{FF2B5EF4-FFF2-40B4-BE49-F238E27FC236}">
                <a16:creationId xmlns:a16="http://schemas.microsoft.com/office/drawing/2014/main" id="{BAB9BFB6-1C2F-224A-3AFE-3C8F7424FB08}"/>
              </a:ext>
            </a:extLst>
          </p:cNvPr>
          <p:cNvSpPr txBox="1"/>
          <p:nvPr/>
        </p:nvSpPr>
        <p:spPr>
          <a:xfrm>
            <a:off x="1700883" y="2858420"/>
            <a:ext cx="10186317"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a:t>
            </a:r>
            <a:r>
              <a:rPr lang="zh-CN" altLang="en-US" b="1" dirty="0"/>
              <a:t>（</a:t>
            </a:r>
            <a:r>
              <a:rPr lang="en-US" altLang="zh-CN" b="1" dirty="0">
                <a:solidFill>
                  <a:schemeClr val="accent1">
                    <a:lumMod val="75000"/>
                  </a:schemeClr>
                </a:solidFill>
              </a:rPr>
              <a:t>P</a:t>
            </a:r>
            <a:r>
              <a:rPr lang="en-US" altLang="zh-CN" b="1" dirty="0"/>
              <a:t>eer-</a:t>
            </a:r>
            <a:r>
              <a:rPr lang="en-US" altLang="zh-CN" b="1" dirty="0">
                <a:solidFill>
                  <a:schemeClr val="accent1">
                    <a:lumMod val="75000"/>
                  </a:schemeClr>
                </a:solidFill>
              </a:rPr>
              <a:t>to</a:t>
            </a:r>
            <a:r>
              <a:rPr lang="en-US" altLang="zh-CN" b="1" dirty="0"/>
              <a:t>-</a:t>
            </a:r>
            <a:r>
              <a:rPr lang="en-US" altLang="zh-CN" b="1" dirty="0">
                <a:solidFill>
                  <a:schemeClr val="accent1">
                    <a:lumMod val="75000"/>
                  </a:schemeClr>
                </a:solidFill>
              </a:rPr>
              <a:t>P</a:t>
            </a:r>
            <a:r>
              <a:rPr lang="en-US" altLang="zh-CN" b="1" dirty="0"/>
              <a:t>eer</a:t>
            </a:r>
            <a:r>
              <a:rPr lang="zh-CN" altLang="en-US" b="1" dirty="0"/>
              <a:t>，</a:t>
            </a:r>
            <a:r>
              <a:rPr lang="en-US" altLang="zh-CN" b="1" dirty="0">
                <a:solidFill>
                  <a:schemeClr val="accent1">
                    <a:lumMod val="75000"/>
                  </a:schemeClr>
                </a:solidFill>
              </a:rPr>
              <a:t>P2P</a:t>
            </a:r>
            <a:r>
              <a:rPr lang="zh-CN" altLang="en-US" b="1" dirty="0"/>
              <a:t>）方式</a:t>
            </a:r>
            <a:endParaRPr lang="en-US" altLang="zh-CN" b="1" dirty="0"/>
          </a:p>
        </p:txBody>
      </p:sp>
    </p:spTree>
    <p:custDataLst>
      <p:tags r:id="rId1"/>
    </p:custDataLst>
    <p:extLst>
      <p:ext uri="{BB962C8B-B14F-4D97-AF65-F5344CB8AC3E}">
        <p14:creationId xmlns:p14="http://schemas.microsoft.com/office/powerpoint/2010/main" val="35985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 calcmode="lin" valueType="num">
                                      <p:cBhvr>
                                        <p:cTn id="26" dur="500" fill="hold"/>
                                        <p:tgtEl>
                                          <p:spTgt spid="11"/>
                                        </p:tgtEl>
                                        <p:attrNameLst>
                                          <p:attrName>style.rotation</p:attrName>
                                        </p:attrNameLst>
                                      </p:cBhvr>
                                      <p:tavLst>
                                        <p:tav tm="0">
                                          <p:val>
                                            <p:fltVal val="360"/>
                                          </p:val>
                                        </p:tav>
                                        <p:tav tm="100000">
                                          <p:val>
                                            <p:fltVal val="0"/>
                                          </p:val>
                                        </p:tav>
                                      </p:tavLst>
                                    </p:anim>
                                    <p:animEffect transition="in" filter="fade">
                                      <p:cBhvr>
                                        <p:cTn id="27" dur="500"/>
                                        <p:tgtEl>
                                          <p:spTgt spid="1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 calcmode="lin" valueType="num">
                                      <p:cBhvr>
                                        <p:cTn id="37" dur="500" fill="hold"/>
                                        <p:tgtEl>
                                          <p:spTgt spid="13"/>
                                        </p:tgtEl>
                                        <p:attrNameLst>
                                          <p:attrName>style.rotation</p:attrName>
                                        </p:attrNameLst>
                                      </p:cBhvr>
                                      <p:tavLst>
                                        <p:tav tm="0">
                                          <p:val>
                                            <p:fltVal val="360"/>
                                          </p:val>
                                        </p:tav>
                                        <p:tav tm="100000">
                                          <p:val>
                                            <p:fltVal val="0"/>
                                          </p:val>
                                        </p:tav>
                                      </p:tavLst>
                                    </p:anim>
                                    <p:animEffect transition="in" filter="fade">
                                      <p:cBhvr>
                                        <p:cTn id="38" dur="500"/>
                                        <p:tgtEl>
                                          <p:spTgt spid="13"/>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 calcmode="lin" valueType="num">
                                      <p:cBhvr>
                                        <p:cTn id="48" dur="500" fill="hold"/>
                                        <p:tgtEl>
                                          <p:spTgt spid="15"/>
                                        </p:tgtEl>
                                        <p:attrNameLst>
                                          <p:attrName>style.rotation</p:attrName>
                                        </p:attrNameLst>
                                      </p:cBhvr>
                                      <p:tavLst>
                                        <p:tav tm="0">
                                          <p:val>
                                            <p:fltVal val="360"/>
                                          </p:val>
                                        </p:tav>
                                        <p:tav tm="100000">
                                          <p:val>
                                            <p:fltVal val="0"/>
                                          </p:val>
                                        </p:tav>
                                      </p:tavLst>
                                    </p:anim>
                                    <p:animEffect transition="in" filter="fade">
                                      <p:cBhvr>
                                        <p:cTn id="49" dur="500"/>
                                        <p:tgtEl>
                                          <p:spTgt spid="15"/>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3" grpId="0" animBg="1"/>
      <p:bldP spid="14" grpId="0"/>
      <p:bldP spid="15" grpId="0" animBg="1"/>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en-US" altLang="zh-CN" b="1" dirty="0"/>
              <a:t>HTTP</a:t>
            </a:r>
            <a:r>
              <a:rPr lang="zh-CN" altLang="en-US" b="1" dirty="0"/>
              <a:t>定义了浏览器（即万维网客户进程）怎样向万维网服务器请求万维网文档，以及万维网服务器怎样把万维网文档传送给浏览器。</a:t>
            </a:r>
            <a:endParaRPr lang="en-US" altLang="zh-CN" b="1" dirty="0"/>
          </a:p>
        </p:txBody>
      </p:sp>
      <p:cxnSp>
        <p:nvCxnSpPr>
          <p:cNvPr id="22" name="连接符: 曲线 21">
            <a:extLst>
              <a:ext uri="{FF2B5EF4-FFF2-40B4-BE49-F238E27FC236}">
                <a16:creationId xmlns:a16="http://schemas.microsoft.com/office/drawing/2014/main" id="{F171DCE7-4E78-ABC1-1632-546577DE7F48}"/>
              </a:ext>
            </a:extLst>
          </p:cNvPr>
          <p:cNvCxnSpPr>
            <a:cxnSpLocks/>
            <a:stCxn id="16" idx="2"/>
            <a:endCxn id="14" idx="2"/>
          </p:cNvCxnSpPr>
          <p:nvPr/>
        </p:nvCxnSpPr>
        <p:spPr>
          <a:xfrm rot="16200000" flipH="1">
            <a:off x="6012111" y="2583577"/>
            <a:ext cx="59702" cy="6379708"/>
          </a:xfrm>
          <a:prstGeom prst="curvedConnector3">
            <a:avLst>
              <a:gd name="adj1" fmla="val 1095545"/>
            </a:avLst>
          </a:prstGeom>
          <a:ln w="38100">
            <a:solidFill>
              <a:srgbClr val="F5811E"/>
            </a:solidFill>
            <a:prstDash val="sysDash"/>
            <a:tailEnd type="triangle" w="med" len="lg"/>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61583138-326C-D80D-8337-70D29BE69A1C}"/>
              </a:ext>
            </a:extLst>
          </p:cNvPr>
          <p:cNvGrpSpPr/>
          <p:nvPr/>
        </p:nvGrpSpPr>
        <p:grpSpPr>
          <a:xfrm>
            <a:off x="385007" y="2738476"/>
            <a:ext cx="3029674" cy="786777"/>
            <a:chOff x="685800" y="2738476"/>
            <a:chExt cx="3029674" cy="786777"/>
          </a:xfrm>
        </p:grpSpPr>
        <p:pic>
          <p:nvPicPr>
            <p:cNvPr id="23" name="图片 22" descr="卡通画&#10;&#10;描述已自动生成">
              <a:extLst>
                <a:ext uri="{FF2B5EF4-FFF2-40B4-BE49-F238E27FC236}">
                  <a16:creationId xmlns:a16="http://schemas.microsoft.com/office/drawing/2014/main" id="{1A9CB509-BA1B-456A-57F3-1D4B441C1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8697" y="2738476"/>
              <a:ext cx="786777" cy="786777"/>
            </a:xfrm>
            <a:prstGeom prst="rect">
              <a:avLst/>
            </a:prstGeom>
          </p:spPr>
        </p:pic>
        <p:sp>
          <p:nvSpPr>
            <p:cNvPr id="24" name="文本框 23">
              <a:extLst>
                <a:ext uri="{FF2B5EF4-FFF2-40B4-BE49-F238E27FC236}">
                  <a16:creationId xmlns:a16="http://schemas.microsoft.com/office/drawing/2014/main" id="{F79ACF19-AD1A-98C1-DD5E-A0A8A4612B6F}"/>
                </a:ext>
              </a:extLst>
            </p:cNvPr>
            <p:cNvSpPr txBox="1"/>
            <p:nvPr/>
          </p:nvSpPr>
          <p:spPr>
            <a:xfrm>
              <a:off x="685800" y="2783516"/>
              <a:ext cx="2242897" cy="646331"/>
            </a:xfrm>
            <a:prstGeom prst="rect">
              <a:avLst/>
            </a:prstGeom>
            <a:noFill/>
          </p:spPr>
          <p:txBody>
            <a:bodyPr wrap="square" rtlCol="0">
              <a:spAutoFit/>
            </a:bodyPr>
            <a:lstStyle/>
            <a:p>
              <a:pPr algn="ctr"/>
              <a:r>
                <a:rPr lang="en-US" altLang="zh-CN" b="1" dirty="0">
                  <a:latin typeface="+mn-ea"/>
                </a:rPr>
                <a:t>Chrome</a:t>
              </a:r>
              <a:r>
                <a:rPr lang="zh-CN" altLang="en-US" b="1" dirty="0">
                  <a:latin typeface="+mn-ea"/>
                </a:rPr>
                <a:t>浏览器进程</a:t>
              </a:r>
              <a:endParaRPr lang="en-US" altLang="zh-CN" b="1" dirty="0">
                <a:latin typeface="+mn-ea"/>
              </a:endParaRPr>
            </a:p>
            <a:p>
              <a:pPr algn="ctr"/>
              <a:r>
                <a:rPr lang="zh-CN" altLang="en-US" b="1" dirty="0">
                  <a:latin typeface="+mn-ea"/>
                </a:rPr>
                <a:t>（客户进程）</a:t>
              </a:r>
              <a:endParaRPr lang="en-US" altLang="zh-CN" b="1" dirty="0">
                <a:latin typeface="+mn-ea"/>
              </a:endParaRPr>
            </a:p>
          </p:txBody>
        </p:sp>
      </p:grpSp>
      <p:grpSp>
        <p:nvGrpSpPr>
          <p:cNvPr id="36" name="组合 35">
            <a:extLst>
              <a:ext uri="{FF2B5EF4-FFF2-40B4-BE49-F238E27FC236}">
                <a16:creationId xmlns:a16="http://schemas.microsoft.com/office/drawing/2014/main" id="{B08720D1-3C63-ED9E-0D6C-0F373D0087D6}"/>
              </a:ext>
            </a:extLst>
          </p:cNvPr>
          <p:cNvGrpSpPr/>
          <p:nvPr/>
        </p:nvGrpSpPr>
        <p:grpSpPr>
          <a:xfrm>
            <a:off x="3640087" y="2889842"/>
            <a:ext cx="4523623" cy="573703"/>
            <a:chOff x="3640087" y="2889842"/>
            <a:chExt cx="4523623" cy="573703"/>
          </a:xfrm>
        </p:grpSpPr>
        <p:sp>
          <p:nvSpPr>
            <p:cNvPr id="27" name="圆柱体 26">
              <a:extLst>
                <a:ext uri="{FF2B5EF4-FFF2-40B4-BE49-F238E27FC236}">
                  <a16:creationId xmlns:a16="http://schemas.microsoft.com/office/drawing/2014/main" id="{F6F964DD-F3D3-BB74-A9B3-98E73360989C}"/>
                </a:ext>
              </a:extLst>
            </p:cNvPr>
            <p:cNvSpPr/>
            <p:nvPr/>
          </p:nvSpPr>
          <p:spPr>
            <a:xfrm rot="16200000">
              <a:off x="5615047" y="914882"/>
              <a:ext cx="573703" cy="4523623"/>
            </a:xfrm>
            <a:prstGeom prst="can">
              <a:avLst/>
            </a:prstGeom>
            <a:solidFill>
              <a:srgbClr val="03ACF1"/>
            </a:solidFill>
            <a:ln>
              <a:solidFill>
                <a:srgbClr val="5BD5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文本框 27">
              <a:extLst>
                <a:ext uri="{FF2B5EF4-FFF2-40B4-BE49-F238E27FC236}">
                  <a16:creationId xmlns:a16="http://schemas.microsoft.com/office/drawing/2014/main" id="{4EBA4D14-EC2B-4D49-E7CF-9F76D35CC90A}"/>
                </a:ext>
              </a:extLst>
            </p:cNvPr>
            <p:cNvSpPr txBox="1"/>
            <p:nvPr/>
          </p:nvSpPr>
          <p:spPr>
            <a:xfrm>
              <a:off x="4880897" y="2992027"/>
              <a:ext cx="2298424" cy="369332"/>
            </a:xfrm>
            <a:prstGeom prst="rect">
              <a:avLst/>
            </a:prstGeom>
            <a:noFill/>
          </p:spPr>
          <p:txBody>
            <a:bodyPr wrap="square" rtlCol="0">
              <a:spAutoFit/>
            </a:bodyPr>
            <a:lstStyle/>
            <a:p>
              <a:pPr algn="ctr"/>
              <a:r>
                <a:rPr lang="en-US" altLang="zh-CN" b="1" dirty="0">
                  <a:solidFill>
                    <a:schemeClr val="bg1"/>
                  </a:solidFill>
                  <a:latin typeface="+mn-ea"/>
                </a:rPr>
                <a:t>TCP</a:t>
              </a:r>
              <a:r>
                <a:rPr lang="zh-CN" altLang="en-US" b="1" dirty="0">
                  <a:solidFill>
                    <a:schemeClr val="bg1"/>
                  </a:solidFill>
                  <a:latin typeface="+mn-ea"/>
                </a:rPr>
                <a:t>连接（端口号</a:t>
              </a:r>
              <a:r>
                <a:rPr lang="en-US" altLang="zh-CN" b="1" dirty="0">
                  <a:solidFill>
                    <a:schemeClr val="bg1"/>
                  </a:solidFill>
                  <a:latin typeface="+mn-ea"/>
                </a:rPr>
                <a:t>80</a:t>
              </a:r>
              <a:r>
                <a:rPr lang="zh-CN" altLang="en-US" b="1" dirty="0">
                  <a:solidFill>
                    <a:schemeClr val="bg1"/>
                  </a:solidFill>
                  <a:latin typeface="+mn-ea"/>
                </a:rPr>
                <a:t>）</a:t>
              </a:r>
            </a:p>
          </p:txBody>
        </p:sp>
      </p:grpSp>
      <p:sp>
        <p:nvSpPr>
          <p:cNvPr id="29" name="标注: 右箭头 28">
            <a:extLst>
              <a:ext uri="{FF2B5EF4-FFF2-40B4-BE49-F238E27FC236}">
                <a16:creationId xmlns:a16="http://schemas.microsoft.com/office/drawing/2014/main" id="{980755D9-3406-1314-4F52-60CFE5BF3CDA}"/>
              </a:ext>
            </a:extLst>
          </p:cNvPr>
          <p:cNvSpPr/>
          <p:nvPr/>
        </p:nvSpPr>
        <p:spPr>
          <a:xfrm>
            <a:off x="4963309" y="1986352"/>
            <a:ext cx="2329543" cy="596513"/>
          </a:xfrm>
          <a:prstGeom prst="rightArrowCallout">
            <a:avLst>
              <a:gd name="adj1" fmla="val 25000"/>
              <a:gd name="adj2" fmla="val 25000"/>
              <a:gd name="adj3" fmla="val 25000"/>
              <a:gd name="adj4" fmla="val 83201"/>
            </a:avLst>
          </a:prstGeom>
          <a:solidFill>
            <a:srgbClr val="F38181"/>
          </a:solidFill>
          <a:ln>
            <a:solidFill>
              <a:srgbClr val="F581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请求报文</a:t>
            </a:r>
          </a:p>
        </p:txBody>
      </p:sp>
      <p:grpSp>
        <p:nvGrpSpPr>
          <p:cNvPr id="37" name="组合 36">
            <a:extLst>
              <a:ext uri="{FF2B5EF4-FFF2-40B4-BE49-F238E27FC236}">
                <a16:creationId xmlns:a16="http://schemas.microsoft.com/office/drawing/2014/main" id="{B2332456-2BBC-3886-66E3-9AE4B24F77C4}"/>
              </a:ext>
            </a:extLst>
          </p:cNvPr>
          <p:cNvGrpSpPr/>
          <p:nvPr/>
        </p:nvGrpSpPr>
        <p:grpSpPr>
          <a:xfrm>
            <a:off x="4571423" y="3725019"/>
            <a:ext cx="2329543" cy="596513"/>
            <a:chOff x="4571423" y="3725019"/>
            <a:chExt cx="2329543" cy="596513"/>
          </a:xfrm>
        </p:grpSpPr>
        <p:sp>
          <p:nvSpPr>
            <p:cNvPr id="30" name="标注: 右箭头 29">
              <a:extLst>
                <a:ext uri="{FF2B5EF4-FFF2-40B4-BE49-F238E27FC236}">
                  <a16:creationId xmlns:a16="http://schemas.microsoft.com/office/drawing/2014/main" id="{88323F87-DC67-E6EC-2F54-8DE4744E3041}"/>
                </a:ext>
              </a:extLst>
            </p:cNvPr>
            <p:cNvSpPr/>
            <p:nvPr/>
          </p:nvSpPr>
          <p:spPr>
            <a:xfrm rot="10800000">
              <a:off x="4571423" y="3725019"/>
              <a:ext cx="2329543" cy="596513"/>
            </a:xfrm>
            <a:prstGeom prst="rightArrowCallout">
              <a:avLst>
                <a:gd name="adj1" fmla="val 25000"/>
                <a:gd name="adj2" fmla="val 25000"/>
                <a:gd name="adj3" fmla="val 25000"/>
                <a:gd name="adj4" fmla="val 83201"/>
              </a:avLst>
            </a:prstGeom>
            <a:solidFill>
              <a:srgbClr val="52BCC1"/>
            </a:solidFill>
            <a:ln>
              <a:solidFill>
                <a:srgbClr val="5BD5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sp>
          <p:nvSpPr>
            <p:cNvPr id="31" name="文本框 30">
              <a:extLst>
                <a:ext uri="{FF2B5EF4-FFF2-40B4-BE49-F238E27FC236}">
                  <a16:creationId xmlns:a16="http://schemas.microsoft.com/office/drawing/2014/main" id="{381685E0-434A-47BB-3A0E-710FA002A7BE}"/>
                </a:ext>
              </a:extLst>
            </p:cNvPr>
            <p:cNvSpPr txBox="1"/>
            <p:nvPr/>
          </p:nvSpPr>
          <p:spPr>
            <a:xfrm>
              <a:off x="5017224" y="3844724"/>
              <a:ext cx="1769348" cy="369332"/>
            </a:xfrm>
            <a:prstGeom prst="rect">
              <a:avLst/>
            </a:prstGeom>
            <a:noFill/>
          </p:spPr>
          <p:txBody>
            <a:bodyPr wrap="square">
              <a:spAutoFit/>
            </a:bodyPr>
            <a:lstStyle/>
            <a:p>
              <a:pPr algn="ctr"/>
              <a:r>
                <a:rPr lang="en-US" altLang="zh-CN" b="1" dirty="0">
                  <a:solidFill>
                    <a:schemeClr val="bg1"/>
                  </a:solidFill>
                  <a:latin typeface="+mn-ea"/>
                </a:rPr>
                <a:t>HTTP</a:t>
              </a:r>
              <a:r>
                <a:rPr lang="zh-CN" altLang="en-US" b="1" dirty="0">
                  <a:solidFill>
                    <a:schemeClr val="bg1"/>
                  </a:solidFill>
                  <a:latin typeface="+mn-ea"/>
                </a:rPr>
                <a:t>响应报文</a:t>
              </a:r>
            </a:p>
          </p:txBody>
        </p:sp>
      </p:grpSp>
      <p:grpSp>
        <p:nvGrpSpPr>
          <p:cNvPr id="35" name="组合 34">
            <a:extLst>
              <a:ext uri="{FF2B5EF4-FFF2-40B4-BE49-F238E27FC236}">
                <a16:creationId xmlns:a16="http://schemas.microsoft.com/office/drawing/2014/main" id="{3791C386-2ED9-259E-7CC3-4C31BF63271C}"/>
              </a:ext>
            </a:extLst>
          </p:cNvPr>
          <p:cNvGrpSpPr/>
          <p:nvPr/>
        </p:nvGrpSpPr>
        <p:grpSpPr>
          <a:xfrm>
            <a:off x="8284758" y="2817214"/>
            <a:ext cx="3665751" cy="646331"/>
            <a:chOff x="8284758" y="2817214"/>
            <a:chExt cx="3665751" cy="646331"/>
          </a:xfrm>
        </p:grpSpPr>
        <p:pic>
          <p:nvPicPr>
            <p:cNvPr id="26" name="图片 25" descr="图片包含 钟表, 物体, 游戏机, 画&#10;&#10;描述已自动生成">
              <a:extLst>
                <a:ext uri="{FF2B5EF4-FFF2-40B4-BE49-F238E27FC236}">
                  <a16:creationId xmlns:a16="http://schemas.microsoft.com/office/drawing/2014/main" id="{7CE89E46-40A1-79A4-CBCF-F9AF4D6F9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58" y="2912965"/>
              <a:ext cx="1683405" cy="344333"/>
            </a:xfrm>
            <a:prstGeom prst="rect">
              <a:avLst/>
            </a:prstGeom>
          </p:spPr>
        </p:pic>
        <p:sp>
          <p:nvSpPr>
            <p:cNvPr id="34" name="文本框 33">
              <a:extLst>
                <a:ext uri="{FF2B5EF4-FFF2-40B4-BE49-F238E27FC236}">
                  <a16:creationId xmlns:a16="http://schemas.microsoft.com/office/drawing/2014/main" id="{6BD24748-5BF6-0CAA-F360-90E345ED407D}"/>
                </a:ext>
              </a:extLst>
            </p:cNvPr>
            <p:cNvSpPr txBox="1"/>
            <p:nvPr/>
          </p:nvSpPr>
          <p:spPr>
            <a:xfrm>
              <a:off x="9855188" y="2817214"/>
              <a:ext cx="2095321" cy="646331"/>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服务器进程</a:t>
              </a:r>
              <a:endParaRPr lang="en-US" altLang="zh-CN" b="1" dirty="0">
                <a:latin typeface="+mn-ea"/>
              </a:endParaRPr>
            </a:p>
            <a:p>
              <a:pPr algn="ctr"/>
              <a:r>
                <a:rPr lang="zh-CN" altLang="en-US" b="1" dirty="0">
                  <a:latin typeface="+mn-ea"/>
                </a:rPr>
                <a:t>（服务器进程）</a:t>
              </a:r>
              <a:endParaRPr lang="en-US" altLang="zh-CN" b="1" dirty="0">
                <a:latin typeface="+mn-ea"/>
              </a:endParaRPr>
            </a:p>
          </p:txBody>
        </p:sp>
      </p:grpSp>
      <p:grpSp>
        <p:nvGrpSpPr>
          <p:cNvPr id="5" name="组合 4">
            <a:extLst>
              <a:ext uri="{FF2B5EF4-FFF2-40B4-BE49-F238E27FC236}">
                <a16:creationId xmlns:a16="http://schemas.microsoft.com/office/drawing/2014/main" id="{B06176A6-78F6-47AF-94A7-21720B210D48}"/>
              </a:ext>
            </a:extLst>
          </p:cNvPr>
          <p:cNvGrpSpPr/>
          <p:nvPr/>
        </p:nvGrpSpPr>
        <p:grpSpPr>
          <a:xfrm>
            <a:off x="1259066" y="4801467"/>
            <a:ext cx="10134376" cy="1106192"/>
            <a:chOff x="1259066" y="4801467"/>
            <a:chExt cx="10134376" cy="1106192"/>
          </a:xfrm>
        </p:grpSpPr>
        <p:grpSp>
          <p:nvGrpSpPr>
            <p:cNvPr id="32" name="组合 31">
              <a:extLst>
                <a:ext uri="{FF2B5EF4-FFF2-40B4-BE49-F238E27FC236}">
                  <a16:creationId xmlns:a16="http://schemas.microsoft.com/office/drawing/2014/main" id="{B51CF61E-67B3-7658-9D35-236631E2E7CC}"/>
                </a:ext>
              </a:extLst>
            </p:cNvPr>
            <p:cNvGrpSpPr/>
            <p:nvPr/>
          </p:nvGrpSpPr>
          <p:grpSpPr>
            <a:xfrm>
              <a:off x="1259066" y="4801467"/>
              <a:ext cx="10134376" cy="1106192"/>
              <a:chOff x="1559859" y="4801467"/>
              <a:chExt cx="10134376" cy="1106192"/>
            </a:xfrm>
          </p:grpSpPr>
          <p:cxnSp>
            <p:nvCxnSpPr>
              <p:cNvPr id="13" name="直接连接符 12">
                <a:extLst>
                  <a:ext uri="{FF2B5EF4-FFF2-40B4-BE49-F238E27FC236}">
                    <a16:creationId xmlns:a16="http://schemas.microsoft.com/office/drawing/2014/main" id="{08190C7F-911D-090A-0F55-74F19733B062}"/>
                  </a:ext>
                </a:extLst>
              </p:cNvPr>
              <p:cNvCxnSpPr/>
              <p:nvPr/>
            </p:nvCxnSpPr>
            <p:spPr>
              <a:xfrm>
                <a:off x="3373196" y="5436602"/>
                <a:ext cx="64785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形 15">
                <a:extLst>
                  <a:ext uri="{FF2B5EF4-FFF2-40B4-BE49-F238E27FC236}">
                    <a16:creationId xmlns:a16="http://schemas.microsoft.com/office/drawing/2014/main" id="{66438BA7-C3D4-9725-2EDA-1E36A5EE3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5877" y="4801467"/>
                <a:ext cx="974048" cy="942113"/>
              </a:xfrm>
              <a:prstGeom prst="rect">
                <a:avLst/>
              </a:prstGeom>
            </p:spPr>
          </p:pic>
          <p:sp>
            <p:nvSpPr>
              <p:cNvPr id="17" name="图形 73">
                <a:extLst>
                  <a:ext uri="{FF2B5EF4-FFF2-40B4-BE49-F238E27FC236}">
                    <a16:creationId xmlns:a16="http://schemas.microsoft.com/office/drawing/2014/main" id="{6329860D-E198-DBEB-16CC-D71C1BFF67B5}"/>
                  </a:ext>
                </a:extLst>
              </p:cNvPr>
              <p:cNvSpPr/>
              <p:nvPr/>
            </p:nvSpPr>
            <p:spPr>
              <a:xfrm>
                <a:off x="5609960" y="4965546"/>
                <a:ext cx="1441885" cy="942113"/>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20" name="文本框 19">
                <a:extLst>
                  <a:ext uri="{FF2B5EF4-FFF2-40B4-BE49-F238E27FC236}">
                    <a16:creationId xmlns:a16="http://schemas.microsoft.com/office/drawing/2014/main" id="{314BCF6A-FB31-175B-82DA-E57816975D91}"/>
                  </a:ext>
                </a:extLst>
              </p:cNvPr>
              <p:cNvSpPr txBox="1"/>
              <p:nvPr/>
            </p:nvSpPr>
            <p:spPr>
              <a:xfrm>
                <a:off x="1559859" y="5254574"/>
                <a:ext cx="1106018" cy="369332"/>
              </a:xfrm>
              <a:prstGeom prst="rect">
                <a:avLst/>
              </a:prstGeom>
              <a:noFill/>
            </p:spPr>
            <p:txBody>
              <a:bodyPr wrap="square" rtlCol="0">
                <a:spAutoFit/>
              </a:bodyPr>
              <a:lstStyle/>
              <a:p>
                <a:pPr algn="ctr"/>
                <a:r>
                  <a:rPr lang="zh-CN" altLang="en-US" b="1" dirty="0">
                    <a:latin typeface="+mn-ea"/>
                  </a:rPr>
                  <a:t>用户主机</a:t>
                </a:r>
              </a:p>
            </p:txBody>
          </p:sp>
          <p:sp>
            <p:nvSpPr>
              <p:cNvPr id="21" name="文本框 20">
                <a:extLst>
                  <a:ext uri="{FF2B5EF4-FFF2-40B4-BE49-F238E27FC236}">
                    <a16:creationId xmlns:a16="http://schemas.microsoft.com/office/drawing/2014/main" id="{9A40F234-7204-5572-EB3D-C26049245548}"/>
                  </a:ext>
                </a:extLst>
              </p:cNvPr>
              <p:cNvSpPr txBox="1"/>
              <p:nvPr/>
            </p:nvSpPr>
            <p:spPr>
              <a:xfrm>
                <a:off x="9854884" y="4977575"/>
                <a:ext cx="1839351" cy="646331"/>
              </a:xfrm>
              <a:prstGeom prst="rect">
                <a:avLst/>
              </a:prstGeom>
              <a:noFill/>
            </p:spPr>
            <p:txBody>
              <a:bodyPr wrap="square" rtlCol="0">
                <a:spAutoFit/>
              </a:bodyPr>
              <a:lstStyle/>
              <a:p>
                <a:pPr algn="ctr"/>
                <a:r>
                  <a:rPr lang="zh-CN" altLang="en-US" b="1" dirty="0">
                    <a:latin typeface="+mn-ea"/>
                  </a:rPr>
                  <a:t>万维网服务器</a:t>
                </a:r>
                <a:endParaRPr lang="en-US" altLang="zh-CN" b="1" dirty="0">
                  <a:latin typeface="+mn-ea"/>
                </a:endParaRPr>
              </a:p>
              <a:p>
                <a:pPr algn="ctr"/>
                <a:r>
                  <a:rPr lang="en-US" altLang="zh-CN" b="1" dirty="0">
                    <a:latin typeface="+mn-ea"/>
                  </a:rPr>
                  <a:t>www.hnust.cn</a:t>
                </a:r>
                <a:endParaRPr lang="zh-CN" altLang="en-US" b="1" dirty="0">
                  <a:latin typeface="+mn-ea"/>
                </a:endParaRPr>
              </a:p>
            </p:txBody>
          </p:sp>
        </p:grpSp>
        <p:pic>
          <p:nvPicPr>
            <p:cNvPr id="14" name="图形 13">
              <a:extLst>
                <a:ext uri="{FF2B5EF4-FFF2-40B4-BE49-F238E27FC236}">
                  <a16:creationId xmlns:a16="http://schemas.microsoft.com/office/drawing/2014/main" id="{AA0FC6E2-AEE3-20C5-3BFC-7DC3F31D24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12678" y="4965546"/>
              <a:ext cx="638275" cy="837736"/>
            </a:xfrm>
            <a:prstGeom prst="rect">
              <a:avLst/>
            </a:prstGeom>
          </p:spPr>
        </p:pic>
      </p:grpSp>
    </p:spTree>
    <p:custDataLst>
      <p:tags r:id="rId1"/>
    </p:custDataLst>
    <p:extLst>
      <p:ext uri="{BB962C8B-B14F-4D97-AF65-F5344CB8AC3E}">
        <p14:creationId xmlns:p14="http://schemas.microsoft.com/office/powerpoint/2010/main" val="30413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anim calcmode="lin" valueType="num">
                                      <p:cBhvr>
                                        <p:cTn id="37" dur="500" fill="hold"/>
                                        <p:tgtEl>
                                          <p:spTgt spid="33"/>
                                        </p:tgtEl>
                                        <p:attrNameLst>
                                          <p:attrName>ppt_x</p:attrName>
                                        </p:attrNameLst>
                                      </p:cBhvr>
                                      <p:tavLst>
                                        <p:tav tm="0">
                                          <p:val>
                                            <p:strVal val="#ppt_x"/>
                                          </p:val>
                                        </p:tav>
                                        <p:tav tm="100000">
                                          <p:val>
                                            <p:strVal val="#ppt_x"/>
                                          </p:val>
                                        </p:tav>
                                      </p:tavLst>
                                    </p:anim>
                                    <p:anim calcmode="lin" valueType="num">
                                      <p:cBhvr>
                                        <p:cTn id="38"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anim calcmode="lin" valueType="num">
                                      <p:cBhvr>
                                        <p:cTn id="44" dur="500" fill="hold"/>
                                        <p:tgtEl>
                                          <p:spTgt spid="35"/>
                                        </p:tgtEl>
                                        <p:attrNameLst>
                                          <p:attrName>ppt_x</p:attrName>
                                        </p:attrNameLst>
                                      </p:cBhvr>
                                      <p:tavLst>
                                        <p:tav tm="0">
                                          <p:val>
                                            <p:strVal val="#ppt_x"/>
                                          </p:val>
                                        </p:tav>
                                        <p:tav tm="100000">
                                          <p:val>
                                            <p:strVal val="#ppt_x"/>
                                          </p:val>
                                        </p:tav>
                                      </p:tavLst>
                                    </p:anim>
                                    <p:anim calcmode="lin" valueType="num">
                                      <p:cBhvr>
                                        <p:cTn id="4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strVal val="#ppt_w*0.70"/>
                                          </p:val>
                                        </p:tav>
                                        <p:tav tm="100000">
                                          <p:val>
                                            <p:strVal val="#ppt_w"/>
                                          </p:val>
                                        </p:tav>
                                      </p:tavLst>
                                    </p:anim>
                                    <p:anim calcmode="lin" valueType="num">
                                      <p:cBhvr>
                                        <p:cTn id="51" dur="500" fill="hold"/>
                                        <p:tgtEl>
                                          <p:spTgt spid="36"/>
                                        </p:tgtEl>
                                        <p:attrNameLst>
                                          <p:attrName>ppt_h</p:attrName>
                                        </p:attrNameLst>
                                      </p:cBhvr>
                                      <p:tavLst>
                                        <p:tav tm="0">
                                          <p:val>
                                            <p:strVal val="#ppt_h"/>
                                          </p:val>
                                        </p:tav>
                                        <p:tav tm="100000">
                                          <p:val>
                                            <p:strVal val="#ppt_h"/>
                                          </p:val>
                                        </p:tav>
                                      </p:tavLst>
                                    </p:anim>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ppt_x</p:attrName>
                                        </p:attrNameLst>
                                      </p:cBhvr>
                                      <p:tavLst>
                                        <p:tav tm="0">
                                          <p:val>
                                            <p:strVal val="#ppt_x-#ppt_w*1.125000"/>
                                          </p:val>
                                        </p:tav>
                                        <p:tav tm="100000">
                                          <p:val>
                                            <p:strVal val="#ppt_x"/>
                                          </p:val>
                                        </p:tav>
                                      </p:tavLst>
                                    </p:anim>
                                    <p:animEffect transition="in" filter="wipe(right)">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p:tgtEl>
                                          <p:spTgt spid="37"/>
                                        </p:tgtEl>
                                        <p:attrNameLst>
                                          <p:attrName>ppt_x</p:attrName>
                                        </p:attrNameLst>
                                      </p:cBhvr>
                                      <p:tavLst>
                                        <p:tav tm="0">
                                          <p:val>
                                            <p:strVal val="#ppt_x+#ppt_w*1.125000"/>
                                          </p:val>
                                        </p:tav>
                                        <p:tav tm="100000">
                                          <p:val>
                                            <p:strVal val="#ppt_x"/>
                                          </p:val>
                                        </p:tav>
                                      </p:tavLst>
                                    </p:anim>
                                    <p:animEffect transition="in" filter="wipe(left)">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a:extLst>
              <a:ext uri="{FF2B5EF4-FFF2-40B4-BE49-F238E27FC236}">
                <a16:creationId xmlns:a16="http://schemas.microsoft.com/office/drawing/2014/main" id="{7F254ECD-7BD8-04EC-6BB3-36D91D200351}"/>
              </a:ext>
            </a:extLst>
          </p:cNvPr>
          <p:cNvGrpSpPr/>
          <p:nvPr/>
        </p:nvGrpSpPr>
        <p:grpSpPr>
          <a:xfrm>
            <a:off x="3945366" y="4109208"/>
            <a:ext cx="6959937" cy="1418394"/>
            <a:chOff x="3945366" y="4109208"/>
            <a:chExt cx="6959937" cy="1418394"/>
          </a:xfrm>
        </p:grpSpPr>
        <p:sp>
          <p:nvSpPr>
            <p:cNvPr id="9" name="矩形 8">
              <a:extLst>
                <a:ext uri="{FF2B5EF4-FFF2-40B4-BE49-F238E27FC236}">
                  <a16:creationId xmlns:a16="http://schemas.microsoft.com/office/drawing/2014/main" id="{D92C518A-B6AA-523F-97C4-C5006571CA7E}"/>
                </a:ext>
              </a:extLst>
            </p:cNvPr>
            <p:cNvSpPr/>
            <p:nvPr/>
          </p:nvSpPr>
          <p:spPr>
            <a:xfrm>
              <a:off x="3945366" y="4109208"/>
              <a:ext cx="6959937" cy="14183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文本框 61">
              <a:extLst>
                <a:ext uri="{FF2B5EF4-FFF2-40B4-BE49-F238E27FC236}">
                  <a16:creationId xmlns:a16="http://schemas.microsoft.com/office/drawing/2014/main" id="{6DDDC161-118E-1D44-EA6A-69FE6B4A86AB}"/>
                </a:ext>
              </a:extLst>
            </p:cNvPr>
            <p:cNvSpPr txBox="1"/>
            <p:nvPr/>
          </p:nvSpPr>
          <p:spPr>
            <a:xfrm>
              <a:off x="9021670" y="4489618"/>
              <a:ext cx="1820838" cy="646331"/>
            </a:xfrm>
            <a:prstGeom prst="rect">
              <a:avLst/>
            </a:prstGeom>
            <a:noFill/>
          </p:spPr>
          <p:txBody>
            <a:bodyPr wrap="square" rtlCol="0">
              <a:spAutoFit/>
            </a:bodyPr>
            <a:lstStyle/>
            <a:p>
              <a:pPr algn="ctr"/>
              <a:r>
                <a:rPr lang="en-US" altLang="zh-CN" b="1" dirty="0">
                  <a:latin typeface="+mn-ea"/>
                </a:rPr>
                <a:t>TCP</a:t>
              </a:r>
            </a:p>
            <a:p>
              <a:pPr algn="ctr"/>
              <a:r>
                <a:rPr lang="zh-CN" altLang="en-US" b="1" dirty="0">
                  <a:latin typeface="+mn-ea"/>
                </a:rPr>
                <a:t>“三报文握手”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en-US" altLang="zh-CN" b="1" dirty="0"/>
              <a:t>HTTP/1.0</a:t>
            </a:r>
            <a:r>
              <a:rPr lang="zh-CN" altLang="en-US" b="1" dirty="0"/>
              <a:t>采用</a:t>
            </a:r>
            <a:r>
              <a:rPr lang="zh-CN" altLang="en-US" b="1" dirty="0">
                <a:solidFill>
                  <a:srgbClr val="FF0000"/>
                </a:solidFill>
              </a:rPr>
              <a:t>非持续连接</a:t>
            </a:r>
            <a:r>
              <a:rPr lang="zh-CN" altLang="en-US" b="1" dirty="0"/>
              <a:t>方式。在该方式下，每次浏览器要请求一个文件都要与服务器建立</a:t>
            </a:r>
            <a:r>
              <a:rPr lang="en-US" altLang="zh-CN" b="1" dirty="0"/>
              <a:t>TCP</a:t>
            </a:r>
            <a:r>
              <a:rPr lang="zh-CN" altLang="en-US" b="1" dirty="0"/>
              <a:t>连接，当收到响应后就立即关闭连接。</a:t>
            </a:r>
            <a:endParaRPr lang="en-US" altLang="zh-CN" b="1" dirty="0"/>
          </a:p>
        </p:txBody>
      </p:sp>
      <p:grpSp>
        <p:nvGrpSpPr>
          <p:cNvPr id="81" name="组合 80">
            <a:extLst>
              <a:ext uri="{FF2B5EF4-FFF2-40B4-BE49-F238E27FC236}">
                <a16:creationId xmlns:a16="http://schemas.microsoft.com/office/drawing/2014/main" id="{0637C5FB-AB69-6B9D-D431-20BAF4B1676C}"/>
              </a:ext>
            </a:extLst>
          </p:cNvPr>
          <p:cNvGrpSpPr/>
          <p:nvPr/>
        </p:nvGrpSpPr>
        <p:grpSpPr>
          <a:xfrm>
            <a:off x="3292250" y="3109640"/>
            <a:ext cx="6728502" cy="937910"/>
            <a:chOff x="3292250" y="3109640"/>
            <a:chExt cx="6728502" cy="937910"/>
          </a:xfrm>
        </p:grpSpPr>
        <p:cxnSp>
          <p:nvCxnSpPr>
            <p:cNvPr id="11" name="直接连接符 10">
              <a:extLst>
                <a:ext uri="{FF2B5EF4-FFF2-40B4-BE49-F238E27FC236}">
                  <a16:creationId xmlns:a16="http://schemas.microsoft.com/office/drawing/2014/main" id="{BFB75323-0470-70E6-3D31-DF7592970F75}"/>
                </a:ext>
              </a:extLst>
            </p:cNvPr>
            <p:cNvCxnSpPr>
              <a:cxnSpLocks/>
            </p:cNvCxnSpPr>
            <p:nvPr/>
          </p:nvCxnSpPr>
          <p:spPr>
            <a:xfrm>
              <a:off x="4132416" y="3793379"/>
              <a:ext cx="49868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形 11">
              <a:extLst>
                <a:ext uri="{FF2B5EF4-FFF2-40B4-BE49-F238E27FC236}">
                  <a16:creationId xmlns:a16="http://schemas.microsoft.com/office/drawing/2014/main" id="{426A9852-DC72-4AF1-EF89-B33CA8C8FB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3914" y="3483422"/>
              <a:ext cx="400567" cy="525744"/>
            </a:xfrm>
            <a:prstGeom prst="rect">
              <a:avLst/>
            </a:prstGeom>
          </p:spPr>
        </p:pic>
        <p:pic>
          <p:nvPicPr>
            <p:cNvPr id="19" name="图形 18">
              <a:extLst>
                <a:ext uri="{FF2B5EF4-FFF2-40B4-BE49-F238E27FC236}">
                  <a16:creationId xmlns:a16="http://schemas.microsoft.com/office/drawing/2014/main" id="{8E483DAF-21C1-45F4-A34B-4217E2F372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0359" y="3483422"/>
              <a:ext cx="552446" cy="534333"/>
            </a:xfrm>
            <a:prstGeom prst="rect">
              <a:avLst/>
            </a:prstGeom>
          </p:spPr>
        </p:pic>
        <p:sp>
          <p:nvSpPr>
            <p:cNvPr id="25" name="图形 73">
              <a:extLst>
                <a:ext uri="{FF2B5EF4-FFF2-40B4-BE49-F238E27FC236}">
                  <a16:creationId xmlns:a16="http://schemas.microsoft.com/office/drawing/2014/main" id="{BE0EBF02-BEA9-B9EC-C477-2D5615AF36FF}"/>
                </a:ext>
              </a:extLst>
            </p:cNvPr>
            <p:cNvSpPr/>
            <p:nvPr/>
          </p:nvSpPr>
          <p:spPr>
            <a:xfrm>
              <a:off x="5808592" y="3464350"/>
              <a:ext cx="1441885" cy="58320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38" name="文本框 37">
              <a:extLst>
                <a:ext uri="{FF2B5EF4-FFF2-40B4-BE49-F238E27FC236}">
                  <a16:creationId xmlns:a16="http://schemas.microsoft.com/office/drawing/2014/main" id="{F4D82352-31E3-0B00-846A-946BEDAACCE7}"/>
                </a:ext>
              </a:extLst>
            </p:cNvPr>
            <p:cNvSpPr txBox="1"/>
            <p:nvPr/>
          </p:nvSpPr>
          <p:spPr>
            <a:xfrm>
              <a:off x="3292250" y="3117471"/>
              <a:ext cx="1374701" cy="369332"/>
            </a:xfrm>
            <a:prstGeom prst="rect">
              <a:avLst/>
            </a:prstGeom>
            <a:noFill/>
          </p:spPr>
          <p:txBody>
            <a:bodyPr wrap="square" rtlCol="0">
              <a:spAutoFit/>
            </a:bodyPr>
            <a:lstStyle/>
            <a:p>
              <a:pPr algn="ctr"/>
              <a:r>
                <a:rPr lang="zh-CN" altLang="en-US" b="1" dirty="0">
                  <a:latin typeface="+mn-ea"/>
                </a:rPr>
                <a:t>万维网客户</a:t>
              </a:r>
            </a:p>
          </p:txBody>
        </p:sp>
        <p:sp>
          <p:nvSpPr>
            <p:cNvPr id="39" name="文本框 38">
              <a:extLst>
                <a:ext uri="{FF2B5EF4-FFF2-40B4-BE49-F238E27FC236}">
                  <a16:creationId xmlns:a16="http://schemas.microsoft.com/office/drawing/2014/main" id="{9657F291-6A72-CCCE-F3A0-431906FA3C07}"/>
                </a:ext>
              </a:extLst>
            </p:cNvPr>
            <p:cNvSpPr txBox="1"/>
            <p:nvPr/>
          </p:nvSpPr>
          <p:spPr>
            <a:xfrm>
              <a:off x="8425347" y="3109640"/>
              <a:ext cx="1595405" cy="369332"/>
            </a:xfrm>
            <a:prstGeom prst="rect">
              <a:avLst/>
            </a:prstGeom>
            <a:noFill/>
          </p:spPr>
          <p:txBody>
            <a:bodyPr wrap="square" rtlCol="0">
              <a:spAutoFit/>
            </a:bodyPr>
            <a:lstStyle/>
            <a:p>
              <a:pPr algn="ctr"/>
              <a:r>
                <a:rPr lang="zh-CN" altLang="en-US" b="1" dirty="0">
                  <a:latin typeface="+mn-ea"/>
                </a:rPr>
                <a:t>万维网服务器</a:t>
              </a:r>
            </a:p>
          </p:txBody>
        </p:sp>
      </p:grpSp>
      <p:grpSp>
        <p:nvGrpSpPr>
          <p:cNvPr id="86" name="组合 85">
            <a:extLst>
              <a:ext uri="{FF2B5EF4-FFF2-40B4-BE49-F238E27FC236}">
                <a16:creationId xmlns:a16="http://schemas.microsoft.com/office/drawing/2014/main" id="{86AC1264-2DF3-4CAC-9F79-3CBBE3B43DD9}"/>
              </a:ext>
            </a:extLst>
          </p:cNvPr>
          <p:cNvGrpSpPr/>
          <p:nvPr/>
        </p:nvGrpSpPr>
        <p:grpSpPr>
          <a:xfrm>
            <a:off x="3917601" y="5552194"/>
            <a:ext cx="5082752" cy="810798"/>
            <a:chOff x="3917601" y="5552194"/>
            <a:chExt cx="5082752" cy="810798"/>
          </a:xfrm>
        </p:grpSpPr>
        <p:sp>
          <p:nvSpPr>
            <p:cNvPr id="10" name="任意多边形: 形状 9">
              <a:extLst>
                <a:ext uri="{FF2B5EF4-FFF2-40B4-BE49-F238E27FC236}">
                  <a16:creationId xmlns:a16="http://schemas.microsoft.com/office/drawing/2014/main" id="{C7CDB2CC-EC02-75EC-9E75-C62CB1A67493}"/>
                </a:ext>
              </a:extLst>
            </p:cNvPr>
            <p:cNvSpPr/>
            <p:nvPr/>
          </p:nvSpPr>
          <p:spPr>
            <a:xfrm>
              <a:off x="3917601" y="5552194"/>
              <a:ext cx="5082752" cy="810798"/>
            </a:xfrm>
            <a:custGeom>
              <a:avLst/>
              <a:gdLst>
                <a:gd name="connsiteX0" fmla="*/ 5082752 w 5082752"/>
                <a:gd name="connsiteY0" fmla="*/ 0 h 1241110"/>
                <a:gd name="connsiteX1" fmla="*/ 5082752 w 5082752"/>
                <a:gd name="connsiteY1" fmla="*/ 616580 h 1241110"/>
                <a:gd name="connsiteX2" fmla="*/ 0 w 5082752"/>
                <a:gd name="connsiteY2" fmla="*/ 1241110 h 1241110"/>
                <a:gd name="connsiteX3" fmla="*/ 0 w 5082752"/>
                <a:gd name="connsiteY3" fmla="*/ 624531 h 1241110"/>
                <a:gd name="connsiteX4" fmla="*/ 5082752 w 5082752"/>
                <a:gd name="connsiteY4" fmla="*/ 0 h 124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752" h="1241110">
                  <a:moveTo>
                    <a:pt x="5082752" y="0"/>
                  </a:moveTo>
                  <a:lnTo>
                    <a:pt x="5082752" y="616580"/>
                  </a:lnTo>
                  <a:lnTo>
                    <a:pt x="0" y="1241110"/>
                  </a:lnTo>
                  <a:lnTo>
                    <a:pt x="0" y="624531"/>
                  </a:lnTo>
                  <a:lnTo>
                    <a:pt x="5082752" y="0"/>
                  </a:lnTo>
                  <a:close/>
                </a:path>
              </a:pathLst>
            </a:cu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solidFill>
                  <a:schemeClr val="tx1"/>
                </a:solidFill>
                <a:latin typeface="+mn-ea"/>
              </a:endParaRPr>
            </a:p>
          </p:txBody>
        </p:sp>
        <p:sp>
          <p:nvSpPr>
            <p:cNvPr id="44" name="文本框 43">
              <a:extLst>
                <a:ext uri="{FF2B5EF4-FFF2-40B4-BE49-F238E27FC236}">
                  <a16:creationId xmlns:a16="http://schemas.microsoft.com/office/drawing/2014/main" id="{FF7ED9AC-34AE-65B0-E4AB-A85C81D41A33}"/>
                </a:ext>
              </a:extLst>
            </p:cNvPr>
            <p:cNvSpPr txBox="1"/>
            <p:nvPr/>
          </p:nvSpPr>
          <p:spPr>
            <a:xfrm rot="21304726">
              <a:off x="5863431" y="5774407"/>
              <a:ext cx="1840314" cy="369332"/>
            </a:xfrm>
            <a:prstGeom prst="rect">
              <a:avLst/>
            </a:prstGeom>
            <a:noFill/>
          </p:spPr>
          <p:txBody>
            <a:bodyPr wrap="square">
              <a:spAutoFit/>
            </a:bodyPr>
            <a:lstStyle/>
            <a:p>
              <a:pPr algn="ctr"/>
              <a:r>
                <a:rPr lang="en-US" altLang="zh-CN" b="1" dirty="0">
                  <a:solidFill>
                    <a:schemeClr val="bg1"/>
                  </a:solidFill>
                  <a:latin typeface="+mn-ea"/>
                </a:rPr>
                <a:t>HTTP</a:t>
              </a:r>
              <a:r>
                <a:rPr lang="zh-CN" altLang="en-US" b="1" dirty="0">
                  <a:solidFill>
                    <a:schemeClr val="bg1"/>
                  </a:solidFill>
                  <a:latin typeface="+mn-ea"/>
                </a:rPr>
                <a:t>响应报文</a:t>
              </a:r>
            </a:p>
          </p:txBody>
        </p:sp>
        <p:cxnSp>
          <p:nvCxnSpPr>
            <p:cNvPr id="45" name="直接箭头连接符 44">
              <a:extLst>
                <a:ext uri="{FF2B5EF4-FFF2-40B4-BE49-F238E27FC236}">
                  <a16:creationId xmlns:a16="http://schemas.microsoft.com/office/drawing/2014/main" id="{333B9BC5-F8B4-908D-2005-FD9C81BDE463}"/>
                </a:ext>
              </a:extLst>
            </p:cNvPr>
            <p:cNvCxnSpPr>
              <a:cxnSpLocks/>
            </p:cNvCxnSpPr>
            <p:nvPr/>
          </p:nvCxnSpPr>
          <p:spPr>
            <a:xfrm flipH="1">
              <a:off x="5009034" y="6025570"/>
              <a:ext cx="857789" cy="8056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D7F096ED-04DD-53A9-DA97-7BDFABD23D65}"/>
              </a:ext>
            </a:extLst>
          </p:cNvPr>
          <p:cNvGrpSpPr/>
          <p:nvPr/>
        </p:nvGrpSpPr>
        <p:grpSpPr>
          <a:xfrm>
            <a:off x="3932581" y="3968317"/>
            <a:ext cx="5091137" cy="2484001"/>
            <a:chOff x="3932581" y="3968317"/>
            <a:chExt cx="5091137" cy="2484001"/>
          </a:xfrm>
        </p:grpSpPr>
        <p:cxnSp>
          <p:nvCxnSpPr>
            <p:cNvPr id="40" name="直接箭头连接符 39">
              <a:extLst>
                <a:ext uri="{FF2B5EF4-FFF2-40B4-BE49-F238E27FC236}">
                  <a16:creationId xmlns:a16="http://schemas.microsoft.com/office/drawing/2014/main" id="{AC91D24E-6D92-8147-4E88-B507C47FC0AD}"/>
                </a:ext>
              </a:extLst>
            </p:cNvPr>
            <p:cNvCxnSpPr>
              <a:cxnSpLocks/>
            </p:cNvCxnSpPr>
            <p:nvPr/>
          </p:nvCxnSpPr>
          <p:spPr>
            <a:xfrm flipH="1">
              <a:off x="9009122" y="3968317"/>
              <a:ext cx="14596" cy="2484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603CB3E-E29B-C04E-121C-C6B1C53FF261}"/>
                </a:ext>
              </a:extLst>
            </p:cNvPr>
            <p:cNvCxnSpPr>
              <a:cxnSpLocks/>
            </p:cNvCxnSpPr>
            <p:nvPr/>
          </p:nvCxnSpPr>
          <p:spPr>
            <a:xfrm flipH="1">
              <a:off x="3932581" y="3968318"/>
              <a:ext cx="4105" cy="2484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AE3B7828-7747-94A6-8348-5CD0125F536B}"/>
              </a:ext>
            </a:extLst>
          </p:cNvPr>
          <p:cNvGrpSpPr/>
          <p:nvPr/>
        </p:nvGrpSpPr>
        <p:grpSpPr>
          <a:xfrm>
            <a:off x="2916460" y="4114859"/>
            <a:ext cx="1050701" cy="931347"/>
            <a:chOff x="2928900" y="4114859"/>
            <a:chExt cx="1050701" cy="931347"/>
          </a:xfrm>
        </p:grpSpPr>
        <p:cxnSp>
          <p:nvCxnSpPr>
            <p:cNvPr id="46" name="直接连接符 45">
              <a:extLst>
                <a:ext uri="{FF2B5EF4-FFF2-40B4-BE49-F238E27FC236}">
                  <a16:creationId xmlns:a16="http://schemas.microsoft.com/office/drawing/2014/main" id="{EA2E66B6-EF29-6356-1831-7227D7933217}"/>
                </a:ext>
              </a:extLst>
            </p:cNvPr>
            <p:cNvCxnSpPr>
              <a:cxnSpLocks/>
            </p:cNvCxnSpPr>
            <p:nvPr/>
          </p:nvCxnSpPr>
          <p:spPr>
            <a:xfrm flipH="1">
              <a:off x="2985796" y="4114859"/>
              <a:ext cx="9938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E86F224-477C-AACA-DDD1-4CD7F6494DDF}"/>
                </a:ext>
              </a:extLst>
            </p:cNvPr>
            <p:cNvCxnSpPr>
              <a:cxnSpLocks/>
            </p:cNvCxnSpPr>
            <p:nvPr/>
          </p:nvCxnSpPr>
          <p:spPr>
            <a:xfrm flipH="1">
              <a:off x="2928900" y="5046206"/>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C857BEA-BB04-E486-D5BE-EC9DF1094F97}"/>
                </a:ext>
              </a:extLst>
            </p:cNvPr>
            <p:cNvCxnSpPr/>
            <p:nvPr/>
          </p:nvCxnSpPr>
          <p:spPr>
            <a:xfrm>
              <a:off x="3480294" y="4133691"/>
              <a:ext cx="0" cy="912514"/>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23E672D3-4882-F33B-B3F2-DB0F8EC61D44}"/>
                </a:ext>
              </a:extLst>
            </p:cNvPr>
            <p:cNvSpPr txBox="1"/>
            <p:nvPr/>
          </p:nvSpPr>
          <p:spPr>
            <a:xfrm>
              <a:off x="3130342" y="4403036"/>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grpSp>
      <p:sp>
        <p:nvSpPr>
          <p:cNvPr id="63" name="文本框 62">
            <a:extLst>
              <a:ext uri="{FF2B5EF4-FFF2-40B4-BE49-F238E27FC236}">
                <a16:creationId xmlns:a16="http://schemas.microsoft.com/office/drawing/2014/main" id="{96AFD42E-1C5D-3B0B-E266-E370574665E5}"/>
              </a:ext>
            </a:extLst>
          </p:cNvPr>
          <p:cNvSpPr txBox="1"/>
          <p:nvPr/>
        </p:nvSpPr>
        <p:spPr>
          <a:xfrm rot="316527">
            <a:off x="6049824" y="4991645"/>
            <a:ext cx="1804499" cy="369332"/>
          </a:xfrm>
          <a:prstGeom prst="rect">
            <a:avLst/>
          </a:prstGeom>
          <a:noFill/>
        </p:spPr>
        <p:txBody>
          <a:bodyPr wrap="square" rtlCol="0">
            <a:spAutoFit/>
          </a:bodyPr>
          <a:lstStyle/>
          <a:p>
            <a:pPr algn="ctr"/>
            <a:r>
              <a:rPr lang="en-US" altLang="zh-CN" b="1" dirty="0">
                <a:solidFill>
                  <a:schemeClr val="accent1"/>
                </a:solidFill>
                <a:latin typeface="+mn-ea"/>
              </a:rPr>
              <a:t>HTTP</a:t>
            </a:r>
            <a:r>
              <a:rPr lang="zh-CN" altLang="en-US" b="1" dirty="0">
                <a:solidFill>
                  <a:schemeClr val="accent1"/>
                </a:solidFill>
                <a:latin typeface="+mn-ea"/>
              </a:rPr>
              <a:t>请求报文</a:t>
            </a:r>
          </a:p>
        </p:txBody>
      </p:sp>
      <p:grpSp>
        <p:nvGrpSpPr>
          <p:cNvPr id="83" name="组合 82">
            <a:extLst>
              <a:ext uri="{FF2B5EF4-FFF2-40B4-BE49-F238E27FC236}">
                <a16:creationId xmlns:a16="http://schemas.microsoft.com/office/drawing/2014/main" id="{A5689D7E-0FEE-AD40-7992-082FF0D28730}"/>
              </a:ext>
            </a:extLst>
          </p:cNvPr>
          <p:cNvGrpSpPr/>
          <p:nvPr/>
        </p:nvGrpSpPr>
        <p:grpSpPr>
          <a:xfrm>
            <a:off x="3930386" y="4114859"/>
            <a:ext cx="5114948" cy="1412743"/>
            <a:chOff x="3930386" y="4114859"/>
            <a:chExt cx="5114948" cy="1412743"/>
          </a:xfrm>
        </p:grpSpPr>
        <p:cxnSp>
          <p:nvCxnSpPr>
            <p:cNvPr id="41" name="直接箭头连接符 40">
              <a:extLst>
                <a:ext uri="{FF2B5EF4-FFF2-40B4-BE49-F238E27FC236}">
                  <a16:creationId xmlns:a16="http://schemas.microsoft.com/office/drawing/2014/main" id="{78610024-67ED-6717-44F2-771372F89A1A}"/>
                </a:ext>
              </a:extLst>
            </p:cNvPr>
            <p:cNvCxnSpPr>
              <a:cxnSpLocks/>
            </p:cNvCxnSpPr>
            <p:nvPr/>
          </p:nvCxnSpPr>
          <p:spPr>
            <a:xfrm>
              <a:off x="3936686" y="411485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EC24985-9EC7-D890-2999-1ACA7B54CD8A}"/>
                </a:ext>
              </a:extLst>
            </p:cNvPr>
            <p:cNvCxnSpPr>
              <a:cxnSpLocks/>
            </p:cNvCxnSpPr>
            <p:nvPr/>
          </p:nvCxnSpPr>
          <p:spPr>
            <a:xfrm flipH="1">
              <a:off x="3930386" y="4590733"/>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D9CA65C-68BD-AD33-33D2-E374380F11BE}"/>
                </a:ext>
              </a:extLst>
            </p:cNvPr>
            <p:cNvCxnSpPr>
              <a:cxnSpLocks/>
            </p:cNvCxnSpPr>
            <p:nvPr/>
          </p:nvCxnSpPr>
          <p:spPr>
            <a:xfrm>
              <a:off x="3962730" y="507212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588D500C-8978-9171-39F4-12D72ADF2AE2}"/>
              </a:ext>
            </a:extLst>
          </p:cNvPr>
          <p:cNvGrpSpPr/>
          <p:nvPr/>
        </p:nvGrpSpPr>
        <p:grpSpPr>
          <a:xfrm>
            <a:off x="2914655" y="5030179"/>
            <a:ext cx="1002073" cy="912514"/>
            <a:chOff x="1789200" y="5027191"/>
            <a:chExt cx="1002073" cy="912514"/>
          </a:xfrm>
        </p:grpSpPr>
        <p:cxnSp>
          <p:nvCxnSpPr>
            <p:cNvPr id="49" name="直接连接符 48">
              <a:extLst>
                <a:ext uri="{FF2B5EF4-FFF2-40B4-BE49-F238E27FC236}">
                  <a16:creationId xmlns:a16="http://schemas.microsoft.com/office/drawing/2014/main" id="{37D8F1E0-5559-9BCA-C5E6-E4F823CD3BD9}"/>
                </a:ext>
              </a:extLst>
            </p:cNvPr>
            <p:cNvCxnSpPr>
              <a:cxnSpLocks/>
            </p:cNvCxnSpPr>
            <p:nvPr/>
          </p:nvCxnSpPr>
          <p:spPr>
            <a:xfrm flipH="1">
              <a:off x="1789787" y="5938300"/>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2D4C18D-27E6-67C6-D820-9965CADF9EF9}"/>
                </a:ext>
              </a:extLst>
            </p:cNvPr>
            <p:cNvCxnSpPr/>
            <p:nvPr/>
          </p:nvCxnSpPr>
          <p:spPr>
            <a:xfrm>
              <a:off x="2339097" y="5027191"/>
              <a:ext cx="0" cy="912514"/>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EF639DEC-8CF3-05C4-B391-D9CD76BA3DE7}"/>
                </a:ext>
              </a:extLst>
            </p:cNvPr>
            <p:cNvSpPr txBox="1"/>
            <p:nvPr/>
          </p:nvSpPr>
          <p:spPr>
            <a:xfrm>
              <a:off x="1989145" y="5296536"/>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89" name="直接连接符 88">
              <a:extLst>
                <a:ext uri="{FF2B5EF4-FFF2-40B4-BE49-F238E27FC236}">
                  <a16:creationId xmlns:a16="http://schemas.microsoft.com/office/drawing/2014/main" id="{BE3587BE-504D-FA75-29AE-EBF9A4FB3C7F}"/>
                </a:ext>
              </a:extLst>
            </p:cNvPr>
            <p:cNvCxnSpPr>
              <a:cxnSpLocks/>
            </p:cNvCxnSpPr>
            <p:nvPr/>
          </p:nvCxnSpPr>
          <p:spPr>
            <a:xfrm flipH="1">
              <a:off x="1789200" y="5046205"/>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D9F2108B-7BC1-D38A-8774-5EF0906AC177}"/>
              </a:ext>
            </a:extLst>
          </p:cNvPr>
          <p:cNvGrpSpPr/>
          <p:nvPr/>
        </p:nvGrpSpPr>
        <p:grpSpPr>
          <a:xfrm>
            <a:off x="1478381" y="5919186"/>
            <a:ext cx="2445455" cy="434110"/>
            <a:chOff x="4217386" y="7308119"/>
            <a:chExt cx="2051144" cy="434110"/>
          </a:xfrm>
        </p:grpSpPr>
        <p:cxnSp>
          <p:nvCxnSpPr>
            <p:cNvPr id="56" name="直接箭头连接符 55">
              <a:extLst>
                <a:ext uri="{FF2B5EF4-FFF2-40B4-BE49-F238E27FC236}">
                  <a16:creationId xmlns:a16="http://schemas.microsoft.com/office/drawing/2014/main" id="{84B3DA7C-5286-E1A1-F541-3AF918B1FC3E}"/>
                </a:ext>
              </a:extLst>
            </p:cNvPr>
            <p:cNvCxnSpPr>
              <a:cxnSpLocks/>
            </p:cNvCxnSpPr>
            <p:nvPr/>
          </p:nvCxnSpPr>
          <p:spPr>
            <a:xfrm>
              <a:off x="5878926" y="7308119"/>
              <a:ext cx="0" cy="4341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5027156-EC04-6466-46EB-9FA0D6B4DF18}"/>
                </a:ext>
              </a:extLst>
            </p:cNvPr>
            <p:cNvSpPr txBox="1"/>
            <p:nvPr/>
          </p:nvSpPr>
          <p:spPr>
            <a:xfrm>
              <a:off x="4217386" y="7340508"/>
              <a:ext cx="1882924" cy="369332"/>
            </a:xfrm>
            <a:prstGeom prst="rect">
              <a:avLst/>
            </a:prstGeom>
            <a:noFill/>
          </p:spPr>
          <p:txBody>
            <a:bodyPr wrap="square" rtlCol="0">
              <a:spAutoFit/>
            </a:bodyPr>
            <a:lstStyle/>
            <a:p>
              <a:pPr algn="ctr"/>
              <a:r>
                <a:rPr lang="zh-CN" altLang="en-US" b="1" dirty="0">
                  <a:latin typeface="+mn-ea"/>
                </a:rPr>
                <a:t>文档的传输时延</a:t>
              </a:r>
            </a:p>
          </p:txBody>
        </p:sp>
        <p:cxnSp>
          <p:nvCxnSpPr>
            <p:cNvPr id="91" name="直接连接符 90">
              <a:extLst>
                <a:ext uri="{FF2B5EF4-FFF2-40B4-BE49-F238E27FC236}">
                  <a16:creationId xmlns:a16="http://schemas.microsoft.com/office/drawing/2014/main" id="{AA0B15CB-315D-FED3-8608-2D6FE9ADF5A6}"/>
                </a:ext>
              </a:extLst>
            </p:cNvPr>
            <p:cNvCxnSpPr>
              <a:cxnSpLocks/>
            </p:cNvCxnSpPr>
            <p:nvPr/>
          </p:nvCxnSpPr>
          <p:spPr>
            <a:xfrm flipH="1">
              <a:off x="5267044" y="7330043"/>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FD1988E-0F9A-A107-0FE0-7BE994D0C06D}"/>
                </a:ext>
              </a:extLst>
            </p:cNvPr>
            <p:cNvCxnSpPr>
              <a:cxnSpLocks/>
            </p:cNvCxnSpPr>
            <p:nvPr/>
          </p:nvCxnSpPr>
          <p:spPr>
            <a:xfrm flipH="1">
              <a:off x="5267044" y="7742229"/>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DFA5889F-CB15-9DAC-ED4E-BE6F2EDAE18B}"/>
              </a:ext>
            </a:extLst>
          </p:cNvPr>
          <p:cNvGrpSpPr/>
          <p:nvPr/>
        </p:nvGrpSpPr>
        <p:grpSpPr>
          <a:xfrm>
            <a:off x="329678" y="4114859"/>
            <a:ext cx="3586463" cy="2237567"/>
            <a:chOff x="329678" y="4114859"/>
            <a:chExt cx="3586463" cy="2237567"/>
          </a:xfrm>
        </p:grpSpPr>
        <p:cxnSp>
          <p:nvCxnSpPr>
            <p:cNvPr id="58" name="直接箭头连接符 57">
              <a:extLst>
                <a:ext uri="{FF2B5EF4-FFF2-40B4-BE49-F238E27FC236}">
                  <a16:creationId xmlns:a16="http://schemas.microsoft.com/office/drawing/2014/main" id="{3395F9CB-DBBC-E2F9-BDFA-26D1E635366B}"/>
                </a:ext>
              </a:extLst>
            </p:cNvPr>
            <p:cNvCxnSpPr>
              <a:cxnSpLocks/>
            </p:cNvCxnSpPr>
            <p:nvPr/>
          </p:nvCxnSpPr>
          <p:spPr>
            <a:xfrm>
              <a:off x="1699921" y="4114859"/>
              <a:ext cx="0" cy="221206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13351DE5-6AAC-8F1C-353E-D6316FE6492D}"/>
                </a:ext>
              </a:extLst>
            </p:cNvPr>
            <p:cNvSpPr txBox="1"/>
            <p:nvPr/>
          </p:nvSpPr>
          <p:spPr>
            <a:xfrm>
              <a:off x="329678" y="4765818"/>
              <a:ext cx="2558276" cy="923330"/>
            </a:xfrm>
            <a:prstGeom prst="rect">
              <a:avLst/>
            </a:prstGeom>
            <a:solidFill>
              <a:schemeClr val="bg1"/>
            </a:solidFill>
          </p:spPr>
          <p:txBody>
            <a:bodyPr wrap="square" rtlCol="0">
              <a:spAutoFit/>
            </a:bodyPr>
            <a:lstStyle/>
            <a:p>
              <a:pPr algn="ctr"/>
              <a:r>
                <a:rPr lang="zh-CN" altLang="en-US" b="1" dirty="0">
                  <a:latin typeface="+mn-ea"/>
                </a:rPr>
                <a:t>请求一个万维网文档</a:t>
              </a:r>
              <a:endParaRPr lang="en-US" altLang="zh-CN" b="1" dirty="0">
                <a:latin typeface="+mn-ea"/>
              </a:endParaRPr>
            </a:p>
            <a:p>
              <a:pPr algn="ctr"/>
              <a:r>
                <a:rPr lang="zh-CN" altLang="en-US" b="1" dirty="0">
                  <a:latin typeface="+mn-ea"/>
                </a:rPr>
                <a:t>所需的时间</a:t>
              </a:r>
              <a:endParaRPr lang="en-US" altLang="zh-CN" b="1" dirty="0">
                <a:latin typeface="+mn-ea"/>
              </a:endParaRPr>
            </a:p>
            <a:p>
              <a:pPr algn="ctr"/>
              <a:r>
                <a:rPr lang="en-US" altLang="zh-CN" b="1" dirty="0">
                  <a:latin typeface="+mn-ea"/>
                </a:rPr>
                <a:t>2RTT+</a:t>
              </a:r>
              <a:r>
                <a:rPr lang="zh-CN" altLang="en-US" b="1" dirty="0">
                  <a:latin typeface="+mn-ea"/>
                </a:rPr>
                <a:t>文档的传输时延</a:t>
              </a:r>
            </a:p>
          </p:txBody>
        </p:sp>
        <p:cxnSp>
          <p:nvCxnSpPr>
            <p:cNvPr id="60" name="直接连接符 59">
              <a:extLst>
                <a:ext uri="{FF2B5EF4-FFF2-40B4-BE49-F238E27FC236}">
                  <a16:creationId xmlns:a16="http://schemas.microsoft.com/office/drawing/2014/main" id="{14745324-8F33-84F4-011E-9FA7D596E864}"/>
                </a:ext>
              </a:extLst>
            </p:cNvPr>
            <p:cNvCxnSpPr>
              <a:cxnSpLocks/>
            </p:cNvCxnSpPr>
            <p:nvPr/>
          </p:nvCxnSpPr>
          <p:spPr>
            <a:xfrm flipH="1">
              <a:off x="461906" y="6352426"/>
              <a:ext cx="34542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BD356E6-43D9-6E7E-1EA5-B36ED1C78B2A}"/>
                </a:ext>
              </a:extLst>
            </p:cNvPr>
            <p:cNvCxnSpPr>
              <a:cxnSpLocks/>
            </p:cNvCxnSpPr>
            <p:nvPr/>
          </p:nvCxnSpPr>
          <p:spPr>
            <a:xfrm flipH="1">
              <a:off x="461906" y="4119927"/>
              <a:ext cx="34542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086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1000"/>
                                        <p:tgtEl>
                                          <p:spTgt spid="81"/>
                                        </p:tgtEl>
                                      </p:cBhvr>
                                    </p:animEffect>
                                    <p:anim calcmode="lin" valueType="num">
                                      <p:cBhvr>
                                        <p:cTn id="19" dur="1000" fill="hold"/>
                                        <p:tgtEl>
                                          <p:spTgt spid="81"/>
                                        </p:tgtEl>
                                        <p:attrNameLst>
                                          <p:attrName>ppt_x</p:attrName>
                                        </p:attrNameLst>
                                      </p:cBhvr>
                                      <p:tavLst>
                                        <p:tav tm="0">
                                          <p:val>
                                            <p:strVal val="#ppt_x"/>
                                          </p:val>
                                        </p:tav>
                                        <p:tav tm="100000">
                                          <p:val>
                                            <p:strVal val="#ppt_x"/>
                                          </p:val>
                                        </p:tav>
                                      </p:tavLst>
                                    </p:anim>
                                    <p:anim calcmode="lin" valueType="num">
                                      <p:cBhvr>
                                        <p:cTn id="20" dur="1000" fill="hold"/>
                                        <p:tgtEl>
                                          <p:spTgt spid="8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up)">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1000"/>
                                        <p:tgtEl>
                                          <p:spTgt spid="83"/>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500"/>
                                        <p:tgtEl>
                                          <p:spTgt spid="86"/>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p:tgtEl>
                                          <p:spTgt spid="88"/>
                                        </p:tgtEl>
                                        <p:attrNameLst>
                                          <p:attrName>ppt_x</p:attrName>
                                        </p:attrNameLst>
                                      </p:cBhvr>
                                      <p:tavLst>
                                        <p:tav tm="0">
                                          <p:val>
                                            <p:strVal val="#ppt_x-#ppt_w*1.125000"/>
                                          </p:val>
                                        </p:tav>
                                        <p:tav tm="100000">
                                          <p:val>
                                            <p:strVal val="#ppt_x"/>
                                          </p:val>
                                        </p:tav>
                                      </p:tavLst>
                                    </p:anim>
                                    <p:animEffect transition="in" filter="wipe(right)">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90"/>
                                        </p:tgtEl>
                                        <p:attrNameLst>
                                          <p:attrName>style.visibility</p:attrName>
                                        </p:attrNameLst>
                                      </p:cBhvr>
                                      <p:to>
                                        <p:strVal val="visible"/>
                                      </p:to>
                                    </p:set>
                                    <p:anim calcmode="lin" valueType="num">
                                      <p:cBhvr additive="base">
                                        <p:cTn id="56" dur="500"/>
                                        <p:tgtEl>
                                          <p:spTgt spid="90"/>
                                        </p:tgtEl>
                                        <p:attrNameLst>
                                          <p:attrName>ppt_x</p:attrName>
                                        </p:attrNameLst>
                                      </p:cBhvr>
                                      <p:tavLst>
                                        <p:tav tm="0">
                                          <p:val>
                                            <p:strVal val="#ppt_x-#ppt_w*1.125000"/>
                                          </p:val>
                                        </p:tav>
                                        <p:tav tm="100000">
                                          <p:val>
                                            <p:strVal val="#ppt_x"/>
                                          </p:val>
                                        </p:tav>
                                      </p:tavLst>
                                    </p:anim>
                                    <p:animEffect transition="in" filter="wipe(right)">
                                      <p:cBhvr>
                                        <p:cTn id="57" dur="500"/>
                                        <p:tgtEl>
                                          <p:spTgt spid="90"/>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additive="base">
                                        <p:cTn id="62" dur="500"/>
                                        <p:tgtEl>
                                          <p:spTgt spid="93"/>
                                        </p:tgtEl>
                                        <p:attrNameLst>
                                          <p:attrName>ppt_x</p:attrName>
                                        </p:attrNameLst>
                                      </p:cBhvr>
                                      <p:tavLst>
                                        <p:tav tm="0">
                                          <p:val>
                                            <p:strVal val="#ppt_x-#ppt_w*1.125000"/>
                                          </p:val>
                                        </p:tav>
                                        <p:tav tm="100000">
                                          <p:val>
                                            <p:strVal val="#ppt_x"/>
                                          </p:val>
                                        </p:tav>
                                      </p:tavLst>
                                    </p:anim>
                                    <p:animEffect transition="in" filter="wipe(right)">
                                      <p:cBhvr>
                                        <p:cTn id="63" dur="500"/>
                                        <p:tgtEl>
                                          <p:spTgt spid="93"/>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nodeType="clickEffect">
                                  <p:stCondLst>
                                    <p:cond delay="0"/>
                                  </p:stCondLst>
                                  <p:childTnLst>
                                    <p:set>
                                      <p:cBhvr>
                                        <p:cTn id="67" dur="1" fill="hold">
                                          <p:stCondLst>
                                            <p:cond delay="0"/>
                                          </p:stCondLst>
                                        </p:cTn>
                                        <p:tgtEl>
                                          <p:spTgt spid="95"/>
                                        </p:tgtEl>
                                        <p:attrNameLst>
                                          <p:attrName>style.visibility</p:attrName>
                                        </p:attrNameLst>
                                      </p:cBhvr>
                                      <p:to>
                                        <p:strVal val="visible"/>
                                      </p:to>
                                    </p:set>
                                    <p:anim calcmode="lin" valueType="num">
                                      <p:cBhvr additive="base">
                                        <p:cTn id="68" dur="500"/>
                                        <p:tgtEl>
                                          <p:spTgt spid="95"/>
                                        </p:tgtEl>
                                        <p:attrNameLst>
                                          <p:attrName>ppt_x</p:attrName>
                                        </p:attrNameLst>
                                      </p:cBhvr>
                                      <p:tavLst>
                                        <p:tav tm="0">
                                          <p:val>
                                            <p:strVal val="#ppt_x-#ppt_w*1.125000"/>
                                          </p:val>
                                        </p:tav>
                                        <p:tav tm="100000">
                                          <p:val>
                                            <p:strVal val="#ppt_x"/>
                                          </p:val>
                                        </p:tav>
                                      </p:tavLst>
                                    </p:anim>
                                    <p:animEffect transition="in" filter="wipe(right)">
                                      <p:cBhvr>
                                        <p:cTn id="6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6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a:extLst>
              <a:ext uri="{FF2B5EF4-FFF2-40B4-BE49-F238E27FC236}">
                <a16:creationId xmlns:a16="http://schemas.microsoft.com/office/drawing/2014/main" id="{7F254ECD-7BD8-04EC-6BB3-36D91D200351}"/>
              </a:ext>
            </a:extLst>
          </p:cNvPr>
          <p:cNvGrpSpPr/>
          <p:nvPr/>
        </p:nvGrpSpPr>
        <p:grpSpPr>
          <a:xfrm>
            <a:off x="3945366" y="4109208"/>
            <a:ext cx="6959937" cy="1418394"/>
            <a:chOff x="3945366" y="4109208"/>
            <a:chExt cx="6959937" cy="1418394"/>
          </a:xfrm>
        </p:grpSpPr>
        <p:sp>
          <p:nvSpPr>
            <p:cNvPr id="9" name="矩形 8">
              <a:extLst>
                <a:ext uri="{FF2B5EF4-FFF2-40B4-BE49-F238E27FC236}">
                  <a16:creationId xmlns:a16="http://schemas.microsoft.com/office/drawing/2014/main" id="{D92C518A-B6AA-523F-97C4-C5006571CA7E}"/>
                </a:ext>
              </a:extLst>
            </p:cNvPr>
            <p:cNvSpPr/>
            <p:nvPr/>
          </p:nvSpPr>
          <p:spPr>
            <a:xfrm>
              <a:off x="3945366" y="4109208"/>
              <a:ext cx="6959937" cy="14183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文本框 61">
              <a:extLst>
                <a:ext uri="{FF2B5EF4-FFF2-40B4-BE49-F238E27FC236}">
                  <a16:creationId xmlns:a16="http://schemas.microsoft.com/office/drawing/2014/main" id="{6DDDC161-118E-1D44-EA6A-69FE6B4A86AB}"/>
                </a:ext>
              </a:extLst>
            </p:cNvPr>
            <p:cNvSpPr txBox="1"/>
            <p:nvPr/>
          </p:nvSpPr>
          <p:spPr>
            <a:xfrm>
              <a:off x="9021670" y="4489618"/>
              <a:ext cx="1820838" cy="646331"/>
            </a:xfrm>
            <a:prstGeom prst="rect">
              <a:avLst/>
            </a:prstGeom>
            <a:noFill/>
          </p:spPr>
          <p:txBody>
            <a:bodyPr wrap="square" rtlCol="0">
              <a:spAutoFit/>
            </a:bodyPr>
            <a:lstStyle/>
            <a:p>
              <a:pPr algn="ctr"/>
              <a:r>
                <a:rPr lang="en-US" altLang="zh-CN" b="1" dirty="0">
                  <a:latin typeface="+mn-ea"/>
                </a:rPr>
                <a:t>TCP</a:t>
              </a:r>
            </a:p>
            <a:p>
              <a:pPr algn="ctr"/>
              <a:r>
                <a:rPr lang="zh-CN" altLang="en-US" b="1" dirty="0">
                  <a:latin typeface="+mn-ea"/>
                </a:rPr>
                <a:t>“三报文握手”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en-US" altLang="zh-CN" b="1" dirty="0"/>
              <a:t>HTTP/1.0</a:t>
            </a:r>
            <a:r>
              <a:rPr lang="zh-CN" altLang="en-US" b="1" dirty="0"/>
              <a:t>采用</a:t>
            </a:r>
            <a:r>
              <a:rPr lang="zh-CN" altLang="en-US" b="1" dirty="0">
                <a:solidFill>
                  <a:srgbClr val="FF0000"/>
                </a:solidFill>
              </a:rPr>
              <a:t>非持续连接</a:t>
            </a:r>
            <a:r>
              <a:rPr lang="zh-CN" altLang="en-US" b="1" dirty="0"/>
              <a:t>方式。在该方式下，每次浏览器要请求一个文件都要与服务器建立</a:t>
            </a:r>
            <a:r>
              <a:rPr lang="en-US" altLang="zh-CN" b="1" dirty="0"/>
              <a:t>TCP</a:t>
            </a:r>
            <a:r>
              <a:rPr lang="zh-CN" altLang="en-US" b="1" dirty="0"/>
              <a:t>连接，当收到响应后就立即关闭连接。</a:t>
            </a:r>
            <a:endParaRPr lang="en-US" altLang="zh-CN" b="1" dirty="0"/>
          </a:p>
        </p:txBody>
      </p:sp>
      <p:sp>
        <p:nvSpPr>
          <p:cNvPr id="5" name="矩形 4">
            <a:extLst>
              <a:ext uri="{FF2B5EF4-FFF2-40B4-BE49-F238E27FC236}">
                <a16:creationId xmlns:a16="http://schemas.microsoft.com/office/drawing/2014/main" id="{536B7519-7CA9-7410-4EEA-F2B51A023D64}"/>
              </a:ext>
            </a:extLst>
          </p:cNvPr>
          <p:cNvSpPr/>
          <p:nvPr/>
        </p:nvSpPr>
        <p:spPr>
          <a:xfrm>
            <a:off x="1407235" y="190913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a:extLst>
              <a:ext uri="{FF2B5EF4-FFF2-40B4-BE49-F238E27FC236}">
                <a16:creationId xmlns:a16="http://schemas.microsoft.com/office/drawing/2014/main" id="{1A803FF9-A228-E053-7E59-36967F5CC2C9}"/>
              </a:ext>
            </a:extLst>
          </p:cNvPr>
          <p:cNvSpPr txBox="1"/>
          <p:nvPr/>
        </p:nvSpPr>
        <p:spPr>
          <a:xfrm>
            <a:off x="1684992" y="1830797"/>
            <a:ext cx="10202208" cy="670632"/>
          </a:xfrm>
          <a:prstGeom prst="rect">
            <a:avLst/>
          </a:prstGeom>
          <a:noFill/>
        </p:spPr>
        <p:txBody>
          <a:bodyPr wrap="square" lIns="91440" tIns="45720" rIns="91440" bIns="45720" anchor="ctr">
            <a:noAutofit/>
          </a:bodyPr>
          <a:lstStyle/>
          <a:p>
            <a:r>
              <a:rPr lang="zh-CN" altLang="en-US" b="1" dirty="0">
                <a:solidFill>
                  <a:srgbClr val="FF0000"/>
                </a:solidFill>
              </a:rPr>
              <a:t>每请求一个文档就要有两倍的</a:t>
            </a:r>
            <a:r>
              <a:rPr lang="en-US" altLang="zh-CN" b="1" dirty="0">
                <a:solidFill>
                  <a:srgbClr val="FF0000"/>
                </a:solidFill>
              </a:rPr>
              <a:t>RTT</a:t>
            </a:r>
            <a:r>
              <a:rPr lang="zh-CN" altLang="en-US" b="1" dirty="0">
                <a:solidFill>
                  <a:srgbClr val="FF0000"/>
                </a:solidFill>
              </a:rPr>
              <a:t>的开销</a:t>
            </a:r>
            <a:r>
              <a:rPr lang="zh-CN" altLang="en-US" b="1" dirty="0"/>
              <a:t>。若一个网页上有很多引用对象（例如图片等），那么请求每一个对象都需要花费</a:t>
            </a:r>
            <a:r>
              <a:rPr lang="en-US" altLang="zh-CN" b="1" dirty="0"/>
              <a:t>2RTT</a:t>
            </a:r>
            <a:r>
              <a:rPr lang="zh-CN" altLang="en-US" b="1" dirty="0"/>
              <a:t>的时间。</a:t>
            </a:r>
            <a:endParaRPr lang="en-US" altLang="zh-CN" b="1" dirty="0"/>
          </a:p>
        </p:txBody>
      </p:sp>
      <p:sp>
        <p:nvSpPr>
          <p:cNvPr id="7" name="矩形 6">
            <a:extLst>
              <a:ext uri="{FF2B5EF4-FFF2-40B4-BE49-F238E27FC236}">
                <a16:creationId xmlns:a16="http://schemas.microsoft.com/office/drawing/2014/main" id="{F4E20305-DD2F-BB52-8BFB-402C88ED099F}"/>
              </a:ext>
            </a:extLst>
          </p:cNvPr>
          <p:cNvSpPr/>
          <p:nvPr/>
        </p:nvSpPr>
        <p:spPr>
          <a:xfrm>
            <a:off x="1407234" y="256936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íşlïḍè">
            <a:extLst>
              <a:ext uri="{FF2B5EF4-FFF2-40B4-BE49-F238E27FC236}">
                <a16:creationId xmlns:a16="http://schemas.microsoft.com/office/drawing/2014/main" id="{FB80F377-430A-A2EE-E8B4-BA3669ED48C7}"/>
              </a:ext>
            </a:extLst>
          </p:cNvPr>
          <p:cNvSpPr txBox="1"/>
          <p:nvPr/>
        </p:nvSpPr>
        <p:spPr>
          <a:xfrm>
            <a:off x="1684992" y="2488306"/>
            <a:ext cx="10202208" cy="670632"/>
          </a:xfrm>
          <a:prstGeom prst="rect">
            <a:avLst/>
          </a:prstGeom>
          <a:noFill/>
        </p:spPr>
        <p:txBody>
          <a:bodyPr wrap="square" lIns="91440" tIns="45720" rIns="91440" bIns="45720" anchor="ctr">
            <a:noAutofit/>
          </a:bodyPr>
          <a:lstStyle/>
          <a:p>
            <a:r>
              <a:rPr lang="zh-CN" altLang="en-US" b="1" dirty="0"/>
              <a:t>为了减小时延，</a:t>
            </a:r>
            <a:r>
              <a:rPr lang="zh-CN" altLang="en-US" b="1" dirty="0">
                <a:solidFill>
                  <a:srgbClr val="FF0000"/>
                </a:solidFill>
              </a:rPr>
              <a:t>浏览器通常会建立多个并行的</a:t>
            </a:r>
            <a:r>
              <a:rPr lang="en-US" altLang="zh-CN" b="1" dirty="0">
                <a:solidFill>
                  <a:srgbClr val="FF0000"/>
                </a:solidFill>
              </a:rPr>
              <a:t>TCP</a:t>
            </a:r>
            <a:r>
              <a:rPr lang="zh-CN" altLang="en-US" b="1" dirty="0">
                <a:solidFill>
                  <a:srgbClr val="FF0000"/>
                </a:solidFill>
              </a:rPr>
              <a:t>连接同时请求多个对象</a:t>
            </a:r>
            <a:r>
              <a:rPr lang="zh-CN" altLang="en-US" b="1" dirty="0"/>
              <a:t>。但是，这会大量占用万维网服务器的资源，特别是万维网服务器往往要同时服务于大量客户的请求，这会使其负担很重。</a:t>
            </a:r>
            <a:endParaRPr lang="en-US" altLang="zh-CN" b="1" dirty="0"/>
          </a:p>
        </p:txBody>
      </p:sp>
      <p:grpSp>
        <p:nvGrpSpPr>
          <p:cNvPr id="81" name="组合 80">
            <a:extLst>
              <a:ext uri="{FF2B5EF4-FFF2-40B4-BE49-F238E27FC236}">
                <a16:creationId xmlns:a16="http://schemas.microsoft.com/office/drawing/2014/main" id="{0637C5FB-AB69-6B9D-D431-20BAF4B1676C}"/>
              </a:ext>
            </a:extLst>
          </p:cNvPr>
          <p:cNvGrpSpPr/>
          <p:nvPr/>
        </p:nvGrpSpPr>
        <p:grpSpPr>
          <a:xfrm>
            <a:off x="3292250" y="3109640"/>
            <a:ext cx="6728502" cy="937910"/>
            <a:chOff x="3292250" y="3109640"/>
            <a:chExt cx="6728502" cy="937910"/>
          </a:xfrm>
        </p:grpSpPr>
        <p:cxnSp>
          <p:nvCxnSpPr>
            <p:cNvPr id="11" name="直接连接符 10">
              <a:extLst>
                <a:ext uri="{FF2B5EF4-FFF2-40B4-BE49-F238E27FC236}">
                  <a16:creationId xmlns:a16="http://schemas.microsoft.com/office/drawing/2014/main" id="{BFB75323-0470-70E6-3D31-DF7592970F75}"/>
                </a:ext>
              </a:extLst>
            </p:cNvPr>
            <p:cNvCxnSpPr>
              <a:cxnSpLocks/>
            </p:cNvCxnSpPr>
            <p:nvPr/>
          </p:nvCxnSpPr>
          <p:spPr>
            <a:xfrm>
              <a:off x="4132416" y="3793379"/>
              <a:ext cx="49868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形 11">
              <a:extLst>
                <a:ext uri="{FF2B5EF4-FFF2-40B4-BE49-F238E27FC236}">
                  <a16:creationId xmlns:a16="http://schemas.microsoft.com/office/drawing/2014/main" id="{426A9852-DC72-4AF1-EF89-B33CA8C8F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3914" y="3483422"/>
              <a:ext cx="400567" cy="525744"/>
            </a:xfrm>
            <a:prstGeom prst="rect">
              <a:avLst/>
            </a:prstGeom>
          </p:spPr>
        </p:pic>
        <p:pic>
          <p:nvPicPr>
            <p:cNvPr id="19" name="图形 18">
              <a:extLst>
                <a:ext uri="{FF2B5EF4-FFF2-40B4-BE49-F238E27FC236}">
                  <a16:creationId xmlns:a16="http://schemas.microsoft.com/office/drawing/2014/main" id="{8E483DAF-21C1-45F4-A34B-4217E2F372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10359" y="3483422"/>
              <a:ext cx="552446" cy="534333"/>
            </a:xfrm>
            <a:prstGeom prst="rect">
              <a:avLst/>
            </a:prstGeom>
          </p:spPr>
        </p:pic>
        <p:sp>
          <p:nvSpPr>
            <p:cNvPr id="25" name="图形 73">
              <a:extLst>
                <a:ext uri="{FF2B5EF4-FFF2-40B4-BE49-F238E27FC236}">
                  <a16:creationId xmlns:a16="http://schemas.microsoft.com/office/drawing/2014/main" id="{BE0EBF02-BEA9-B9EC-C477-2D5615AF36FF}"/>
                </a:ext>
              </a:extLst>
            </p:cNvPr>
            <p:cNvSpPr/>
            <p:nvPr/>
          </p:nvSpPr>
          <p:spPr>
            <a:xfrm>
              <a:off x="5808592" y="3464350"/>
              <a:ext cx="1441885" cy="58320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38" name="文本框 37">
              <a:extLst>
                <a:ext uri="{FF2B5EF4-FFF2-40B4-BE49-F238E27FC236}">
                  <a16:creationId xmlns:a16="http://schemas.microsoft.com/office/drawing/2014/main" id="{F4D82352-31E3-0B00-846A-946BEDAACCE7}"/>
                </a:ext>
              </a:extLst>
            </p:cNvPr>
            <p:cNvSpPr txBox="1"/>
            <p:nvPr/>
          </p:nvSpPr>
          <p:spPr>
            <a:xfrm>
              <a:off x="3292250" y="3117471"/>
              <a:ext cx="1374701" cy="369332"/>
            </a:xfrm>
            <a:prstGeom prst="rect">
              <a:avLst/>
            </a:prstGeom>
            <a:noFill/>
          </p:spPr>
          <p:txBody>
            <a:bodyPr wrap="square" rtlCol="0">
              <a:spAutoFit/>
            </a:bodyPr>
            <a:lstStyle/>
            <a:p>
              <a:pPr algn="ctr"/>
              <a:r>
                <a:rPr lang="zh-CN" altLang="en-US" b="1" dirty="0">
                  <a:latin typeface="+mn-ea"/>
                </a:rPr>
                <a:t>万维网客户</a:t>
              </a:r>
            </a:p>
          </p:txBody>
        </p:sp>
        <p:sp>
          <p:nvSpPr>
            <p:cNvPr id="39" name="文本框 38">
              <a:extLst>
                <a:ext uri="{FF2B5EF4-FFF2-40B4-BE49-F238E27FC236}">
                  <a16:creationId xmlns:a16="http://schemas.microsoft.com/office/drawing/2014/main" id="{9657F291-6A72-CCCE-F3A0-431906FA3C07}"/>
                </a:ext>
              </a:extLst>
            </p:cNvPr>
            <p:cNvSpPr txBox="1"/>
            <p:nvPr/>
          </p:nvSpPr>
          <p:spPr>
            <a:xfrm>
              <a:off x="8425347" y="3109640"/>
              <a:ext cx="1595405" cy="369332"/>
            </a:xfrm>
            <a:prstGeom prst="rect">
              <a:avLst/>
            </a:prstGeom>
            <a:noFill/>
          </p:spPr>
          <p:txBody>
            <a:bodyPr wrap="square" rtlCol="0">
              <a:spAutoFit/>
            </a:bodyPr>
            <a:lstStyle/>
            <a:p>
              <a:pPr algn="ctr"/>
              <a:r>
                <a:rPr lang="zh-CN" altLang="en-US" b="1" dirty="0">
                  <a:latin typeface="+mn-ea"/>
                </a:rPr>
                <a:t>万维网服务器</a:t>
              </a:r>
            </a:p>
          </p:txBody>
        </p:sp>
      </p:grpSp>
      <p:grpSp>
        <p:nvGrpSpPr>
          <p:cNvPr id="86" name="组合 85">
            <a:extLst>
              <a:ext uri="{FF2B5EF4-FFF2-40B4-BE49-F238E27FC236}">
                <a16:creationId xmlns:a16="http://schemas.microsoft.com/office/drawing/2014/main" id="{86AC1264-2DF3-4CAC-9F79-3CBBE3B43DD9}"/>
              </a:ext>
            </a:extLst>
          </p:cNvPr>
          <p:cNvGrpSpPr/>
          <p:nvPr/>
        </p:nvGrpSpPr>
        <p:grpSpPr>
          <a:xfrm>
            <a:off x="3917601" y="5552194"/>
            <a:ext cx="5082752" cy="810798"/>
            <a:chOff x="3917601" y="5552194"/>
            <a:chExt cx="5082752" cy="810798"/>
          </a:xfrm>
        </p:grpSpPr>
        <p:sp>
          <p:nvSpPr>
            <p:cNvPr id="10" name="任意多边形: 形状 9">
              <a:extLst>
                <a:ext uri="{FF2B5EF4-FFF2-40B4-BE49-F238E27FC236}">
                  <a16:creationId xmlns:a16="http://schemas.microsoft.com/office/drawing/2014/main" id="{C7CDB2CC-EC02-75EC-9E75-C62CB1A67493}"/>
                </a:ext>
              </a:extLst>
            </p:cNvPr>
            <p:cNvSpPr/>
            <p:nvPr/>
          </p:nvSpPr>
          <p:spPr>
            <a:xfrm>
              <a:off x="3917601" y="5552194"/>
              <a:ext cx="5082752" cy="810798"/>
            </a:xfrm>
            <a:custGeom>
              <a:avLst/>
              <a:gdLst>
                <a:gd name="connsiteX0" fmla="*/ 5082752 w 5082752"/>
                <a:gd name="connsiteY0" fmla="*/ 0 h 1241110"/>
                <a:gd name="connsiteX1" fmla="*/ 5082752 w 5082752"/>
                <a:gd name="connsiteY1" fmla="*/ 616580 h 1241110"/>
                <a:gd name="connsiteX2" fmla="*/ 0 w 5082752"/>
                <a:gd name="connsiteY2" fmla="*/ 1241110 h 1241110"/>
                <a:gd name="connsiteX3" fmla="*/ 0 w 5082752"/>
                <a:gd name="connsiteY3" fmla="*/ 624531 h 1241110"/>
                <a:gd name="connsiteX4" fmla="*/ 5082752 w 5082752"/>
                <a:gd name="connsiteY4" fmla="*/ 0 h 124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752" h="1241110">
                  <a:moveTo>
                    <a:pt x="5082752" y="0"/>
                  </a:moveTo>
                  <a:lnTo>
                    <a:pt x="5082752" y="616580"/>
                  </a:lnTo>
                  <a:lnTo>
                    <a:pt x="0" y="1241110"/>
                  </a:lnTo>
                  <a:lnTo>
                    <a:pt x="0" y="624531"/>
                  </a:lnTo>
                  <a:lnTo>
                    <a:pt x="5082752" y="0"/>
                  </a:lnTo>
                  <a:close/>
                </a:path>
              </a:pathLst>
            </a:cu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solidFill>
                  <a:schemeClr val="tx1"/>
                </a:solidFill>
                <a:latin typeface="+mn-ea"/>
              </a:endParaRPr>
            </a:p>
          </p:txBody>
        </p:sp>
        <p:sp>
          <p:nvSpPr>
            <p:cNvPr id="44" name="文本框 43">
              <a:extLst>
                <a:ext uri="{FF2B5EF4-FFF2-40B4-BE49-F238E27FC236}">
                  <a16:creationId xmlns:a16="http://schemas.microsoft.com/office/drawing/2014/main" id="{FF7ED9AC-34AE-65B0-E4AB-A85C81D41A33}"/>
                </a:ext>
              </a:extLst>
            </p:cNvPr>
            <p:cNvSpPr txBox="1"/>
            <p:nvPr/>
          </p:nvSpPr>
          <p:spPr>
            <a:xfrm rot="21304726">
              <a:off x="5863431" y="5774407"/>
              <a:ext cx="1840314" cy="369332"/>
            </a:xfrm>
            <a:prstGeom prst="rect">
              <a:avLst/>
            </a:prstGeom>
            <a:noFill/>
          </p:spPr>
          <p:txBody>
            <a:bodyPr wrap="square">
              <a:spAutoFit/>
            </a:bodyPr>
            <a:lstStyle/>
            <a:p>
              <a:pPr algn="ctr"/>
              <a:r>
                <a:rPr lang="en-US" altLang="zh-CN" b="1" dirty="0">
                  <a:solidFill>
                    <a:schemeClr val="bg1"/>
                  </a:solidFill>
                  <a:latin typeface="+mn-ea"/>
                </a:rPr>
                <a:t>HTTP</a:t>
              </a:r>
              <a:r>
                <a:rPr lang="zh-CN" altLang="en-US" b="1" dirty="0">
                  <a:solidFill>
                    <a:schemeClr val="bg1"/>
                  </a:solidFill>
                  <a:latin typeface="+mn-ea"/>
                </a:rPr>
                <a:t>响应报文</a:t>
              </a:r>
            </a:p>
          </p:txBody>
        </p:sp>
        <p:cxnSp>
          <p:nvCxnSpPr>
            <p:cNvPr id="45" name="直接箭头连接符 44">
              <a:extLst>
                <a:ext uri="{FF2B5EF4-FFF2-40B4-BE49-F238E27FC236}">
                  <a16:creationId xmlns:a16="http://schemas.microsoft.com/office/drawing/2014/main" id="{333B9BC5-F8B4-908D-2005-FD9C81BDE463}"/>
                </a:ext>
              </a:extLst>
            </p:cNvPr>
            <p:cNvCxnSpPr>
              <a:cxnSpLocks/>
            </p:cNvCxnSpPr>
            <p:nvPr/>
          </p:nvCxnSpPr>
          <p:spPr>
            <a:xfrm flipH="1">
              <a:off x="5009034" y="6025570"/>
              <a:ext cx="857789" cy="8056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D7F096ED-04DD-53A9-DA97-7BDFABD23D65}"/>
              </a:ext>
            </a:extLst>
          </p:cNvPr>
          <p:cNvGrpSpPr/>
          <p:nvPr/>
        </p:nvGrpSpPr>
        <p:grpSpPr>
          <a:xfrm>
            <a:off x="3932581" y="3968317"/>
            <a:ext cx="5091137" cy="2484001"/>
            <a:chOff x="3932581" y="3968317"/>
            <a:chExt cx="5091137" cy="2484001"/>
          </a:xfrm>
        </p:grpSpPr>
        <p:cxnSp>
          <p:nvCxnSpPr>
            <p:cNvPr id="40" name="直接箭头连接符 39">
              <a:extLst>
                <a:ext uri="{FF2B5EF4-FFF2-40B4-BE49-F238E27FC236}">
                  <a16:creationId xmlns:a16="http://schemas.microsoft.com/office/drawing/2014/main" id="{AC91D24E-6D92-8147-4E88-B507C47FC0AD}"/>
                </a:ext>
              </a:extLst>
            </p:cNvPr>
            <p:cNvCxnSpPr>
              <a:cxnSpLocks/>
            </p:cNvCxnSpPr>
            <p:nvPr/>
          </p:nvCxnSpPr>
          <p:spPr>
            <a:xfrm flipH="1">
              <a:off x="9009122" y="3968317"/>
              <a:ext cx="14596" cy="2484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603CB3E-E29B-C04E-121C-C6B1C53FF261}"/>
                </a:ext>
              </a:extLst>
            </p:cNvPr>
            <p:cNvCxnSpPr>
              <a:cxnSpLocks/>
            </p:cNvCxnSpPr>
            <p:nvPr/>
          </p:nvCxnSpPr>
          <p:spPr>
            <a:xfrm flipH="1">
              <a:off x="3932581" y="3968318"/>
              <a:ext cx="4105" cy="2484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AE3B7828-7747-94A6-8348-5CD0125F536B}"/>
              </a:ext>
            </a:extLst>
          </p:cNvPr>
          <p:cNvGrpSpPr/>
          <p:nvPr/>
        </p:nvGrpSpPr>
        <p:grpSpPr>
          <a:xfrm>
            <a:off x="2916460" y="4114859"/>
            <a:ext cx="1050701" cy="931347"/>
            <a:chOff x="2928900" y="4114859"/>
            <a:chExt cx="1050701" cy="931347"/>
          </a:xfrm>
        </p:grpSpPr>
        <p:cxnSp>
          <p:nvCxnSpPr>
            <p:cNvPr id="46" name="直接连接符 45">
              <a:extLst>
                <a:ext uri="{FF2B5EF4-FFF2-40B4-BE49-F238E27FC236}">
                  <a16:creationId xmlns:a16="http://schemas.microsoft.com/office/drawing/2014/main" id="{EA2E66B6-EF29-6356-1831-7227D7933217}"/>
                </a:ext>
              </a:extLst>
            </p:cNvPr>
            <p:cNvCxnSpPr>
              <a:cxnSpLocks/>
            </p:cNvCxnSpPr>
            <p:nvPr/>
          </p:nvCxnSpPr>
          <p:spPr>
            <a:xfrm flipH="1">
              <a:off x="2985796" y="4114859"/>
              <a:ext cx="9938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E86F224-477C-AACA-DDD1-4CD7F6494DDF}"/>
                </a:ext>
              </a:extLst>
            </p:cNvPr>
            <p:cNvCxnSpPr>
              <a:cxnSpLocks/>
            </p:cNvCxnSpPr>
            <p:nvPr/>
          </p:nvCxnSpPr>
          <p:spPr>
            <a:xfrm flipH="1">
              <a:off x="2928900" y="5046206"/>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C857BEA-BB04-E486-D5BE-EC9DF1094F97}"/>
                </a:ext>
              </a:extLst>
            </p:cNvPr>
            <p:cNvCxnSpPr/>
            <p:nvPr/>
          </p:nvCxnSpPr>
          <p:spPr>
            <a:xfrm>
              <a:off x="3480294" y="4133691"/>
              <a:ext cx="0" cy="912514"/>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23E672D3-4882-F33B-B3F2-DB0F8EC61D44}"/>
                </a:ext>
              </a:extLst>
            </p:cNvPr>
            <p:cNvSpPr txBox="1"/>
            <p:nvPr/>
          </p:nvSpPr>
          <p:spPr>
            <a:xfrm>
              <a:off x="3130342" y="4403036"/>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grpSp>
      <p:sp>
        <p:nvSpPr>
          <p:cNvPr id="63" name="文本框 62">
            <a:extLst>
              <a:ext uri="{FF2B5EF4-FFF2-40B4-BE49-F238E27FC236}">
                <a16:creationId xmlns:a16="http://schemas.microsoft.com/office/drawing/2014/main" id="{96AFD42E-1C5D-3B0B-E266-E370574665E5}"/>
              </a:ext>
            </a:extLst>
          </p:cNvPr>
          <p:cNvSpPr txBox="1"/>
          <p:nvPr/>
        </p:nvSpPr>
        <p:spPr>
          <a:xfrm rot="316527">
            <a:off x="6049824" y="4991645"/>
            <a:ext cx="1804499" cy="369332"/>
          </a:xfrm>
          <a:prstGeom prst="rect">
            <a:avLst/>
          </a:prstGeom>
          <a:noFill/>
        </p:spPr>
        <p:txBody>
          <a:bodyPr wrap="square" rtlCol="0">
            <a:spAutoFit/>
          </a:bodyPr>
          <a:lstStyle/>
          <a:p>
            <a:pPr algn="ctr"/>
            <a:r>
              <a:rPr lang="en-US" altLang="zh-CN" b="1" dirty="0">
                <a:solidFill>
                  <a:schemeClr val="accent1"/>
                </a:solidFill>
                <a:latin typeface="+mn-ea"/>
              </a:rPr>
              <a:t>HTTP</a:t>
            </a:r>
            <a:r>
              <a:rPr lang="zh-CN" altLang="en-US" b="1" dirty="0">
                <a:solidFill>
                  <a:schemeClr val="accent1"/>
                </a:solidFill>
                <a:latin typeface="+mn-ea"/>
              </a:rPr>
              <a:t>请求报文</a:t>
            </a:r>
          </a:p>
        </p:txBody>
      </p:sp>
      <p:grpSp>
        <p:nvGrpSpPr>
          <p:cNvPr id="83" name="组合 82">
            <a:extLst>
              <a:ext uri="{FF2B5EF4-FFF2-40B4-BE49-F238E27FC236}">
                <a16:creationId xmlns:a16="http://schemas.microsoft.com/office/drawing/2014/main" id="{A5689D7E-0FEE-AD40-7992-082FF0D28730}"/>
              </a:ext>
            </a:extLst>
          </p:cNvPr>
          <p:cNvGrpSpPr/>
          <p:nvPr/>
        </p:nvGrpSpPr>
        <p:grpSpPr>
          <a:xfrm>
            <a:off x="3930386" y="4114859"/>
            <a:ext cx="5114948" cy="1412743"/>
            <a:chOff x="3930386" y="4114859"/>
            <a:chExt cx="5114948" cy="1412743"/>
          </a:xfrm>
        </p:grpSpPr>
        <p:cxnSp>
          <p:nvCxnSpPr>
            <p:cNvPr id="41" name="直接箭头连接符 40">
              <a:extLst>
                <a:ext uri="{FF2B5EF4-FFF2-40B4-BE49-F238E27FC236}">
                  <a16:creationId xmlns:a16="http://schemas.microsoft.com/office/drawing/2014/main" id="{78610024-67ED-6717-44F2-771372F89A1A}"/>
                </a:ext>
              </a:extLst>
            </p:cNvPr>
            <p:cNvCxnSpPr>
              <a:cxnSpLocks/>
            </p:cNvCxnSpPr>
            <p:nvPr/>
          </p:nvCxnSpPr>
          <p:spPr>
            <a:xfrm>
              <a:off x="3936686" y="411485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EC24985-9EC7-D890-2999-1ACA7B54CD8A}"/>
                </a:ext>
              </a:extLst>
            </p:cNvPr>
            <p:cNvCxnSpPr>
              <a:cxnSpLocks/>
            </p:cNvCxnSpPr>
            <p:nvPr/>
          </p:nvCxnSpPr>
          <p:spPr>
            <a:xfrm flipH="1">
              <a:off x="3930386" y="4590733"/>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D9CA65C-68BD-AD33-33D2-E374380F11BE}"/>
                </a:ext>
              </a:extLst>
            </p:cNvPr>
            <p:cNvCxnSpPr>
              <a:cxnSpLocks/>
            </p:cNvCxnSpPr>
            <p:nvPr/>
          </p:nvCxnSpPr>
          <p:spPr>
            <a:xfrm>
              <a:off x="3962730" y="507212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588D500C-8978-9171-39F4-12D72ADF2AE2}"/>
              </a:ext>
            </a:extLst>
          </p:cNvPr>
          <p:cNvGrpSpPr/>
          <p:nvPr/>
        </p:nvGrpSpPr>
        <p:grpSpPr>
          <a:xfrm>
            <a:off x="2914655" y="5030179"/>
            <a:ext cx="1002073" cy="912514"/>
            <a:chOff x="1789200" y="5027191"/>
            <a:chExt cx="1002073" cy="912514"/>
          </a:xfrm>
        </p:grpSpPr>
        <p:cxnSp>
          <p:nvCxnSpPr>
            <p:cNvPr id="49" name="直接连接符 48">
              <a:extLst>
                <a:ext uri="{FF2B5EF4-FFF2-40B4-BE49-F238E27FC236}">
                  <a16:creationId xmlns:a16="http://schemas.microsoft.com/office/drawing/2014/main" id="{37D8F1E0-5559-9BCA-C5E6-E4F823CD3BD9}"/>
                </a:ext>
              </a:extLst>
            </p:cNvPr>
            <p:cNvCxnSpPr>
              <a:cxnSpLocks/>
            </p:cNvCxnSpPr>
            <p:nvPr/>
          </p:nvCxnSpPr>
          <p:spPr>
            <a:xfrm flipH="1">
              <a:off x="1789787" y="5938300"/>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2D4C18D-27E6-67C6-D820-9965CADF9EF9}"/>
                </a:ext>
              </a:extLst>
            </p:cNvPr>
            <p:cNvCxnSpPr/>
            <p:nvPr/>
          </p:nvCxnSpPr>
          <p:spPr>
            <a:xfrm>
              <a:off x="2339097" y="5027191"/>
              <a:ext cx="0" cy="912514"/>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EF639DEC-8CF3-05C4-B391-D9CD76BA3DE7}"/>
                </a:ext>
              </a:extLst>
            </p:cNvPr>
            <p:cNvSpPr txBox="1"/>
            <p:nvPr/>
          </p:nvSpPr>
          <p:spPr>
            <a:xfrm>
              <a:off x="1989145" y="5296536"/>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89" name="直接连接符 88">
              <a:extLst>
                <a:ext uri="{FF2B5EF4-FFF2-40B4-BE49-F238E27FC236}">
                  <a16:creationId xmlns:a16="http://schemas.microsoft.com/office/drawing/2014/main" id="{BE3587BE-504D-FA75-29AE-EBF9A4FB3C7F}"/>
                </a:ext>
              </a:extLst>
            </p:cNvPr>
            <p:cNvCxnSpPr>
              <a:cxnSpLocks/>
            </p:cNvCxnSpPr>
            <p:nvPr/>
          </p:nvCxnSpPr>
          <p:spPr>
            <a:xfrm flipH="1">
              <a:off x="1789200" y="5046205"/>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D9F2108B-7BC1-D38A-8774-5EF0906AC177}"/>
              </a:ext>
            </a:extLst>
          </p:cNvPr>
          <p:cNvGrpSpPr/>
          <p:nvPr/>
        </p:nvGrpSpPr>
        <p:grpSpPr>
          <a:xfrm>
            <a:off x="1478381" y="5919186"/>
            <a:ext cx="2445455" cy="434110"/>
            <a:chOff x="4217386" y="7308119"/>
            <a:chExt cx="2051144" cy="434110"/>
          </a:xfrm>
        </p:grpSpPr>
        <p:cxnSp>
          <p:nvCxnSpPr>
            <p:cNvPr id="56" name="直接箭头连接符 55">
              <a:extLst>
                <a:ext uri="{FF2B5EF4-FFF2-40B4-BE49-F238E27FC236}">
                  <a16:creationId xmlns:a16="http://schemas.microsoft.com/office/drawing/2014/main" id="{84B3DA7C-5286-E1A1-F541-3AF918B1FC3E}"/>
                </a:ext>
              </a:extLst>
            </p:cNvPr>
            <p:cNvCxnSpPr>
              <a:cxnSpLocks/>
            </p:cNvCxnSpPr>
            <p:nvPr/>
          </p:nvCxnSpPr>
          <p:spPr>
            <a:xfrm>
              <a:off x="5878926" y="7308119"/>
              <a:ext cx="0" cy="4341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5027156-EC04-6466-46EB-9FA0D6B4DF18}"/>
                </a:ext>
              </a:extLst>
            </p:cNvPr>
            <p:cNvSpPr txBox="1"/>
            <p:nvPr/>
          </p:nvSpPr>
          <p:spPr>
            <a:xfrm>
              <a:off x="4217386" y="7340508"/>
              <a:ext cx="1882924" cy="369332"/>
            </a:xfrm>
            <a:prstGeom prst="rect">
              <a:avLst/>
            </a:prstGeom>
            <a:noFill/>
          </p:spPr>
          <p:txBody>
            <a:bodyPr wrap="square" rtlCol="0">
              <a:spAutoFit/>
            </a:bodyPr>
            <a:lstStyle/>
            <a:p>
              <a:pPr algn="ctr"/>
              <a:r>
                <a:rPr lang="zh-CN" altLang="en-US" b="1" dirty="0">
                  <a:latin typeface="+mn-ea"/>
                </a:rPr>
                <a:t>文档的传输时延</a:t>
              </a:r>
            </a:p>
          </p:txBody>
        </p:sp>
        <p:cxnSp>
          <p:nvCxnSpPr>
            <p:cNvPr id="91" name="直接连接符 90">
              <a:extLst>
                <a:ext uri="{FF2B5EF4-FFF2-40B4-BE49-F238E27FC236}">
                  <a16:creationId xmlns:a16="http://schemas.microsoft.com/office/drawing/2014/main" id="{AA0B15CB-315D-FED3-8608-2D6FE9ADF5A6}"/>
                </a:ext>
              </a:extLst>
            </p:cNvPr>
            <p:cNvCxnSpPr>
              <a:cxnSpLocks/>
            </p:cNvCxnSpPr>
            <p:nvPr/>
          </p:nvCxnSpPr>
          <p:spPr>
            <a:xfrm flipH="1">
              <a:off x="5267044" y="7330043"/>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FD1988E-0F9A-A107-0FE0-7BE994D0C06D}"/>
                </a:ext>
              </a:extLst>
            </p:cNvPr>
            <p:cNvCxnSpPr>
              <a:cxnSpLocks/>
            </p:cNvCxnSpPr>
            <p:nvPr/>
          </p:nvCxnSpPr>
          <p:spPr>
            <a:xfrm flipH="1">
              <a:off x="5267044" y="7742229"/>
              <a:ext cx="1001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DFA5889F-CB15-9DAC-ED4E-BE6F2EDAE18B}"/>
              </a:ext>
            </a:extLst>
          </p:cNvPr>
          <p:cNvGrpSpPr/>
          <p:nvPr/>
        </p:nvGrpSpPr>
        <p:grpSpPr>
          <a:xfrm>
            <a:off x="329678" y="4114859"/>
            <a:ext cx="3586463" cy="2237567"/>
            <a:chOff x="329678" y="4114859"/>
            <a:chExt cx="3586463" cy="2237567"/>
          </a:xfrm>
        </p:grpSpPr>
        <p:cxnSp>
          <p:nvCxnSpPr>
            <p:cNvPr id="58" name="直接箭头连接符 57">
              <a:extLst>
                <a:ext uri="{FF2B5EF4-FFF2-40B4-BE49-F238E27FC236}">
                  <a16:creationId xmlns:a16="http://schemas.microsoft.com/office/drawing/2014/main" id="{3395F9CB-DBBC-E2F9-BDFA-26D1E635366B}"/>
                </a:ext>
              </a:extLst>
            </p:cNvPr>
            <p:cNvCxnSpPr>
              <a:cxnSpLocks/>
            </p:cNvCxnSpPr>
            <p:nvPr/>
          </p:nvCxnSpPr>
          <p:spPr>
            <a:xfrm>
              <a:off x="1699921" y="4114859"/>
              <a:ext cx="0" cy="221206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13351DE5-6AAC-8F1C-353E-D6316FE6492D}"/>
                </a:ext>
              </a:extLst>
            </p:cNvPr>
            <p:cNvSpPr txBox="1"/>
            <p:nvPr/>
          </p:nvSpPr>
          <p:spPr>
            <a:xfrm>
              <a:off x="329678" y="4765818"/>
              <a:ext cx="2558276" cy="923330"/>
            </a:xfrm>
            <a:prstGeom prst="rect">
              <a:avLst/>
            </a:prstGeom>
            <a:solidFill>
              <a:schemeClr val="bg1"/>
            </a:solidFill>
          </p:spPr>
          <p:txBody>
            <a:bodyPr wrap="square" rtlCol="0">
              <a:spAutoFit/>
            </a:bodyPr>
            <a:lstStyle/>
            <a:p>
              <a:pPr algn="ctr"/>
              <a:r>
                <a:rPr lang="zh-CN" altLang="en-US" b="1" dirty="0">
                  <a:latin typeface="+mn-ea"/>
                </a:rPr>
                <a:t>请求一个万维网文档</a:t>
              </a:r>
              <a:endParaRPr lang="en-US" altLang="zh-CN" b="1" dirty="0">
                <a:latin typeface="+mn-ea"/>
              </a:endParaRPr>
            </a:p>
            <a:p>
              <a:pPr algn="ctr"/>
              <a:r>
                <a:rPr lang="zh-CN" altLang="en-US" b="1" dirty="0">
                  <a:latin typeface="+mn-ea"/>
                </a:rPr>
                <a:t>所需的时间</a:t>
              </a:r>
              <a:endParaRPr lang="en-US" altLang="zh-CN" b="1" dirty="0">
                <a:latin typeface="+mn-ea"/>
              </a:endParaRPr>
            </a:p>
            <a:p>
              <a:pPr algn="ctr"/>
              <a:r>
                <a:rPr lang="en-US" altLang="zh-CN" b="1" dirty="0">
                  <a:latin typeface="+mn-ea"/>
                </a:rPr>
                <a:t>2RTT+</a:t>
              </a:r>
              <a:r>
                <a:rPr lang="zh-CN" altLang="en-US" b="1" dirty="0">
                  <a:latin typeface="+mn-ea"/>
                </a:rPr>
                <a:t>文档的传输时延</a:t>
              </a:r>
            </a:p>
          </p:txBody>
        </p:sp>
        <p:cxnSp>
          <p:nvCxnSpPr>
            <p:cNvPr id="60" name="直接连接符 59">
              <a:extLst>
                <a:ext uri="{FF2B5EF4-FFF2-40B4-BE49-F238E27FC236}">
                  <a16:creationId xmlns:a16="http://schemas.microsoft.com/office/drawing/2014/main" id="{14745324-8F33-84F4-011E-9FA7D596E864}"/>
                </a:ext>
              </a:extLst>
            </p:cNvPr>
            <p:cNvCxnSpPr>
              <a:cxnSpLocks/>
            </p:cNvCxnSpPr>
            <p:nvPr/>
          </p:nvCxnSpPr>
          <p:spPr>
            <a:xfrm flipH="1">
              <a:off x="461906" y="6352426"/>
              <a:ext cx="34542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BD356E6-43D9-6E7E-1EA5-B36ED1C78B2A}"/>
                </a:ext>
              </a:extLst>
            </p:cNvPr>
            <p:cNvCxnSpPr>
              <a:cxnSpLocks/>
            </p:cNvCxnSpPr>
            <p:nvPr/>
          </p:nvCxnSpPr>
          <p:spPr>
            <a:xfrm flipH="1">
              <a:off x="461906" y="4119927"/>
              <a:ext cx="34542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552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360"/>
                                          </p:val>
                                        </p:tav>
                                        <p:tav tm="100000">
                                          <p:val>
                                            <p:fltVal val="0"/>
                                          </p:val>
                                        </p:tav>
                                      </p:tavLst>
                                    </p:anim>
                                    <p:animEffect transition="in" filter="fade">
                                      <p:cBhvr>
                                        <p:cTn id="21" dur="500"/>
                                        <p:tgtEl>
                                          <p:spTgt spid="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en-US" altLang="zh-CN" b="1" dirty="0"/>
              <a:t>HTTP/1.0</a:t>
            </a:r>
            <a:r>
              <a:rPr lang="zh-CN" altLang="en-US" b="1" dirty="0"/>
              <a:t>采用</a:t>
            </a:r>
            <a:r>
              <a:rPr lang="zh-CN" altLang="en-US" b="1" dirty="0">
                <a:solidFill>
                  <a:srgbClr val="FF0000"/>
                </a:solidFill>
              </a:rPr>
              <a:t>非持续连接</a:t>
            </a:r>
            <a:r>
              <a:rPr lang="zh-CN" altLang="en-US" b="1" dirty="0"/>
              <a:t>方式。在该方式下，每次浏览器要请求一个文件都要与服务器建立</a:t>
            </a:r>
            <a:r>
              <a:rPr lang="en-US" altLang="zh-CN" b="1" dirty="0"/>
              <a:t>TCP</a:t>
            </a:r>
            <a:r>
              <a:rPr lang="zh-CN" altLang="en-US" b="1" dirty="0"/>
              <a:t>连接，当收到响应后就立即关闭连接。</a:t>
            </a:r>
            <a:endParaRPr lang="en-US" altLang="zh-CN" b="1" dirty="0"/>
          </a:p>
        </p:txBody>
      </p:sp>
      <p:sp>
        <p:nvSpPr>
          <p:cNvPr id="5" name="矩形 4">
            <a:extLst>
              <a:ext uri="{FF2B5EF4-FFF2-40B4-BE49-F238E27FC236}">
                <a16:creationId xmlns:a16="http://schemas.microsoft.com/office/drawing/2014/main" id="{536B7519-7CA9-7410-4EEA-F2B51A023D64}"/>
              </a:ext>
            </a:extLst>
          </p:cNvPr>
          <p:cNvSpPr/>
          <p:nvPr/>
        </p:nvSpPr>
        <p:spPr>
          <a:xfrm>
            <a:off x="1407235" y="190913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a:extLst>
              <a:ext uri="{FF2B5EF4-FFF2-40B4-BE49-F238E27FC236}">
                <a16:creationId xmlns:a16="http://schemas.microsoft.com/office/drawing/2014/main" id="{1A803FF9-A228-E053-7E59-36967F5CC2C9}"/>
              </a:ext>
            </a:extLst>
          </p:cNvPr>
          <p:cNvSpPr txBox="1"/>
          <p:nvPr/>
        </p:nvSpPr>
        <p:spPr>
          <a:xfrm>
            <a:off x="1684992" y="1830797"/>
            <a:ext cx="10202208" cy="670632"/>
          </a:xfrm>
          <a:prstGeom prst="rect">
            <a:avLst/>
          </a:prstGeom>
          <a:noFill/>
        </p:spPr>
        <p:txBody>
          <a:bodyPr wrap="square" lIns="91440" tIns="45720" rIns="91440" bIns="45720" anchor="ctr">
            <a:noAutofit/>
          </a:bodyPr>
          <a:lstStyle/>
          <a:p>
            <a:r>
              <a:rPr lang="zh-CN" altLang="en-US" b="1" dirty="0">
                <a:solidFill>
                  <a:srgbClr val="FF0000"/>
                </a:solidFill>
              </a:rPr>
              <a:t>每请求一个文档就要有两倍的</a:t>
            </a:r>
            <a:r>
              <a:rPr lang="en-US" altLang="zh-CN" b="1" dirty="0">
                <a:solidFill>
                  <a:srgbClr val="FF0000"/>
                </a:solidFill>
              </a:rPr>
              <a:t>RTT</a:t>
            </a:r>
            <a:r>
              <a:rPr lang="zh-CN" altLang="en-US" b="1" dirty="0">
                <a:solidFill>
                  <a:srgbClr val="FF0000"/>
                </a:solidFill>
              </a:rPr>
              <a:t>的开销</a:t>
            </a:r>
            <a:r>
              <a:rPr lang="zh-CN" altLang="en-US" b="1" dirty="0"/>
              <a:t>。若一个网页上有很多引用对象（例如图片等），那么请求每一个对象都需要花费</a:t>
            </a:r>
            <a:r>
              <a:rPr lang="en-US" altLang="zh-CN" b="1" dirty="0"/>
              <a:t>2RTT</a:t>
            </a:r>
            <a:r>
              <a:rPr lang="zh-CN" altLang="en-US" b="1" dirty="0"/>
              <a:t>的时间。</a:t>
            </a:r>
            <a:endParaRPr lang="en-US" altLang="zh-CN" b="1" dirty="0"/>
          </a:p>
        </p:txBody>
      </p:sp>
      <p:sp>
        <p:nvSpPr>
          <p:cNvPr id="7" name="矩形 6">
            <a:extLst>
              <a:ext uri="{FF2B5EF4-FFF2-40B4-BE49-F238E27FC236}">
                <a16:creationId xmlns:a16="http://schemas.microsoft.com/office/drawing/2014/main" id="{F4E20305-DD2F-BB52-8BFB-402C88ED099F}"/>
              </a:ext>
            </a:extLst>
          </p:cNvPr>
          <p:cNvSpPr/>
          <p:nvPr/>
        </p:nvSpPr>
        <p:spPr>
          <a:xfrm>
            <a:off x="1407234" y="256936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íşlïḍè">
            <a:extLst>
              <a:ext uri="{FF2B5EF4-FFF2-40B4-BE49-F238E27FC236}">
                <a16:creationId xmlns:a16="http://schemas.microsoft.com/office/drawing/2014/main" id="{FB80F377-430A-A2EE-E8B4-BA3669ED48C7}"/>
              </a:ext>
            </a:extLst>
          </p:cNvPr>
          <p:cNvSpPr txBox="1"/>
          <p:nvPr/>
        </p:nvSpPr>
        <p:spPr>
          <a:xfrm>
            <a:off x="1684992" y="2488306"/>
            <a:ext cx="10202208" cy="670632"/>
          </a:xfrm>
          <a:prstGeom prst="rect">
            <a:avLst/>
          </a:prstGeom>
          <a:noFill/>
        </p:spPr>
        <p:txBody>
          <a:bodyPr wrap="square" lIns="91440" tIns="45720" rIns="91440" bIns="45720" anchor="ctr">
            <a:noAutofit/>
          </a:bodyPr>
          <a:lstStyle/>
          <a:p>
            <a:r>
              <a:rPr lang="zh-CN" altLang="en-US" b="1" dirty="0"/>
              <a:t>为了减小时延，</a:t>
            </a:r>
            <a:r>
              <a:rPr lang="zh-CN" altLang="en-US" b="1" dirty="0">
                <a:solidFill>
                  <a:srgbClr val="FF0000"/>
                </a:solidFill>
              </a:rPr>
              <a:t>浏览器通常会建立多个并行的</a:t>
            </a:r>
            <a:r>
              <a:rPr lang="en-US" altLang="zh-CN" b="1" dirty="0">
                <a:solidFill>
                  <a:srgbClr val="FF0000"/>
                </a:solidFill>
              </a:rPr>
              <a:t>TCP</a:t>
            </a:r>
            <a:r>
              <a:rPr lang="zh-CN" altLang="en-US" b="1" dirty="0">
                <a:solidFill>
                  <a:srgbClr val="FF0000"/>
                </a:solidFill>
              </a:rPr>
              <a:t>连接同时请求多个对象</a:t>
            </a:r>
            <a:r>
              <a:rPr lang="zh-CN" altLang="en-US" b="1" dirty="0"/>
              <a:t>。但是，这会大量占用万维网服务器的资源，特别是万维网服务器往往要同时服务于大量客户的请求，这会使其负担很重。</a:t>
            </a:r>
            <a:endParaRPr lang="en-US" altLang="zh-CN" b="1" dirty="0"/>
          </a:p>
        </p:txBody>
      </p:sp>
      <p:sp>
        <p:nvSpPr>
          <p:cNvPr id="13" name="矩形 12">
            <a:extLst>
              <a:ext uri="{FF2B5EF4-FFF2-40B4-BE49-F238E27FC236}">
                <a16:creationId xmlns:a16="http://schemas.microsoft.com/office/drawing/2014/main" id="{2DF67D83-D4EB-8735-C7CD-CCDEAB772F37}"/>
              </a:ext>
            </a:extLst>
          </p:cNvPr>
          <p:cNvSpPr/>
          <p:nvPr/>
        </p:nvSpPr>
        <p:spPr>
          <a:xfrm>
            <a:off x="1035333" y="322115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íşlïḍè">
            <a:extLst>
              <a:ext uri="{FF2B5EF4-FFF2-40B4-BE49-F238E27FC236}">
                <a16:creationId xmlns:a16="http://schemas.microsoft.com/office/drawing/2014/main" id="{5386267A-8D61-31BC-DA43-56DAC5E083CC}"/>
              </a:ext>
            </a:extLst>
          </p:cNvPr>
          <p:cNvSpPr txBox="1"/>
          <p:nvPr/>
        </p:nvSpPr>
        <p:spPr>
          <a:xfrm>
            <a:off x="1313090" y="3140093"/>
            <a:ext cx="10593443" cy="965375"/>
          </a:xfrm>
          <a:prstGeom prst="rect">
            <a:avLst/>
          </a:prstGeom>
          <a:noFill/>
        </p:spPr>
        <p:txBody>
          <a:bodyPr wrap="square" lIns="91440" tIns="45720" rIns="91440" bIns="45720" anchor="ctr">
            <a:noAutofit/>
          </a:bodyPr>
          <a:lstStyle/>
          <a:p>
            <a:r>
              <a:rPr lang="en-US" altLang="zh-CN" b="1" dirty="0"/>
              <a:t>HTTP/1.1</a:t>
            </a:r>
            <a:r>
              <a:rPr lang="zh-CN" altLang="en-US" b="1" dirty="0"/>
              <a:t>采用</a:t>
            </a:r>
            <a:r>
              <a:rPr lang="zh-CN" altLang="en-US" b="1" dirty="0">
                <a:solidFill>
                  <a:srgbClr val="FF0000"/>
                </a:solidFill>
              </a:rPr>
              <a:t>持续连接</a:t>
            </a:r>
            <a:r>
              <a:rPr lang="zh-CN" altLang="en-US" b="1" dirty="0"/>
              <a:t>方式。在该方式下，万维网服务器在发送响应后仍然保持这条连接，使同一个客户（浏览器）和该服务器可以继续在这条连接上传送后续的</a:t>
            </a:r>
            <a:r>
              <a:rPr lang="en-US" altLang="zh-CN" b="1" dirty="0"/>
              <a:t>HTTP</a:t>
            </a:r>
            <a:r>
              <a:rPr lang="zh-CN" altLang="en-US" b="1" dirty="0"/>
              <a:t>请求报文和响应报文。这并不局限于传送同一个页面上引用的对象，而是只要这些文档都在同一个服务器上就行。</a:t>
            </a:r>
            <a:endParaRPr lang="en-US" altLang="zh-CN" b="1" dirty="0"/>
          </a:p>
        </p:txBody>
      </p:sp>
      <p:sp>
        <p:nvSpPr>
          <p:cNvPr id="16" name="矩形 15">
            <a:extLst>
              <a:ext uri="{FF2B5EF4-FFF2-40B4-BE49-F238E27FC236}">
                <a16:creationId xmlns:a16="http://schemas.microsoft.com/office/drawing/2014/main" id="{81111F89-CA83-FC27-CC55-C70897DC793E}"/>
              </a:ext>
            </a:extLst>
          </p:cNvPr>
          <p:cNvSpPr/>
          <p:nvPr/>
        </p:nvSpPr>
        <p:spPr>
          <a:xfrm>
            <a:off x="1407234" y="418613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605F3B2E-BC99-EF0F-C45D-8D0774CD14ED}"/>
              </a:ext>
            </a:extLst>
          </p:cNvPr>
          <p:cNvSpPr txBox="1"/>
          <p:nvPr/>
        </p:nvSpPr>
        <p:spPr>
          <a:xfrm>
            <a:off x="1684992" y="4105069"/>
            <a:ext cx="10202208" cy="1277924"/>
          </a:xfrm>
          <a:prstGeom prst="rect">
            <a:avLst/>
          </a:prstGeom>
          <a:noFill/>
        </p:spPr>
        <p:txBody>
          <a:bodyPr wrap="square" lIns="91440" tIns="45720" rIns="91440" bIns="45720" anchor="ctr">
            <a:noAutofit/>
          </a:bodyPr>
          <a:lstStyle/>
          <a:p>
            <a:r>
              <a:rPr lang="zh-CN" altLang="en-US" b="1" dirty="0"/>
              <a:t>为了进一步提高效率，</a:t>
            </a:r>
            <a:r>
              <a:rPr lang="en-US" altLang="zh-CN" b="1" dirty="0"/>
              <a:t>HTTP/1.1</a:t>
            </a:r>
            <a:r>
              <a:rPr lang="zh-CN" altLang="en-US" b="1" dirty="0"/>
              <a:t>的持续连接还可以使用</a:t>
            </a:r>
            <a:r>
              <a:rPr lang="zh-CN" altLang="en-US" b="1" dirty="0">
                <a:solidFill>
                  <a:srgbClr val="FF0000"/>
                </a:solidFill>
              </a:rPr>
              <a:t>流水线</a:t>
            </a:r>
            <a:r>
              <a:rPr lang="zh-CN" altLang="en-US" b="1" dirty="0"/>
              <a:t>方式工作，即浏览器在收到</a:t>
            </a:r>
            <a:r>
              <a:rPr lang="en-US" altLang="zh-CN" b="1" dirty="0"/>
              <a:t>HTTP</a:t>
            </a:r>
            <a:r>
              <a:rPr lang="zh-CN" altLang="en-US" b="1" dirty="0"/>
              <a:t>的响应报文之前就能够连续发送多个请求报文。这样的一个接一个的请求报文到达服务器后，服务器就发回一个接一个的响应报文。这样就节省了很多个</a:t>
            </a:r>
            <a:r>
              <a:rPr lang="en-US" altLang="zh-CN" b="1" dirty="0"/>
              <a:t>RTT</a:t>
            </a:r>
            <a:r>
              <a:rPr lang="zh-CN" altLang="en-US" b="1" dirty="0"/>
              <a:t>时间，使</a:t>
            </a:r>
            <a:r>
              <a:rPr lang="en-US" altLang="zh-CN" b="1" dirty="0"/>
              <a:t>TCP</a:t>
            </a:r>
            <a:r>
              <a:rPr lang="zh-CN" altLang="en-US" b="1" dirty="0"/>
              <a:t>连接中的空闲时间减少，提高了下载文档的效率。</a:t>
            </a:r>
            <a:endParaRPr lang="en-US" altLang="zh-CN" b="1" dirty="0"/>
          </a:p>
        </p:txBody>
      </p:sp>
    </p:spTree>
    <p:custDataLst>
      <p:tags r:id="rId1"/>
    </p:custDataLst>
    <p:extLst>
      <p:ext uri="{BB962C8B-B14F-4D97-AF65-F5344CB8AC3E}">
        <p14:creationId xmlns:p14="http://schemas.microsoft.com/office/powerpoint/2010/main" val="5330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 calcmode="lin" valueType="num">
                                      <p:cBhvr>
                                        <p:cTn id="20" dur="500" fill="hold"/>
                                        <p:tgtEl>
                                          <p:spTgt spid="16"/>
                                        </p:tgtEl>
                                        <p:attrNameLst>
                                          <p:attrName>style.rotation</p:attrName>
                                        </p:attrNameLst>
                                      </p:cBhvr>
                                      <p:tavLst>
                                        <p:tav tm="0">
                                          <p:val>
                                            <p:fltVal val="360"/>
                                          </p:val>
                                        </p:tav>
                                        <p:tav tm="100000">
                                          <p:val>
                                            <p:fltVal val="0"/>
                                          </p:val>
                                        </p:tav>
                                      </p:tavLst>
                                    </p:anim>
                                    <p:animEffect transition="in" filter="fade">
                                      <p:cBhvr>
                                        <p:cTn id="21" dur="500"/>
                                        <p:tgtEl>
                                          <p:spTgt spid="1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53" name="组合 52">
            <a:extLst>
              <a:ext uri="{FF2B5EF4-FFF2-40B4-BE49-F238E27FC236}">
                <a16:creationId xmlns:a16="http://schemas.microsoft.com/office/drawing/2014/main" id="{13AB57AF-4C89-0E14-D729-282F0A480A59}"/>
              </a:ext>
            </a:extLst>
          </p:cNvPr>
          <p:cNvGrpSpPr/>
          <p:nvPr/>
        </p:nvGrpSpPr>
        <p:grpSpPr>
          <a:xfrm>
            <a:off x="329943" y="2220150"/>
            <a:ext cx="1950719" cy="887101"/>
            <a:chOff x="329943" y="2220150"/>
            <a:chExt cx="1950719" cy="887101"/>
          </a:xfrm>
        </p:grpSpPr>
        <p:sp>
          <p:nvSpPr>
            <p:cNvPr id="6" name="矩形 5">
              <a:extLst>
                <a:ext uri="{FF2B5EF4-FFF2-40B4-BE49-F238E27FC236}">
                  <a16:creationId xmlns:a16="http://schemas.microsoft.com/office/drawing/2014/main" id="{A1CBC5DA-A09F-0948-48F7-47D5426130C7}"/>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矩形 6">
              <a:extLst>
                <a:ext uri="{FF2B5EF4-FFF2-40B4-BE49-F238E27FC236}">
                  <a16:creationId xmlns:a16="http://schemas.microsoft.com/office/drawing/2014/main" id="{F5F6A2D8-45D0-A454-E1B8-DF79F331B775}"/>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8" name="文本框 7">
              <a:extLst>
                <a:ext uri="{FF2B5EF4-FFF2-40B4-BE49-F238E27FC236}">
                  <a16:creationId xmlns:a16="http://schemas.microsoft.com/office/drawing/2014/main" id="{C3085B90-5B4C-033A-AB4F-E8724CA0E26A}"/>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3" name="文本框 12">
              <a:extLst>
                <a:ext uri="{FF2B5EF4-FFF2-40B4-BE49-F238E27FC236}">
                  <a16:creationId xmlns:a16="http://schemas.microsoft.com/office/drawing/2014/main" id="{5220BE33-3606-A3F4-1931-08656061E9EA}"/>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14" name="矩形 13">
            <a:extLst>
              <a:ext uri="{FF2B5EF4-FFF2-40B4-BE49-F238E27FC236}">
                <a16:creationId xmlns:a16="http://schemas.microsoft.com/office/drawing/2014/main" id="{30AC5AF9-58B1-7242-398A-176EA1ABDCF5}"/>
              </a:ext>
            </a:extLst>
          </p:cNvPr>
          <p:cNvSpPr/>
          <p:nvPr/>
        </p:nvSpPr>
        <p:spPr>
          <a:xfrm>
            <a:off x="1770474"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方 法</a:t>
            </a:r>
          </a:p>
        </p:txBody>
      </p:sp>
      <p:sp>
        <p:nvSpPr>
          <p:cNvPr id="16" name="矩形 15">
            <a:extLst>
              <a:ext uri="{FF2B5EF4-FFF2-40B4-BE49-F238E27FC236}">
                <a16:creationId xmlns:a16="http://schemas.microsoft.com/office/drawing/2014/main" id="{4B95BA0D-88EB-FEDD-F44E-FA8757ACF21C}"/>
              </a:ext>
            </a:extLst>
          </p:cNvPr>
          <p:cNvSpPr/>
          <p:nvPr/>
        </p:nvSpPr>
        <p:spPr>
          <a:xfrm>
            <a:off x="25629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矩形 16">
            <a:extLst>
              <a:ext uri="{FF2B5EF4-FFF2-40B4-BE49-F238E27FC236}">
                <a16:creationId xmlns:a16="http://schemas.microsoft.com/office/drawing/2014/main" id="{4CD43D50-564B-6416-F29E-302EEC855967}"/>
              </a:ext>
            </a:extLst>
          </p:cNvPr>
          <p:cNvSpPr/>
          <p:nvPr/>
        </p:nvSpPr>
        <p:spPr>
          <a:xfrm>
            <a:off x="26935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URL</a:t>
            </a:r>
            <a:endParaRPr lang="zh-CN" altLang="en-US" b="1" dirty="0">
              <a:solidFill>
                <a:schemeClr val="tx1"/>
              </a:solidFill>
              <a:latin typeface="+mn-ea"/>
            </a:endParaRPr>
          </a:p>
        </p:txBody>
      </p:sp>
      <p:sp>
        <p:nvSpPr>
          <p:cNvPr id="20" name="矩形 19">
            <a:extLst>
              <a:ext uri="{FF2B5EF4-FFF2-40B4-BE49-F238E27FC236}">
                <a16:creationId xmlns:a16="http://schemas.microsoft.com/office/drawing/2014/main" id="{781A2040-ED2F-6A40-9774-22622D1F952F}"/>
              </a:ext>
            </a:extLst>
          </p:cNvPr>
          <p:cNvSpPr/>
          <p:nvPr/>
        </p:nvSpPr>
        <p:spPr>
          <a:xfrm>
            <a:off x="36079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21" name="矩形 20">
            <a:extLst>
              <a:ext uri="{FF2B5EF4-FFF2-40B4-BE49-F238E27FC236}">
                <a16:creationId xmlns:a16="http://schemas.microsoft.com/office/drawing/2014/main" id="{709B5240-65DE-749F-1C92-B9021D05E932}"/>
              </a:ext>
            </a:extLst>
          </p:cNvPr>
          <p:cNvSpPr/>
          <p:nvPr/>
        </p:nvSpPr>
        <p:spPr>
          <a:xfrm>
            <a:off x="34773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2" name="矩形 21">
            <a:extLst>
              <a:ext uri="{FF2B5EF4-FFF2-40B4-BE49-F238E27FC236}">
                <a16:creationId xmlns:a16="http://schemas.microsoft.com/office/drawing/2014/main" id="{91EFE4A4-C56C-1E35-DFB5-61B8A59E2102}"/>
              </a:ext>
            </a:extLst>
          </p:cNvPr>
          <p:cNvSpPr/>
          <p:nvPr/>
        </p:nvSpPr>
        <p:spPr>
          <a:xfrm>
            <a:off x="4391752" y="358844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23" name="矩形 22">
            <a:extLst>
              <a:ext uri="{FF2B5EF4-FFF2-40B4-BE49-F238E27FC236}">
                <a16:creationId xmlns:a16="http://schemas.microsoft.com/office/drawing/2014/main" id="{AAFFB692-49A1-D832-57ED-894069B0B9EB}"/>
              </a:ext>
            </a:extLst>
          </p:cNvPr>
          <p:cNvSpPr/>
          <p:nvPr/>
        </p:nvSpPr>
        <p:spPr>
          <a:xfrm>
            <a:off x="1770474" y="3957776"/>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24" name="矩形 23">
            <a:extLst>
              <a:ext uri="{FF2B5EF4-FFF2-40B4-BE49-F238E27FC236}">
                <a16:creationId xmlns:a16="http://schemas.microsoft.com/office/drawing/2014/main" id="{CC99F3CB-C7EA-5BFB-A023-64116A40AF5C}"/>
              </a:ext>
            </a:extLst>
          </p:cNvPr>
          <p:cNvSpPr/>
          <p:nvPr/>
        </p:nvSpPr>
        <p:spPr>
          <a:xfrm>
            <a:off x="3107238" y="3957776"/>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2953FDE4-E18E-7731-7F45-5BC36017864A}"/>
              </a:ext>
            </a:extLst>
          </p:cNvPr>
          <p:cNvSpPr/>
          <p:nvPr/>
        </p:nvSpPr>
        <p:spPr>
          <a:xfrm>
            <a:off x="3237868" y="3957776"/>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矩形 26">
            <a:extLst>
              <a:ext uri="{FF2B5EF4-FFF2-40B4-BE49-F238E27FC236}">
                <a16:creationId xmlns:a16="http://schemas.microsoft.com/office/drawing/2014/main" id="{92755070-C2BE-16DF-46F4-05E727A16905}"/>
              </a:ext>
            </a:extLst>
          </p:cNvPr>
          <p:cNvSpPr/>
          <p:nvPr/>
        </p:nvSpPr>
        <p:spPr>
          <a:xfrm>
            <a:off x="3368498" y="3957776"/>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28" name="矩形 27">
            <a:extLst>
              <a:ext uri="{FF2B5EF4-FFF2-40B4-BE49-F238E27FC236}">
                <a16:creationId xmlns:a16="http://schemas.microsoft.com/office/drawing/2014/main" id="{E89E5464-16B9-3E09-109F-2D4C83AB1647}"/>
              </a:ext>
            </a:extLst>
          </p:cNvPr>
          <p:cNvSpPr/>
          <p:nvPr/>
        </p:nvSpPr>
        <p:spPr>
          <a:xfrm>
            <a:off x="3786509" y="3957776"/>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4" name="组合 53">
            <a:extLst>
              <a:ext uri="{FF2B5EF4-FFF2-40B4-BE49-F238E27FC236}">
                <a16:creationId xmlns:a16="http://schemas.microsoft.com/office/drawing/2014/main" id="{77322E71-8563-CDEF-0A10-50C6CB714B5D}"/>
              </a:ext>
            </a:extLst>
          </p:cNvPr>
          <p:cNvGrpSpPr/>
          <p:nvPr/>
        </p:nvGrpSpPr>
        <p:grpSpPr>
          <a:xfrm>
            <a:off x="1766120" y="4878095"/>
            <a:ext cx="2729506" cy="369332"/>
            <a:chOff x="1766120" y="4878095"/>
            <a:chExt cx="2729506" cy="369332"/>
          </a:xfrm>
        </p:grpSpPr>
        <p:sp>
          <p:nvSpPr>
            <p:cNvPr id="29" name="矩形 28">
              <a:extLst>
                <a:ext uri="{FF2B5EF4-FFF2-40B4-BE49-F238E27FC236}">
                  <a16:creationId xmlns:a16="http://schemas.microsoft.com/office/drawing/2014/main" id="{A29CB207-EE38-F873-0F15-7866E71F68C6}"/>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30" name="矩形 29">
              <a:extLst>
                <a:ext uri="{FF2B5EF4-FFF2-40B4-BE49-F238E27FC236}">
                  <a16:creationId xmlns:a16="http://schemas.microsoft.com/office/drawing/2014/main" id="{A6D7F398-9799-FDD3-5DA9-EB20960558B9}"/>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31" name="矩形 30">
              <a:extLst>
                <a:ext uri="{FF2B5EF4-FFF2-40B4-BE49-F238E27FC236}">
                  <a16:creationId xmlns:a16="http://schemas.microsoft.com/office/drawing/2014/main" id="{618C2AD1-DABF-27B2-CC51-9D7891A1CF20}"/>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矩形 31">
              <a:extLst>
                <a:ext uri="{FF2B5EF4-FFF2-40B4-BE49-F238E27FC236}">
                  <a16:creationId xmlns:a16="http://schemas.microsoft.com/office/drawing/2014/main" id="{AA367461-1790-D6B7-BAFA-0AF48EBB601F}"/>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33" name="矩形 32">
              <a:extLst>
                <a:ext uri="{FF2B5EF4-FFF2-40B4-BE49-F238E27FC236}">
                  <a16:creationId xmlns:a16="http://schemas.microsoft.com/office/drawing/2014/main" id="{C9AD9FBC-F5E0-B021-C97C-C6DCFFD4ACD4}"/>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34" name="文本框 33">
            <a:extLst>
              <a:ext uri="{FF2B5EF4-FFF2-40B4-BE49-F238E27FC236}">
                <a16:creationId xmlns:a16="http://schemas.microsoft.com/office/drawing/2014/main" id="{1D0D6F86-132A-2811-3515-E7869738CA81}"/>
              </a:ext>
            </a:extLst>
          </p:cNvPr>
          <p:cNvSpPr txBox="1"/>
          <p:nvPr/>
        </p:nvSpPr>
        <p:spPr>
          <a:xfrm>
            <a:off x="2231917" y="4465662"/>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35" name="矩形 34">
            <a:extLst>
              <a:ext uri="{FF2B5EF4-FFF2-40B4-BE49-F238E27FC236}">
                <a16:creationId xmlns:a16="http://schemas.microsoft.com/office/drawing/2014/main" id="{DB9A0550-5AC6-EA96-06F3-FE2FD1FC6E66}"/>
              </a:ext>
            </a:extLst>
          </p:cNvPr>
          <p:cNvSpPr/>
          <p:nvPr/>
        </p:nvSpPr>
        <p:spPr>
          <a:xfrm>
            <a:off x="1770474" y="5247427"/>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36" name="矩形 35">
            <a:extLst>
              <a:ext uri="{FF2B5EF4-FFF2-40B4-BE49-F238E27FC236}">
                <a16:creationId xmlns:a16="http://schemas.microsoft.com/office/drawing/2014/main" id="{4A9B722D-FF57-57EB-BF21-7A3BFA88C705}"/>
              </a:ext>
            </a:extLst>
          </p:cNvPr>
          <p:cNvSpPr/>
          <p:nvPr/>
        </p:nvSpPr>
        <p:spPr>
          <a:xfrm>
            <a:off x="1770474" y="5619763"/>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（通常不用）</a:t>
            </a:r>
          </a:p>
        </p:txBody>
      </p:sp>
      <p:sp>
        <p:nvSpPr>
          <p:cNvPr id="37" name="文本框 36">
            <a:extLst>
              <a:ext uri="{FF2B5EF4-FFF2-40B4-BE49-F238E27FC236}">
                <a16:creationId xmlns:a16="http://schemas.microsoft.com/office/drawing/2014/main" id="{6EBC12EC-1656-684C-A0AA-0F332D1710D6}"/>
              </a:ext>
            </a:extLst>
          </p:cNvPr>
          <p:cNvSpPr txBox="1"/>
          <p:nvPr/>
        </p:nvSpPr>
        <p:spPr>
          <a:xfrm>
            <a:off x="551275" y="3588444"/>
            <a:ext cx="888279" cy="369332"/>
          </a:xfrm>
          <a:prstGeom prst="rect">
            <a:avLst/>
          </a:prstGeom>
          <a:noFill/>
        </p:spPr>
        <p:txBody>
          <a:bodyPr wrap="square" rtlCol="0">
            <a:spAutoFit/>
          </a:bodyPr>
          <a:lstStyle/>
          <a:p>
            <a:r>
              <a:rPr lang="zh-CN" altLang="en-US" b="1" dirty="0">
                <a:latin typeface="+mn-ea"/>
              </a:rPr>
              <a:t>请求行</a:t>
            </a:r>
          </a:p>
        </p:txBody>
      </p:sp>
      <p:grpSp>
        <p:nvGrpSpPr>
          <p:cNvPr id="55" name="组合 54">
            <a:extLst>
              <a:ext uri="{FF2B5EF4-FFF2-40B4-BE49-F238E27FC236}">
                <a16:creationId xmlns:a16="http://schemas.microsoft.com/office/drawing/2014/main" id="{7A898BC6-E6C3-C3FF-ECDC-774366725D70}"/>
              </a:ext>
            </a:extLst>
          </p:cNvPr>
          <p:cNvGrpSpPr/>
          <p:nvPr/>
        </p:nvGrpSpPr>
        <p:grpSpPr>
          <a:xfrm>
            <a:off x="551275" y="3957776"/>
            <a:ext cx="1214845" cy="1286639"/>
            <a:chOff x="551275" y="3957776"/>
            <a:chExt cx="1214845" cy="1286639"/>
          </a:xfrm>
        </p:grpSpPr>
        <p:sp>
          <p:nvSpPr>
            <p:cNvPr id="42" name="左大括号 41">
              <a:extLst>
                <a:ext uri="{FF2B5EF4-FFF2-40B4-BE49-F238E27FC236}">
                  <a16:creationId xmlns:a16="http://schemas.microsoft.com/office/drawing/2014/main" id="{3F3C1B88-B263-4087-E366-43608391B8CE}"/>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43" name="文本框 42">
              <a:extLst>
                <a:ext uri="{FF2B5EF4-FFF2-40B4-BE49-F238E27FC236}">
                  <a16:creationId xmlns:a16="http://schemas.microsoft.com/office/drawing/2014/main" id="{68270C94-4FF0-86BE-2923-B08B8C839FC8}"/>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sp>
        <p:nvSpPr>
          <p:cNvPr id="50" name="文本框 49">
            <a:extLst>
              <a:ext uri="{FF2B5EF4-FFF2-40B4-BE49-F238E27FC236}">
                <a16:creationId xmlns:a16="http://schemas.microsoft.com/office/drawing/2014/main" id="{7B90DF94-11D5-C9EF-50E5-DCFA18E173E0}"/>
              </a:ext>
            </a:extLst>
          </p:cNvPr>
          <p:cNvSpPr txBox="1"/>
          <p:nvPr/>
        </p:nvSpPr>
        <p:spPr>
          <a:xfrm>
            <a:off x="2231917" y="3080558"/>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请求报文格式</a:t>
            </a:r>
          </a:p>
        </p:txBody>
      </p:sp>
    </p:spTree>
    <p:custDataLst>
      <p:tags r:id="rId1"/>
    </p:custDataLst>
    <p:extLst>
      <p:ext uri="{BB962C8B-B14F-4D97-AF65-F5344CB8AC3E}">
        <p14:creationId xmlns:p14="http://schemas.microsoft.com/office/powerpoint/2010/main" val="32011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fill="hold"/>
                                        <p:tgtEl>
                                          <p:spTgt spid="53"/>
                                        </p:tgtEl>
                                        <p:attrNameLst>
                                          <p:attrName>ppt_x</p:attrName>
                                        </p:attrNameLst>
                                      </p:cBhvr>
                                      <p:tavLst>
                                        <p:tav tm="0">
                                          <p:val>
                                            <p:strVal val="0-#ppt_w/2"/>
                                          </p:val>
                                        </p:tav>
                                        <p:tav tm="100000">
                                          <p:val>
                                            <p:strVal val="#ppt_x"/>
                                          </p:val>
                                        </p:tav>
                                      </p:tavLst>
                                    </p:anim>
                                    <p:anim calcmode="lin" valueType="num">
                                      <p:cBhvr additive="base">
                                        <p:cTn id="29"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p:tgtEl>
                                          <p:spTgt spid="37"/>
                                        </p:tgtEl>
                                        <p:attrNameLst>
                                          <p:attrName>ppt_x</p:attrName>
                                        </p:attrNameLst>
                                      </p:cBhvr>
                                      <p:tavLst>
                                        <p:tav tm="0">
                                          <p:val>
                                            <p:strVal val="#ppt_x+#ppt_w*1.125000"/>
                                          </p:val>
                                        </p:tav>
                                        <p:tav tm="100000">
                                          <p:val>
                                            <p:strVal val="#ppt_x"/>
                                          </p:val>
                                        </p:tav>
                                      </p:tavLst>
                                    </p:anim>
                                    <p:animEffect transition="in" filter="wipe(left)">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p:tgtEl>
                                          <p:spTgt spid="14"/>
                                        </p:tgtEl>
                                        <p:attrNameLst>
                                          <p:attrName>ppt_x</p:attrName>
                                        </p:attrNameLst>
                                      </p:cBhvr>
                                      <p:tavLst>
                                        <p:tav tm="0">
                                          <p:val>
                                            <p:strVal val="#ppt_x+#ppt_w*1.125000"/>
                                          </p:val>
                                        </p:tav>
                                        <p:tav tm="100000">
                                          <p:val>
                                            <p:strVal val="#ppt_x"/>
                                          </p:val>
                                        </p:tav>
                                      </p:tavLst>
                                    </p:anim>
                                    <p:animEffect transition="in" filter="wipe(left)">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p:tgtEl>
                                          <p:spTgt spid="17"/>
                                        </p:tgtEl>
                                        <p:attrNameLst>
                                          <p:attrName>ppt_x</p:attrName>
                                        </p:attrNameLst>
                                      </p:cBhvr>
                                      <p:tavLst>
                                        <p:tav tm="0">
                                          <p:val>
                                            <p:strVal val="#ppt_x+#ppt_w*1.125000"/>
                                          </p:val>
                                        </p:tav>
                                        <p:tav tm="100000">
                                          <p:val>
                                            <p:strVal val="#ppt_x"/>
                                          </p:val>
                                        </p:tav>
                                      </p:tavLst>
                                    </p:anim>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2"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left)">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2"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p:tgtEl>
                                          <p:spTgt spid="20"/>
                                        </p:tgtEl>
                                        <p:attrNameLst>
                                          <p:attrName>ppt_x</p:attrName>
                                        </p:attrNameLst>
                                      </p:cBhvr>
                                      <p:tavLst>
                                        <p:tav tm="0">
                                          <p:val>
                                            <p:strVal val="#ppt_x+#ppt_w*1.125000"/>
                                          </p:val>
                                        </p:tav>
                                        <p:tav tm="100000">
                                          <p:val>
                                            <p:strVal val="#ppt_x"/>
                                          </p:val>
                                        </p:tav>
                                      </p:tavLst>
                                    </p:anim>
                                    <p:animEffect transition="in" filter="wipe(left)">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2"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ppt_x</p:attrName>
                                        </p:attrNameLst>
                                      </p:cBhvr>
                                      <p:tavLst>
                                        <p:tav tm="0">
                                          <p:val>
                                            <p:strVal val="#ppt_x+#ppt_w*1.125000"/>
                                          </p:val>
                                        </p:tav>
                                        <p:tav tm="100000">
                                          <p:val>
                                            <p:strVal val="#ppt_x"/>
                                          </p:val>
                                        </p:tav>
                                      </p:tavLst>
                                    </p:anim>
                                    <p:animEffect transition="in" filter="wipe(left)">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2"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500"/>
                                        <p:tgtEl>
                                          <p:spTgt spid="23"/>
                                        </p:tgtEl>
                                        <p:attrNameLst>
                                          <p:attrName>ppt_x</p:attrName>
                                        </p:attrNameLst>
                                      </p:cBhvr>
                                      <p:tavLst>
                                        <p:tav tm="0">
                                          <p:val>
                                            <p:strVal val="#ppt_x+#ppt_w*1.125000"/>
                                          </p:val>
                                        </p:tav>
                                        <p:tav tm="100000">
                                          <p:val>
                                            <p:strVal val="#ppt_x"/>
                                          </p:val>
                                        </p:tav>
                                      </p:tavLst>
                                    </p:anim>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500"/>
                                        <p:tgtEl>
                                          <p:spTgt spid="24"/>
                                        </p:tgtEl>
                                        <p:attrNameLst>
                                          <p:attrName>ppt_x</p:attrName>
                                        </p:attrNameLst>
                                      </p:cBhvr>
                                      <p:tavLst>
                                        <p:tav tm="0">
                                          <p:val>
                                            <p:strVal val="#ppt_x+#ppt_w*1.125000"/>
                                          </p:val>
                                        </p:tav>
                                        <p:tav tm="100000">
                                          <p:val>
                                            <p:strVal val="#ppt_x"/>
                                          </p:val>
                                        </p:tav>
                                      </p:tavLst>
                                    </p:anim>
                                    <p:animEffect transition="in" filter="wipe(left)">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2"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p:tgtEl>
                                          <p:spTgt spid="26"/>
                                        </p:tgtEl>
                                        <p:attrNameLst>
                                          <p:attrName>ppt_x</p:attrName>
                                        </p:attrNameLst>
                                      </p:cBhvr>
                                      <p:tavLst>
                                        <p:tav tm="0">
                                          <p:val>
                                            <p:strVal val="#ppt_x+#ppt_w*1.125000"/>
                                          </p:val>
                                        </p:tav>
                                        <p:tav tm="100000">
                                          <p:val>
                                            <p:strVal val="#ppt_x"/>
                                          </p:val>
                                        </p:tav>
                                      </p:tavLst>
                                    </p:anim>
                                    <p:animEffect transition="in" filter="wipe(left)">
                                      <p:cBhvr>
                                        <p:cTn id="89" dur="500"/>
                                        <p:tgtEl>
                                          <p:spTgt spid="26"/>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2"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additive="base">
                                        <p:cTn id="94" dur="500"/>
                                        <p:tgtEl>
                                          <p:spTgt spid="27"/>
                                        </p:tgtEl>
                                        <p:attrNameLst>
                                          <p:attrName>ppt_x</p:attrName>
                                        </p:attrNameLst>
                                      </p:cBhvr>
                                      <p:tavLst>
                                        <p:tav tm="0">
                                          <p:val>
                                            <p:strVal val="#ppt_x+#ppt_w*1.125000"/>
                                          </p:val>
                                        </p:tav>
                                        <p:tav tm="100000">
                                          <p:val>
                                            <p:strVal val="#ppt_x"/>
                                          </p:val>
                                        </p:tav>
                                      </p:tavLst>
                                    </p:anim>
                                    <p:animEffect transition="in" filter="wipe(left)">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2"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 calcmode="lin" valueType="num">
                                      <p:cBhvr additive="base">
                                        <p:cTn id="100" dur="500"/>
                                        <p:tgtEl>
                                          <p:spTgt spid="28"/>
                                        </p:tgtEl>
                                        <p:attrNameLst>
                                          <p:attrName>ppt_x</p:attrName>
                                        </p:attrNameLst>
                                      </p:cBhvr>
                                      <p:tavLst>
                                        <p:tav tm="0">
                                          <p:val>
                                            <p:strVal val="#ppt_x+#ppt_w*1.125000"/>
                                          </p:val>
                                        </p:tav>
                                        <p:tav tm="100000">
                                          <p:val>
                                            <p:strVal val="#ppt_x"/>
                                          </p:val>
                                        </p:tav>
                                      </p:tavLst>
                                    </p:anim>
                                    <p:animEffect transition="in" filter="wipe(left)">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up)">
                                      <p:cBhvr>
                                        <p:cTn id="106" dur="500"/>
                                        <p:tgtEl>
                                          <p:spTgt spid="34"/>
                                        </p:tgtEl>
                                      </p:cBhvr>
                                    </p:animEffect>
                                  </p:childTnLst>
                                </p:cTn>
                              </p:par>
                            </p:childTnLst>
                          </p:cTn>
                        </p:par>
                        <p:par>
                          <p:cTn id="107" fill="hold">
                            <p:stCondLst>
                              <p:cond delay="500"/>
                            </p:stCondLst>
                            <p:childTnLst>
                              <p:par>
                                <p:cTn id="108" presetID="12" presetClass="entr" presetSubtype="2" fill="hold" nodeType="afterEffect">
                                  <p:stCondLst>
                                    <p:cond delay="0"/>
                                  </p:stCondLst>
                                  <p:childTnLst>
                                    <p:set>
                                      <p:cBhvr>
                                        <p:cTn id="109" dur="1" fill="hold">
                                          <p:stCondLst>
                                            <p:cond delay="0"/>
                                          </p:stCondLst>
                                        </p:cTn>
                                        <p:tgtEl>
                                          <p:spTgt spid="54"/>
                                        </p:tgtEl>
                                        <p:attrNameLst>
                                          <p:attrName>style.visibility</p:attrName>
                                        </p:attrNameLst>
                                      </p:cBhvr>
                                      <p:to>
                                        <p:strVal val="visible"/>
                                      </p:to>
                                    </p:set>
                                    <p:anim calcmode="lin" valueType="num">
                                      <p:cBhvr additive="base">
                                        <p:cTn id="110" dur="500"/>
                                        <p:tgtEl>
                                          <p:spTgt spid="54"/>
                                        </p:tgtEl>
                                        <p:attrNameLst>
                                          <p:attrName>ppt_x</p:attrName>
                                        </p:attrNameLst>
                                      </p:cBhvr>
                                      <p:tavLst>
                                        <p:tav tm="0">
                                          <p:val>
                                            <p:strVal val="#ppt_x+#ppt_w*1.125000"/>
                                          </p:val>
                                        </p:tav>
                                        <p:tav tm="100000">
                                          <p:val>
                                            <p:strVal val="#ppt_x"/>
                                          </p:val>
                                        </p:tav>
                                      </p:tavLst>
                                    </p:anim>
                                    <p:animEffect transition="in" filter="wipe(left)">
                                      <p:cBhvr>
                                        <p:cTn id="111" dur="500"/>
                                        <p:tgtEl>
                                          <p:spTgt spid="54"/>
                                        </p:tgtEl>
                                      </p:cBhvr>
                                    </p:animEffect>
                                  </p:childTnLst>
                                </p:cTn>
                              </p:par>
                            </p:childTnLst>
                          </p:cTn>
                        </p:par>
                        <p:par>
                          <p:cTn id="112" fill="hold">
                            <p:stCondLst>
                              <p:cond delay="1000"/>
                            </p:stCondLst>
                            <p:childTnLst>
                              <p:par>
                                <p:cTn id="113" presetID="12" presetClass="entr" presetSubtype="8" fill="hold" nodeType="afterEffect">
                                  <p:stCondLst>
                                    <p:cond delay="0"/>
                                  </p:stCondLst>
                                  <p:childTnLst>
                                    <p:set>
                                      <p:cBhvr>
                                        <p:cTn id="114" dur="1" fill="hold">
                                          <p:stCondLst>
                                            <p:cond delay="0"/>
                                          </p:stCondLst>
                                        </p:cTn>
                                        <p:tgtEl>
                                          <p:spTgt spid="55"/>
                                        </p:tgtEl>
                                        <p:attrNameLst>
                                          <p:attrName>style.visibility</p:attrName>
                                        </p:attrNameLst>
                                      </p:cBhvr>
                                      <p:to>
                                        <p:strVal val="visible"/>
                                      </p:to>
                                    </p:set>
                                    <p:anim calcmode="lin" valueType="num">
                                      <p:cBhvr additive="base">
                                        <p:cTn id="115" dur="500"/>
                                        <p:tgtEl>
                                          <p:spTgt spid="55"/>
                                        </p:tgtEl>
                                        <p:attrNameLst>
                                          <p:attrName>ppt_x</p:attrName>
                                        </p:attrNameLst>
                                      </p:cBhvr>
                                      <p:tavLst>
                                        <p:tav tm="0">
                                          <p:val>
                                            <p:strVal val="#ppt_x-#ppt_w*1.125000"/>
                                          </p:val>
                                        </p:tav>
                                        <p:tav tm="100000">
                                          <p:val>
                                            <p:strVal val="#ppt_x"/>
                                          </p:val>
                                        </p:tav>
                                      </p:tavLst>
                                    </p:anim>
                                    <p:animEffect transition="in" filter="wipe(right)">
                                      <p:cBhvr>
                                        <p:cTn id="116" dur="50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2"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p:tgtEl>
                                          <p:spTgt spid="35"/>
                                        </p:tgtEl>
                                        <p:attrNameLst>
                                          <p:attrName>ppt_x</p:attrName>
                                        </p:attrNameLst>
                                      </p:cBhvr>
                                      <p:tavLst>
                                        <p:tav tm="0">
                                          <p:val>
                                            <p:strVal val="#ppt_x+#ppt_w*1.125000"/>
                                          </p:val>
                                        </p:tav>
                                        <p:tav tm="100000">
                                          <p:val>
                                            <p:strVal val="#ppt_x"/>
                                          </p:val>
                                        </p:tav>
                                      </p:tavLst>
                                    </p:anim>
                                    <p:animEffect transition="in" filter="wipe(left)">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2" fill="hold" grpId="0" nodeType="click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500"/>
                                        <p:tgtEl>
                                          <p:spTgt spid="36"/>
                                        </p:tgtEl>
                                        <p:attrNameLst>
                                          <p:attrName>ppt_x</p:attrName>
                                        </p:attrNameLst>
                                      </p:cBhvr>
                                      <p:tavLst>
                                        <p:tav tm="0">
                                          <p:val>
                                            <p:strVal val="#ppt_x+#ppt_w*1.125000"/>
                                          </p:val>
                                        </p:tav>
                                        <p:tav tm="100000">
                                          <p:val>
                                            <p:strVal val="#ppt_x"/>
                                          </p:val>
                                        </p:tav>
                                      </p:tavLst>
                                    </p:anim>
                                    <p:animEffect transition="in" filter="wipe(left)">
                                      <p:cBhvr>
                                        <p:cTn id="1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5" grpId="0"/>
      <p:bldP spid="14" grpId="0" animBg="1"/>
      <p:bldP spid="16" grpId="0" animBg="1"/>
      <p:bldP spid="17" grpId="0" animBg="1"/>
      <p:bldP spid="20" grpId="0" animBg="1"/>
      <p:bldP spid="21" grpId="0" animBg="1"/>
      <p:bldP spid="22" grpId="0" animBg="1"/>
      <p:bldP spid="23" grpId="0" animBg="1"/>
      <p:bldP spid="24" grpId="0" animBg="1"/>
      <p:bldP spid="26" grpId="0" animBg="1"/>
      <p:bldP spid="27" grpId="0" animBg="1"/>
      <p:bldP spid="28" grpId="0" animBg="1"/>
      <p:bldP spid="34" grpId="0"/>
      <p:bldP spid="35" grpId="0" animBg="1"/>
      <p:bldP spid="36" grpId="0" animBg="1"/>
      <p:bldP spid="37" grpId="0"/>
      <p:bldP spid="5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53" name="组合 52">
            <a:extLst>
              <a:ext uri="{FF2B5EF4-FFF2-40B4-BE49-F238E27FC236}">
                <a16:creationId xmlns:a16="http://schemas.microsoft.com/office/drawing/2014/main" id="{13AB57AF-4C89-0E14-D729-282F0A480A59}"/>
              </a:ext>
            </a:extLst>
          </p:cNvPr>
          <p:cNvGrpSpPr/>
          <p:nvPr/>
        </p:nvGrpSpPr>
        <p:grpSpPr>
          <a:xfrm>
            <a:off x="329943" y="2220150"/>
            <a:ext cx="1950719" cy="887101"/>
            <a:chOff x="329943" y="2220150"/>
            <a:chExt cx="1950719" cy="887101"/>
          </a:xfrm>
        </p:grpSpPr>
        <p:sp>
          <p:nvSpPr>
            <p:cNvPr id="6" name="矩形 5">
              <a:extLst>
                <a:ext uri="{FF2B5EF4-FFF2-40B4-BE49-F238E27FC236}">
                  <a16:creationId xmlns:a16="http://schemas.microsoft.com/office/drawing/2014/main" id="{A1CBC5DA-A09F-0948-48F7-47D5426130C7}"/>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矩形 6">
              <a:extLst>
                <a:ext uri="{FF2B5EF4-FFF2-40B4-BE49-F238E27FC236}">
                  <a16:creationId xmlns:a16="http://schemas.microsoft.com/office/drawing/2014/main" id="{F5F6A2D8-45D0-A454-E1B8-DF79F331B775}"/>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8" name="文本框 7">
              <a:extLst>
                <a:ext uri="{FF2B5EF4-FFF2-40B4-BE49-F238E27FC236}">
                  <a16:creationId xmlns:a16="http://schemas.microsoft.com/office/drawing/2014/main" id="{C3085B90-5B4C-033A-AB4F-E8724CA0E26A}"/>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3" name="文本框 12">
              <a:extLst>
                <a:ext uri="{FF2B5EF4-FFF2-40B4-BE49-F238E27FC236}">
                  <a16:creationId xmlns:a16="http://schemas.microsoft.com/office/drawing/2014/main" id="{5220BE33-3606-A3F4-1931-08656061E9EA}"/>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14" name="矩形 13">
            <a:extLst>
              <a:ext uri="{FF2B5EF4-FFF2-40B4-BE49-F238E27FC236}">
                <a16:creationId xmlns:a16="http://schemas.microsoft.com/office/drawing/2014/main" id="{30AC5AF9-58B1-7242-398A-176EA1ABDCF5}"/>
              </a:ext>
            </a:extLst>
          </p:cNvPr>
          <p:cNvSpPr/>
          <p:nvPr/>
        </p:nvSpPr>
        <p:spPr>
          <a:xfrm>
            <a:off x="1770474"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方 法</a:t>
            </a:r>
          </a:p>
        </p:txBody>
      </p:sp>
      <p:sp>
        <p:nvSpPr>
          <p:cNvPr id="16" name="矩形 15">
            <a:extLst>
              <a:ext uri="{FF2B5EF4-FFF2-40B4-BE49-F238E27FC236}">
                <a16:creationId xmlns:a16="http://schemas.microsoft.com/office/drawing/2014/main" id="{4B95BA0D-88EB-FEDD-F44E-FA8757ACF21C}"/>
              </a:ext>
            </a:extLst>
          </p:cNvPr>
          <p:cNvSpPr/>
          <p:nvPr/>
        </p:nvSpPr>
        <p:spPr>
          <a:xfrm>
            <a:off x="25629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矩形 16">
            <a:extLst>
              <a:ext uri="{FF2B5EF4-FFF2-40B4-BE49-F238E27FC236}">
                <a16:creationId xmlns:a16="http://schemas.microsoft.com/office/drawing/2014/main" id="{4CD43D50-564B-6416-F29E-302EEC855967}"/>
              </a:ext>
            </a:extLst>
          </p:cNvPr>
          <p:cNvSpPr/>
          <p:nvPr/>
        </p:nvSpPr>
        <p:spPr>
          <a:xfrm>
            <a:off x="26935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URL</a:t>
            </a:r>
            <a:endParaRPr lang="zh-CN" altLang="en-US" b="1" dirty="0">
              <a:solidFill>
                <a:schemeClr val="tx1"/>
              </a:solidFill>
              <a:latin typeface="+mn-ea"/>
            </a:endParaRPr>
          </a:p>
        </p:txBody>
      </p:sp>
      <p:sp>
        <p:nvSpPr>
          <p:cNvPr id="20" name="矩形 19">
            <a:extLst>
              <a:ext uri="{FF2B5EF4-FFF2-40B4-BE49-F238E27FC236}">
                <a16:creationId xmlns:a16="http://schemas.microsoft.com/office/drawing/2014/main" id="{781A2040-ED2F-6A40-9774-22622D1F952F}"/>
              </a:ext>
            </a:extLst>
          </p:cNvPr>
          <p:cNvSpPr/>
          <p:nvPr/>
        </p:nvSpPr>
        <p:spPr>
          <a:xfrm>
            <a:off x="36079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21" name="矩形 20">
            <a:extLst>
              <a:ext uri="{FF2B5EF4-FFF2-40B4-BE49-F238E27FC236}">
                <a16:creationId xmlns:a16="http://schemas.microsoft.com/office/drawing/2014/main" id="{709B5240-65DE-749F-1C92-B9021D05E932}"/>
              </a:ext>
            </a:extLst>
          </p:cNvPr>
          <p:cNvSpPr/>
          <p:nvPr/>
        </p:nvSpPr>
        <p:spPr>
          <a:xfrm>
            <a:off x="34773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2" name="矩形 21">
            <a:extLst>
              <a:ext uri="{FF2B5EF4-FFF2-40B4-BE49-F238E27FC236}">
                <a16:creationId xmlns:a16="http://schemas.microsoft.com/office/drawing/2014/main" id="{91EFE4A4-C56C-1E35-DFB5-61B8A59E2102}"/>
              </a:ext>
            </a:extLst>
          </p:cNvPr>
          <p:cNvSpPr/>
          <p:nvPr/>
        </p:nvSpPr>
        <p:spPr>
          <a:xfrm>
            <a:off x="4391752" y="358844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23" name="矩形 22">
            <a:extLst>
              <a:ext uri="{FF2B5EF4-FFF2-40B4-BE49-F238E27FC236}">
                <a16:creationId xmlns:a16="http://schemas.microsoft.com/office/drawing/2014/main" id="{AAFFB692-49A1-D832-57ED-894069B0B9EB}"/>
              </a:ext>
            </a:extLst>
          </p:cNvPr>
          <p:cNvSpPr/>
          <p:nvPr/>
        </p:nvSpPr>
        <p:spPr>
          <a:xfrm>
            <a:off x="1770474" y="3957776"/>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24" name="矩形 23">
            <a:extLst>
              <a:ext uri="{FF2B5EF4-FFF2-40B4-BE49-F238E27FC236}">
                <a16:creationId xmlns:a16="http://schemas.microsoft.com/office/drawing/2014/main" id="{CC99F3CB-C7EA-5BFB-A023-64116A40AF5C}"/>
              </a:ext>
            </a:extLst>
          </p:cNvPr>
          <p:cNvSpPr/>
          <p:nvPr/>
        </p:nvSpPr>
        <p:spPr>
          <a:xfrm>
            <a:off x="3107238" y="3957776"/>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2953FDE4-E18E-7731-7F45-5BC36017864A}"/>
              </a:ext>
            </a:extLst>
          </p:cNvPr>
          <p:cNvSpPr/>
          <p:nvPr/>
        </p:nvSpPr>
        <p:spPr>
          <a:xfrm>
            <a:off x="3237868" y="3957776"/>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矩形 26">
            <a:extLst>
              <a:ext uri="{FF2B5EF4-FFF2-40B4-BE49-F238E27FC236}">
                <a16:creationId xmlns:a16="http://schemas.microsoft.com/office/drawing/2014/main" id="{92755070-C2BE-16DF-46F4-05E727A16905}"/>
              </a:ext>
            </a:extLst>
          </p:cNvPr>
          <p:cNvSpPr/>
          <p:nvPr/>
        </p:nvSpPr>
        <p:spPr>
          <a:xfrm>
            <a:off x="3368498" y="3957776"/>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28" name="矩形 27">
            <a:extLst>
              <a:ext uri="{FF2B5EF4-FFF2-40B4-BE49-F238E27FC236}">
                <a16:creationId xmlns:a16="http://schemas.microsoft.com/office/drawing/2014/main" id="{E89E5464-16B9-3E09-109F-2D4C83AB1647}"/>
              </a:ext>
            </a:extLst>
          </p:cNvPr>
          <p:cNvSpPr/>
          <p:nvPr/>
        </p:nvSpPr>
        <p:spPr>
          <a:xfrm>
            <a:off x="3786509" y="3957776"/>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4" name="组合 53">
            <a:extLst>
              <a:ext uri="{FF2B5EF4-FFF2-40B4-BE49-F238E27FC236}">
                <a16:creationId xmlns:a16="http://schemas.microsoft.com/office/drawing/2014/main" id="{77322E71-8563-CDEF-0A10-50C6CB714B5D}"/>
              </a:ext>
            </a:extLst>
          </p:cNvPr>
          <p:cNvGrpSpPr/>
          <p:nvPr/>
        </p:nvGrpSpPr>
        <p:grpSpPr>
          <a:xfrm>
            <a:off x="1766120" y="4878095"/>
            <a:ext cx="2729506" cy="369332"/>
            <a:chOff x="1766120" y="4878095"/>
            <a:chExt cx="2729506" cy="369332"/>
          </a:xfrm>
        </p:grpSpPr>
        <p:sp>
          <p:nvSpPr>
            <p:cNvPr id="29" name="矩形 28">
              <a:extLst>
                <a:ext uri="{FF2B5EF4-FFF2-40B4-BE49-F238E27FC236}">
                  <a16:creationId xmlns:a16="http://schemas.microsoft.com/office/drawing/2014/main" id="{A29CB207-EE38-F873-0F15-7866E71F68C6}"/>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30" name="矩形 29">
              <a:extLst>
                <a:ext uri="{FF2B5EF4-FFF2-40B4-BE49-F238E27FC236}">
                  <a16:creationId xmlns:a16="http://schemas.microsoft.com/office/drawing/2014/main" id="{A6D7F398-9799-FDD3-5DA9-EB20960558B9}"/>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31" name="矩形 30">
              <a:extLst>
                <a:ext uri="{FF2B5EF4-FFF2-40B4-BE49-F238E27FC236}">
                  <a16:creationId xmlns:a16="http://schemas.microsoft.com/office/drawing/2014/main" id="{618C2AD1-DABF-27B2-CC51-9D7891A1CF20}"/>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矩形 31">
              <a:extLst>
                <a:ext uri="{FF2B5EF4-FFF2-40B4-BE49-F238E27FC236}">
                  <a16:creationId xmlns:a16="http://schemas.microsoft.com/office/drawing/2014/main" id="{AA367461-1790-D6B7-BAFA-0AF48EBB601F}"/>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33" name="矩形 32">
              <a:extLst>
                <a:ext uri="{FF2B5EF4-FFF2-40B4-BE49-F238E27FC236}">
                  <a16:creationId xmlns:a16="http://schemas.microsoft.com/office/drawing/2014/main" id="{C9AD9FBC-F5E0-B021-C97C-C6DCFFD4ACD4}"/>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34" name="文本框 33">
            <a:extLst>
              <a:ext uri="{FF2B5EF4-FFF2-40B4-BE49-F238E27FC236}">
                <a16:creationId xmlns:a16="http://schemas.microsoft.com/office/drawing/2014/main" id="{1D0D6F86-132A-2811-3515-E7869738CA81}"/>
              </a:ext>
            </a:extLst>
          </p:cNvPr>
          <p:cNvSpPr txBox="1"/>
          <p:nvPr/>
        </p:nvSpPr>
        <p:spPr>
          <a:xfrm>
            <a:off x="2231917" y="4465662"/>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35" name="矩形 34">
            <a:extLst>
              <a:ext uri="{FF2B5EF4-FFF2-40B4-BE49-F238E27FC236}">
                <a16:creationId xmlns:a16="http://schemas.microsoft.com/office/drawing/2014/main" id="{DB9A0550-5AC6-EA96-06F3-FE2FD1FC6E66}"/>
              </a:ext>
            </a:extLst>
          </p:cNvPr>
          <p:cNvSpPr/>
          <p:nvPr/>
        </p:nvSpPr>
        <p:spPr>
          <a:xfrm>
            <a:off x="1770474" y="5247427"/>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36" name="矩形 35">
            <a:extLst>
              <a:ext uri="{FF2B5EF4-FFF2-40B4-BE49-F238E27FC236}">
                <a16:creationId xmlns:a16="http://schemas.microsoft.com/office/drawing/2014/main" id="{4A9B722D-FF57-57EB-BF21-7A3BFA88C705}"/>
              </a:ext>
            </a:extLst>
          </p:cNvPr>
          <p:cNvSpPr/>
          <p:nvPr/>
        </p:nvSpPr>
        <p:spPr>
          <a:xfrm>
            <a:off x="1770474" y="5619763"/>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（通常不用）</a:t>
            </a:r>
          </a:p>
        </p:txBody>
      </p:sp>
      <p:sp>
        <p:nvSpPr>
          <p:cNvPr id="37" name="文本框 36">
            <a:extLst>
              <a:ext uri="{FF2B5EF4-FFF2-40B4-BE49-F238E27FC236}">
                <a16:creationId xmlns:a16="http://schemas.microsoft.com/office/drawing/2014/main" id="{6EBC12EC-1656-684C-A0AA-0F332D1710D6}"/>
              </a:ext>
            </a:extLst>
          </p:cNvPr>
          <p:cNvSpPr txBox="1"/>
          <p:nvPr/>
        </p:nvSpPr>
        <p:spPr>
          <a:xfrm>
            <a:off x="551275" y="3588444"/>
            <a:ext cx="888279" cy="369332"/>
          </a:xfrm>
          <a:prstGeom prst="rect">
            <a:avLst/>
          </a:prstGeom>
          <a:noFill/>
        </p:spPr>
        <p:txBody>
          <a:bodyPr wrap="square" rtlCol="0">
            <a:spAutoFit/>
          </a:bodyPr>
          <a:lstStyle/>
          <a:p>
            <a:r>
              <a:rPr lang="zh-CN" altLang="en-US" b="1" dirty="0">
                <a:latin typeface="+mn-ea"/>
              </a:rPr>
              <a:t>请求行</a:t>
            </a:r>
          </a:p>
        </p:txBody>
      </p:sp>
      <p:grpSp>
        <p:nvGrpSpPr>
          <p:cNvPr id="55" name="组合 54">
            <a:extLst>
              <a:ext uri="{FF2B5EF4-FFF2-40B4-BE49-F238E27FC236}">
                <a16:creationId xmlns:a16="http://schemas.microsoft.com/office/drawing/2014/main" id="{7A898BC6-E6C3-C3FF-ECDC-774366725D70}"/>
              </a:ext>
            </a:extLst>
          </p:cNvPr>
          <p:cNvGrpSpPr/>
          <p:nvPr/>
        </p:nvGrpSpPr>
        <p:grpSpPr>
          <a:xfrm>
            <a:off x="551275" y="3957776"/>
            <a:ext cx="1214845" cy="1286639"/>
            <a:chOff x="551275" y="3957776"/>
            <a:chExt cx="1214845" cy="1286639"/>
          </a:xfrm>
        </p:grpSpPr>
        <p:sp>
          <p:nvSpPr>
            <p:cNvPr id="42" name="左大括号 41">
              <a:extLst>
                <a:ext uri="{FF2B5EF4-FFF2-40B4-BE49-F238E27FC236}">
                  <a16:creationId xmlns:a16="http://schemas.microsoft.com/office/drawing/2014/main" id="{3F3C1B88-B263-4087-E366-43608391B8CE}"/>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43" name="文本框 42">
              <a:extLst>
                <a:ext uri="{FF2B5EF4-FFF2-40B4-BE49-F238E27FC236}">
                  <a16:creationId xmlns:a16="http://schemas.microsoft.com/office/drawing/2014/main" id="{68270C94-4FF0-86BE-2923-B08B8C839FC8}"/>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sp>
        <p:nvSpPr>
          <p:cNvPr id="50" name="文本框 49">
            <a:extLst>
              <a:ext uri="{FF2B5EF4-FFF2-40B4-BE49-F238E27FC236}">
                <a16:creationId xmlns:a16="http://schemas.microsoft.com/office/drawing/2014/main" id="{7B90DF94-11D5-C9EF-50E5-DCFA18E173E0}"/>
              </a:ext>
            </a:extLst>
          </p:cNvPr>
          <p:cNvSpPr txBox="1"/>
          <p:nvPr/>
        </p:nvSpPr>
        <p:spPr>
          <a:xfrm>
            <a:off x="2231917" y="3080558"/>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请求报文格式</a:t>
            </a:r>
          </a:p>
        </p:txBody>
      </p:sp>
      <p:pic>
        <p:nvPicPr>
          <p:cNvPr id="10" name="图片 9" descr="图形用户界面, 应用程序&#10;&#10;描述已自动生成">
            <a:extLst>
              <a:ext uri="{FF2B5EF4-FFF2-40B4-BE49-F238E27FC236}">
                <a16:creationId xmlns:a16="http://schemas.microsoft.com/office/drawing/2014/main" id="{E4449C81-9A6F-E6F6-03DD-FD9D2BB8E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6324" y="4162340"/>
            <a:ext cx="5699452" cy="2179642"/>
          </a:xfrm>
          <a:prstGeom prst="rect">
            <a:avLst/>
          </a:prstGeom>
        </p:spPr>
      </p:pic>
      <p:grpSp>
        <p:nvGrpSpPr>
          <p:cNvPr id="44" name="组合 43">
            <a:extLst>
              <a:ext uri="{FF2B5EF4-FFF2-40B4-BE49-F238E27FC236}">
                <a16:creationId xmlns:a16="http://schemas.microsoft.com/office/drawing/2014/main" id="{3F0DDDD6-228C-5D92-D63B-4BB19E898D3C}"/>
              </a:ext>
            </a:extLst>
          </p:cNvPr>
          <p:cNvGrpSpPr/>
          <p:nvPr/>
        </p:nvGrpSpPr>
        <p:grpSpPr>
          <a:xfrm>
            <a:off x="5475940" y="2022629"/>
            <a:ext cx="3382715" cy="2139711"/>
            <a:chOff x="5475940" y="2022629"/>
            <a:chExt cx="3382715" cy="2139711"/>
          </a:xfrm>
        </p:grpSpPr>
        <p:sp>
          <p:nvSpPr>
            <p:cNvPr id="11" name="矩形 10">
              <a:extLst>
                <a:ext uri="{FF2B5EF4-FFF2-40B4-BE49-F238E27FC236}">
                  <a16:creationId xmlns:a16="http://schemas.microsoft.com/office/drawing/2014/main" id="{B0D779B7-3A9F-F573-6AA8-262DCD6B3A7E}"/>
                </a:ext>
              </a:extLst>
            </p:cNvPr>
            <p:cNvSpPr/>
            <p:nvPr/>
          </p:nvSpPr>
          <p:spPr>
            <a:xfrm>
              <a:off x="5475940" y="2022629"/>
              <a:ext cx="2547255" cy="132776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400" b="1" dirty="0">
                  <a:solidFill>
                    <a:schemeClr val="tx1"/>
                  </a:solidFill>
                  <a:latin typeface="+mn-ea"/>
                </a:rPr>
                <a:t>GET /index.htm HTTP/1.1</a:t>
              </a:r>
            </a:p>
            <a:p>
              <a:r>
                <a:rPr lang="en-US" altLang="zh-CN" sz="1400" b="1" dirty="0">
                  <a:solidFill>
                    <a:schemeClr val="tx1"/>
                  </a:solidFill>
                  <a:latin typeface="+mn-ea"/>
                </a:rPr>
                <a:t>Host: www.hnust.cn</a:t>
              </a:r>
            </a:p>
            <a:p>
              <a:r>
                <a:rPr lang="en-US" altLang="zh-CN" sz="1400" b="1" dirty="0">
                  <a:solidFill>
                    <a:schemeClr val="tx1"/>
                  </a:solidFill>
                  <a:latin typeface="+mn-ea"/>
                </a:rPr>
                <a:t>Connection: close</a:t>
              </a:r>
            </a:p>
            <a:p>
              <a:r>
                <a:rPr lang="en-US" altLang="zh-CN" sz="1400" b="1" dirty="0">
                  <a:solidFill>
                    <a:schemeClr val="tx1"/>
                  </a:solidFill>
                  <a:latin typeface="+mn-ea"/>
                </a:rPr>
                <a:t>User-Agent: Mozilla/5.0</a:t>
              </a:r>
            </a:p>
            <a:p>
              <a:r>
                <a:rPr lang="en-US" altLang="zh-CN" sz="1400" b="1" dirty="0">
                  <a:solidFill>
                    <a:schemeClr val="tx1"/>
                  </a:solidFill>
                  <a:latin typeface="+mn-ea"/>
                </a:rPr>
                <a:t>Accept-Language: cn</a:t>
              </a:r>
            </a:p>
            <a:p>
              <a:endParaRPr lang="zh-CN" altLang="en-US" sz="1400" b="1" dirty="0">
                <a:solidFill>
                  <a:schemeClr val="tx1"/>
                </a:solidFill>
                <a:latin typeface="+mn-ea"/>
              </a:endParaRPr>
            </a:p>
          </p:txBody>
        </p:sp>
        <p:cxnSp>
          <p:nvCxnSpPr>
            <p:cNvPr id="12" name="直接连接符 11">
              <a:extLst>
                <a:ext uri="{FF2B5EF4-FFF2-40B4-BE49-F238E27FC236}">
                  <a16:creationId xmlns:a16="http://schemas.microsoft.com/office/drawing/2014/main" id="{53C46C70-1753-066F-3D7A-0E23BBA41AF4}"/>
                </a:ext>
              </a:extLst>
            </p:cNvPr>
            <p:cNvCxnSpPr>
              <a:cxnSpLocks/>
            </p:cNvCxnSpPr>
            <p:nvPr/>
          </p:nvCxnSpPr>
          <p:spPr>
            <a:xfrm flipH="1" flipV="1">
              <a:off x="5475940" y="3331426"/>
              <a:ext cx="2468140" cy="83091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23C5FF7-63DC-0E1D-ADCE-D8A7781DCD17}"/>
                </a:ext>
              </a:extLst>
            </p:cNvPr>
            <p:cNvCxnSpPr>
              <a:cxnSpLocks/>
            </p:cNvCxnSpPr>
            <p:nvPr/>
          </p:nvCxnSpPr>
          <p:spPr>
            <a:xfrm flipH="1" flipV="1">
              <a:off x="8023195" y="3350398"/>
              <a:ext cx="835460" cy="81194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B021E02F-90F3-386B-F231-7BD7B22F69F7}"/>
              </a:ext>
            </a:extLst>
          </p:cNvPr>
          <p:cNvSpPr txBox="1"/>
          <p:nvPr/>
        </p:nvSpPr>
        <p:spPr>
          <a:xfrm>
            <a:off x="8030955" y="2023061"/>
            <a:ext cx="3949511" cy="1384995"/>
          </a:xfrm>
          <a:prstGeom prst="rect">
            <a:avLst/>
          </a:prstGeom>
          <a:noFill/>
        </p:spPr>
        <p:txBody>
          <a:bodyPr wrap="square" rtlCol="0">
            <a:spAutoFit/>
          </a:bodyPr>
          <a:lstStyle/>
          <a:p>
            <a:r>
              <a:rPr lang="zh-CN" altLang="en-US" sz="1400" b="1" dirty="0">
                <a:latin typeface="+mn-ea"/>
              </a:rPr>
              <a:t>指明方法“</a:t>
            </a:r>
            <a:r>
              <a:rPr lang="en-US" altLang="zh-CN" sz="1400" b="1" dirty="0">
                <a:latin typeface="+mn-ea"/>
              </a:rPr>
              <a:t>GET</a:t>
            </a:r>
            <a:r>
              <a:rPr lang="zh-CN" altLang="en-US" sz="1400" b="1" dirty="0">
                <a:latin typeface="+mn-ea"/>
              </a:rPr>
              <a:t>”，</a:t>
            </a:r>
            <a:r>
              <a:rPr lang="en-US" altLang="zh-CN" sz="1400" b="1" dirty="0">
                <a:latin typeface="+mn-ea"/>
              </a:rPr>
              <a:t>URL</a:t>
            </a:r>
            <a:r>
              <a:rPr lang="zh-CN" altLang="en-US" sz="1400" b="1" dirty="0">
                <a:latin typeface="+mn-ea"/>
              </a:rPr>
              <a:t>，</a:t>
            </a:r>
            <a:r>
              <a:rPr lang="en-US" altLang="zh-CN" sz="1400" b="1" dirty="0">
                <a:latin typeface="+mn-ea"/>
              </a:rPr>
              <a:t>HTTP</a:t>
            </a:r>
            <a:r>
              <a:rPr lang="zh-CN" altLang="en-US" sz="1400" b="1" dirty="0">
                <a:latin typeface="+mn-ea"/>
              </a:rPr>
              <a:t>版本</a:t>
            </a:r>
            <a:endParaRPr lang="en-US" altLang="zh-CN" sz="1400" b="1" dirty="0">
              <a:latin typeface="+mn-ea"/>
            </a:endParaRPr>
          </a:p>
          <a:p>
            <a:r>
              <a:rPr lang="zh-CN" altLang="en-US" sz="1400" b="1" dirty="0">
                <a:latin typeface="+mn-ea"/>
              </a:rPr>
              <a:t>指明服务器的域名</a:t>
            </a:r>
            <a:endParaRPr lang="en-US" altLang="zh-CN" sz="1400" b="1" dirty="0">
              <a:latin typeface="+mn-ea"/>
            </a:endParaRPr>
          </a:p>
          <a:p>
            <a:r>
              <a:rPr lang="zh-CN" altLang="en-US" sz="1400" b="1" dirty="0">
                <a:latin typeface="+mn-ea"/>
              </a:rPr>
              <a:t>告诉服务器发送完请求的文档后就可以释放连接</a:t>
            </a:r>
            <a:endParaRPr lang="en-US" altLang="zh-CN" sz="1400" b="1" dirty="0">
              <a:latin typeface="+mn-ea"/>
            </a:endParaRPr>
          </a:p>
          <a:p>
            <a:r>
              <a:rPr lang="zh-CN" altLang="en-US" sz="1400" b="1" dirty="0">
                <a:latin typeface="+mn-ea"/>
              </a:rPr>
              <a:t>告诉服务器浏览器的类型及版本</a:t>
            </a:r>
            <a:endParaRPr lang="en-US" altLang="zh-CN" sz="1400" b="1" dirty="0">
              <a:latin typeface="+mn-ea"/>
            </a:endParaRPr>
          </a:p>
          <a:p>
            <a:r>
              <a:rPr lang="zh-CN" altLang="en-US" sz="1400" b="1" dirty="0">
                <a:latin typeface="+mn-ea"/>
              </a:rPr>
              <a:t>告诉服务器用户希望优先得到中文版本的文档</a:t>
            </a:r>
            <a:endParaRPr lang="en-US" altLang="zh-CN" sz="1400" b="1" dirty="0">
              <a:latin typeface="+mn-ea"/>
            </a:endParaRPr>
          </a:p>
          <a:p>
            <a:r>
              <a:rPr lang="zh-CN" altLang="en-US" sz="1400" b="1" dirty="0">
                <a:latin typeface="+mn-ea"/>
              </a:rPr>
              <a:t>报文的最后需要由一个空行</a:t>
            </a:r>
            <a:endParaRPr lang="en-US" altLang="zh-CN" sz="1400" b="1" dirty="0">
              <a:latin typeface="+mn-ea"/>
            </a:endParaRPr>
          </a:p>
        </p:txBody>
      </p:sp>
    </p:spTree>
    <p:custDataLst>
      <p:tags r:id="rId1"/>
    </p:custDataLst>
    <p:extLst>
      <p:ext uri="{BB962C8B-B14F-4D97-AF65-F5344CB8AC3E}">
        <p14:creationId xmlns:p14="http://schemas.microsoft.com/office/powerpoint/2010/main" val="30997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down)">
                                      <p:cBhvr>
                                        <p:cTn id="14" dur="500"/>
                                        <p:tgtEl>
                                          <p:spTgt spid="4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 calcmode="lin" valueType="num">
                                      <p:cBhvr additive="base">
                                        <p:cTn id="1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8">
                                            <p:txEl>
                                              <p:pRg st="1" end="1"/>
                                            </p:txEl>
                                          </p:spTgt>
                                        </p:tgtEl>
                                        <p:attrNameLst>
                                          <p:attrName>style.visibility</p:attrName>
                                        </p:attrNameLst>
                                      </p:cBhvr>
                                      <p:to>
                                        <p:strVal val="visible"/>
                                      </p:to>
                                    </p:set>
                                    <p:anim calcmode="lin" valueType="num">
                                      <p:cBhvr additive="base">
                                        <p:cTn id="25" dur="500" fill="hold"/>
                                        <p:tgtEl>
                                          <p:spTgt spid="38">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8">
                                            <p:txEl>
                                              <p:pRg st="2" end="2"/>
                                            </p:txEl>
                                          </p:spTgt>
                                        </p:tgtEl>
                                        <p:attrNameLst>
                                          <p:attrName>style.visibility</p:attrName>
                                        </p:attrNameLst>
                                      </p:cBhvr>
                                      <p:to>
                                        <p:strVal val="visible"/>
                                      </p:to>
                                    </p:set>
                                    <p:anim calcmode="lin" valueType="num">
                                      <p:cBhvr additive="base">
                                        <p:cTn id="31" dur="500" fill="hold"/>
                                        <p:tgtEl>
                                          <p:spTgt spid="3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8">
                                            <p:txEl>
                                              <p:pRg st="3" end="3"/>
                                            </p:txEl>
                                          </p:spTgt>
                                        </p:tgtEl>
                                        <p:attrNameLst>
                                          <p:attrName>style.visibility</p:attrName>
                                        </p:attrNameLst>
                                      </p:cBhvr>
                                      <p:to>
                                        <p:strVal val="visible"/>
                                      </p:to>
                                    </p:set>
                                    <p:anim calcmode="lin" valueType="num">
                                      <p:cBhvr additive="base">
                                        <p:cTn id="37" dur="500" fill="hold"/>
                                        <p:tgtEl>
                                          <p:spTgt spid="38">
                                            <p:txEl>
                                              <p:pRg st="3" end="3"/>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xEl>
                                              <p:pRg st="4" end="4"/>
                                            </p:txEl>
                                          </p:spTgt>
                                        </p:tgtEl>
                                        <p:attrNameLst>
                                          <p:attrName>style.visibility</p:attrName>
                                        </p:attrNameLst>
                                      </p:cBhvr>
                                      <p:to>
                                        <p:strVal val="visible"/>
                                      </p:to>
                                    </p:set>
                                    <p:anim calcmode="lin" valueType="num">
                                      <p:cBhvr additive="base">
                                        <p:cTn id="43" dur="500" fill="hold"/>
                                        <p:tgtEl>
                                          <p:spTgt spid="38">
                                            <p:txEl>
                                              <p:pRg st="4" end="4"/>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8">
                                            <p:txEl>
                                              <p:pRg st="5" end="5"/>
                                            </p:txEl>
                                          </p:spTgt>
                                        </p:tgtEl>
                                        <p:attrNameLst>
                                          <p:attrName>style.visibility</p:attrName>
                                        </p:attrNameLst>
                                      </p:cBhvr>
                                      <p:to>
                                        <p:strVal val="visible"/>
                                      </p:to>
                                    </p:set>
                                    <p:anim calcmode="lin" valueType="num">
                                      <p:cBhvr additive="base">
                                        <p:cTn id="49" dur="500" fill="hold"/>
                                        <p:tgtEl>
                                          <p:spTgt spid="38">
                                            <p:txEl>
                                              <p:pRg st="5" end="5"/>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53" name="组合 52">
            <a:extLst>
              <a:ext uri="{FF2B5EF4-FFF2-40B4-BE49-F238E27FC236}">
                <a16:creationId xmlns:a16="http://schemas.microsoft.com/office/drawing/2014/main" id="{13AB57AF-4C89-0E14-D729-282F0A480A59}"/>
              </a:ext>
            </a:extLst>
          </p:cNvPr>
          <p:cNvGrpSpPr/>
          <p:nvPr/>
        </p:nvGrpSpPr>
        <p:grpSpPr>
          <a:xfrm>
            <a:off x="329943" y="2220150"/>
            <a:ext cx="1950719" cy="887101"/>
            <a:chOff x="329943" y="2220150"/>
            <a:chExt cx="1950719" cy="887101"/>
          </a:xfrm>
        </p:grpSpPr>
        <p:sp>
          <p:nvSpPr>
            <p:cNvPr id="6" name="矩形 5">
              <a:extLst>
                <a:ext uri="{FF2B5EF4-FFF2-40B4-BE49-F238E27FC236}">
                  <a16:creationId xmlns:a16="http://schemas.microsoft.com/office/drawing/2014/main" id="{A1CBC5DA-A09F-0948-48F7-47D5426130C7}"/>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矩形 6">
              <a:extLst>
                <a:ext uri="{FF2B5EF4-FFF2-40B4-BE49-F238E27FC236}">
                  <a16:creationId xmlns:a16="http://schemas.microsoft.com/office/drawing/2014/main" id="{F5F6A2D8-45D0-A454-E1B8-DF79F331B775}"/>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8" name="文本框 7">
              <a:extLst>
                <a:ext uri="{FF2B5EF4-FFF2-40B4-BE49-F238E27FC236}">
                  <a16:creationId xmlns:a16="http://schemas.microsoft.com/office/drawing/2014/main" id="{C3085B90-5B4C-033A-AB4F-E8724CA0E26A}"/>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3" name="文本框 12">
              <a:extLst>
                <a:ext uri="{FF2B5EF4-FFF2-40B4-BE49-F238E27FC236}">
                  <a16:creationId xmlns:a16="http://schemas.microsoft.com/office/drawing/2014/main" id="{5220BE33-3606-A3F4-1931-08656061E9EA}"/>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14" name="矩形 13">
            <a:extLst>
              <a:ext uri="{FF2B5EF4-FFF2-40B4-BE49-F238E27FC236}">
                <a16:creationId xmlns:a16="http://schemas.microsoft.com/office/drawing/2014/main" id="{30AC5AF9-58B1-7242-398A-176EA1ABDCF5}"/>
              </a:ext>
            </a:extLst>
          </p:cNvPr>
          <p:cNvSpPr/>
          <p:nvPr/>
        </p:nvSpPr>
        <p:spPr>
          <a:xfrm>
            <a:off x="1770474"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方 法</a:t>
            </a:r>
          </a:p>
        </p:txBody>
      </p:sp>
      <p:sp>
        <p:nvSpPr>
          <p:cNvPr id="16" name="矩形 15">
            <a:extLst>
              <a:ext uri="{FF2B5EF4-FFF2-40B4-BE49-F238E27FC236}">
                <a16:creationId xmlns:a16="http://schemas.microsoft.com/office/drawing/2014/main" id="{4B95BA0D-88EB-FEDD-F44E-FA8757ACF21C}"/>
              </a:ext>
            </a:extLst>
          </p:cNvPr>
          <p:cNvSpPr/>
          <p:nvPr/>
        </p:nvSpPr>
        <p:spPr>
          <a:xfrm>
            <a:off x="25629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矩形 16">
            <a:extLst>
              <a:ext uri="{FF2B5EF4-FFF2-40B4-BE49-F238E27FC236}">
                <a16:creationId xmlns:a16="http://schemas.microsoft.com/office/drawing/2014/main" id="{4CD43D50-564B-6416-F29E-302EEC855967}"/>
              </a:ext>
            </a:extLst>
          </p:cNvPr>
          <p:cNvSpPr/>
          <p:nvPr/>
        </p:nvSpPr>
        <p:spPr>
          <a:xfrm>
            <a:off x="26935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URL</a:t>
            </a:r>
            <a:endParaRPr lang="zh-CN" altLang="en-US" b="1" dirty="0">
              <a:solidFill>
                <a:schemeClr val="tx1"/>
              </a:solidFill>
              <a:latin typeface="+mn-ea"/>
            </a:endParaRPr>
          </a:p>
        </p:txBody>
      </p:sp>
      <p:sp>
        <p:nvSpPr>
          <p:cNvPr id="20" name="矩形 19">
            <a:extLst>
              <a:ext uri="{FF2B5EF4-FFF2-40B4-BE49-F238E27FC236}">
                <a16:creationId xmlns:a16="http://schemas.microsoft.com/office/drawing/2014/main" id="{781A2040-ED2F-6A40-9774-22622D1F952F}"/>
              </a:ext>
            </a:extLst>
          </p:cNvPr>
          <p:cNvSpPr/>
          <p:nvPr/>
        </p:nvSpPr>
        <p:spPr>
          <a:xfrm>
            <a:off x="36079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21" name="矩形 20">
            <a:extLst>
              <a:ext uri="{FF2B5EF4-FFF2-40B4-BE49-F238E27FC236}">
                <a16:creationId xmlns:a16="http://schemas.microsoft.com/office/drawing/2014/main" id="{709B5240-65DE-749F-1C92-B9021D05E932}"/>
              </a:ext>
            </a:extLst>
          </p:cNvPr>
          <p:cNvSpPr/>
          <p:nvPr/>
        </p:nvSpPr>
        <p:spPr>
          <a:xfrm>
            <a:off x="34773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2" name="矩形 21">
            <a:extLst>
              <a:ext uri="{FF2B5EF4-FFF2-40B4-BE49-F238E27FC236}">
                <a16:creationId xmlns:a16="http://schemas.microsoft.com/office/drawing/2014/main" id="{91EFE4A4-C56C-1E35-DFB5-61B8A59E2102}"/>
              </a:ext>
            </a:extLst>
          </p:cNvPr>
          <p:cNvSpPr/>
          <p:nvPr/>
        </p:nvSpPr>
        <p:spPr>
          <a:xfrm>
            <a:off x="4391752" y="358844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23" name="矩形 22">
            <a:extLst>
              <a:ext uri="{FF2B5EF4-FFF2-40B4-BE49-F238E27FC236}">
                <a16:creationId xmlns:a16="http://schemas.microsoft.com/office/drawing/2014/main" id="{AAFFB692-49A1-D832-57ED-894069B0B9EB}"/>
              </a:ext>
            </a:extLst>
          </p:cNvPr>
          <p:cNvSpPr/>
          <p:nvPr/>
        </p:nvSpPr>
        <p:spPr>
          <a:xfrm>
            <a:off x="1770474" y="3957776"/>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24" name="矩形 23">
            <a:extLst>
              <a:ext uri="{FF2B5EF4-FFF2-40B4-BE49-F238E27FC236}">
                <a16:creationId xmlns:a16="http://schemas.microsoft.com/office/drawing/2014/main" id="{CC99F3CB-C7EA-5BFB-A023-64116A40AF5C}"/>
              </a:ext>
            </a:extLst>
          </p:cNvPr>
          <p:cNvSpPr/>
          <p:nvPr/>
        </p:nvSpPr>
        <p:spPr>
          <a:xfrm>
            <a:off x="3107238" y="3957776"/>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2953FDE4-E18E-7731-7F45-5BC36017864A}"/>
              </a:ext>
            </a:extLst>
          </p:cNvPr>
          <p:cNvSpPr/>
          <p:nvPr/>
        </p:nvSpPr>
        <p:spPr>
          <a:xfrm>
            <a:off x="3237868" y="3957776"/>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矩形 26">
            <a:extLst>
              <a:ext uri="{FF2B5EF4-FFF2-40B4-BE49-F238E27FC236}">
                <a16:creationId xmlns:a16="http://schemas.microsoft.com/office/drawing/2014/main" id="{92755070-C2BE-16DF-46F4-05E727A16905}"/>
              </a:ext>
            </a:extLst>
          </p:cNvPr>
          <p:cNvSpPr/>
          <p:nvPr/>
        </p:nvSpPr>
        <p:spPr>
          <a:xfrm>
            <a:off x="3368498" y="3957776"/>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28" name="矩形 27">
            <a:extLst>
              <a:ext uri="{FF2B5EF4-FFF2-40B4-BE49-F238E27FC236}">
                <a16:creationId xmlns:a16="http://schemas.microsoft.com/office/drawing/2014/main" id="{E89E5464-16B9-3E09-109F-2D4C83AB1647}"/>
              </a:ext>
            </a:extLst>
          </p:cNvPr>
          <p:cNvSpPr/>
          <p:nvPr/>
        </p:nvSpPr>
        <p:spPr>
          <a:xfrm>
            <a:off x="3786509" y="3957776"/>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4" name="组合 53">
            <a:extLst>
              <a:ext uri="{FF2B5EF4-FFF2-40B4-BE49-F238E27FC236}">
                <a16:creationId xmlns:a16="http://schemas.microsoft.com/office/drawing/2014/main" id="{77322E71-8563-CDEF-0A10-50C6CB714B5D}"/>
              </a:ext>
            </a:extLst>
          </p:cNvPr>
          <p:cNvGrpSpPr/>
          <p:nvPr/>
        </p:nvGrpSpPr>
        <p:grpSpPr>
          <a:xfrm>
            <a:off x="1766120" y="4878095"/>
            <a:ext cx="2729506" cy="369332"/>
            <a:chOff x="1766120" y="4878095"/>
            <a:chExt cx="2729506" cy="369332"/>
          </a:xfrm>
        </p:grpSpPr>
        <p:sp>
          <p:nvSpPr>
            <p:cNvPr id="29" name="矩形 28">
              <a:extLst>
                <a:ext uri="{FF2B5EF4-FFF2-40B4-BE49-F238E27FC236}">
                  <a16:creationId xmlns:a16="http://schemas.microsoft.com/office/drawing/2014/main" id="{A29CB207-EE38-F873-0F15-7866E71F68C6}"/>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30" name="矩形 29">
              <a:extLst>
                <a:ext uri="{FF2B5EF4-FFF2-40B4-BE49-F238E27FC236}">
                  <a16:creationId xmlns:a16="http://schemas.microsoft.com/office/drawing/2014/main" id="{A6D7F398-9799-FDD3-5DA9-EB20960558B9}"/>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31" name="矩形 30">
              <a:extLst>
                <a:ext uri="{FF2B5EF4-FFF2-40B4-BE49-F238E27FC236}">
                  <a16:creationId xmlns:a16="http://schemas.microsoft.com/office/drawing/2014/main" id="{618C2AD1-DABF-27B2-CC51-9D7891A1CF20}"/>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矩形 31">
              <a:extLst>
                <a:ext uri="{FF2B5EF4-FFF2-40B4-BE49-F238E27FC236}">
                  <a16:creationId xmlns:a16="http://schemas.microsoft.com/office/drawing/2014/main" id="{AA367461-1790-D6B7-BAFA-0AF48EBB601F}"/>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33" name="矩形 32">
              <a:extLst>
                <a:ext uri="{FF2B5EF4-FFF2-40B4-BE49-F238E27FC236}">
                  <a16:creationId xmlns:a16="http://schemas.microsoft.com/office/drawing/2014/main" id="{C9AD9FBC-F5E0-B021-C97C-C6DCFFD4ACD4}"/>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34" name="文本框 33">
            <a:extLst>
              <a:ext uri="{FF2B5EF4-FFF2-40B4-BE49-F238E27FC236}">
                <a16:creationId xmlns:a16="http://schemas.microsoft.com/office/drawing/2014/main" id="{1D0D6F86-132A-2811-3515-E7869738CA81}"/>
              </a:ext>
            </a:extLst>
          </p:cNvPr>
          <p:cNvSpPr txBox="1"/>
          <p:nvPr/>
        </p:nvSpPr>
        <p:spPr>
          <a:xfrm>
            <a:off x="2231917" y="4465662"/>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35" name="矩形 34">
            <a:extLst>
              <a:ext uri="{FF2B5EF4-FFF2-40B4-BE49-F238E27FC236}">
                <a16:creationId xmlns:a16="http://schemas.microsoft.com/office/drawing/2014/main" id="{DB9A0550-5AC6-EA96-06F3-FE2FD1FC6E66}"/>
              </a:ext>
            </a:extLst>
          </p:cNvPr>
          <p:cNvSpPr/>
          <p:nvPr/>
        </p:nvSpPr>
        <p:spPr>
          <a:xfrm>
            <a:off x="1770474" y="5247427"/>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36" name="矩形 35">
            <a:extLst>
              <a:ext uri="{FF2B5EF4-FFF2-40B4-BE49-F238E27FC236}">
                <a16:creationId xmlns:a16="http://schemas.microsoft.com/office/drawing/2014/main" id="{4A9B722D-FF57-57EB-BF21-7A3BFA88C705}"/>
              </a:ext>
            </a:extLst>
          </p:cNvPr>
          <p:cNvSpPr/>
          <p:nvPr/>
        </p:nvSpPr>
        <p:spPr>
          <a:xfrm>
            <a:off x="1770474" y="5619763"/>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（通常不用）</a:t>
            </a:r>
          </a:p>
        </p:txBody>
      </p:sp>
      <p:sp>
        <p:nvSpPr>
          <p:cNvPr id="37" name="文本框 36">
            <a:extLst>
              <a:ext uri="{FF2B5EF4-FFF2-40B4-BE49-F238E27FC236}">
                <a16:creationId xmlns:a16="http://schemas.microsoft.com/office/drawing/2014/main" id="{6EBC12EC-1656-684C-A0AA-0F332D1710D6}"/>
              </a:ext>
            </a:extLst>
          </p:cNvPr>
          <p:cNvSpPr txBox="1"/>
          <p:nvPr/>
        </p:nvSpPr>
        <p:spPr>
          <a:xfrm>
            <a:off x="551275" y="3588444"/>
            <a:ext cx="888279" cy="369332"/>
          </a:xfrm>
          <a:prstGeom prst="rect">
            <a:avLst/>
          </a:prstGeom>
          <a:noFill/>
        </p:spPr>
        <p:txBody>
          <a:bodyPr wrap="square" rtlCol="0">
            <a:spAutoFit/>
          </a:bodyPr>
          <a:lstStyle/>
          <a:p>
            <a:r>
              <a:rPr lang="zh-CN" altLang="en-US" b="1" dirty="0">
                <a:latin typeface="+mn-ea"/>
              </a:rPr>
              <a:t>请求行</a:t>
            </a:r>
          </a:p>
        </p:txBody>
      </p:sp>
      <p:grpSp>
        <p:nvGrpSpPr>
          <p:cNvPr id="55" name="组合 54">
            <a:extLst>
              <a:ext uri="{FF2B5EF4-FFF2-40B4-BE49-F238E27FC236}">
                <a16:creationId xmlns:a16="http://schemas.microsoft.com/office/drawing/2014/main" id="{7A898BC6-E6C3-C3FF-ECDC-774366725D70}"/>
              </a:ext>
            </a:extLst>
          </p:cNvPr>
          <p:cNvGrpSpPr/>
          <p:nvPr/>
        </p:nvGrpSpPr>
        <p:grpSpPr>
          <a:xfrm>
            <a:off x="551275" y="3957776"/>
            <a:ext cx="1214845" cy="1286639"/>
            <a:chOff x="551275" y="3957776"/>
            <a:chExt cx="1214845" cy="1286639"/>
          </a:xfrm>
        </p:grpSpPr>
        <p:sp>
          <p:nvSpPr>
            <p:cNvPr id="42" name="左大括号 41">
              <a:extLst>
                <a:ext uri="{FF2B5EF4-FFF2-40B4-BE49-F238E27FC236}">
                  <a16:creationId xmlns:a16="http://schemas.microsoft.com/office/drawing/2014/main" id="{3F3C1B88-B263-4087-E366-43608391B8CE}"/>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43" name="文本框 42">
              <a:extLst>
                <a:ext uri="{FF2B5EF4-FFF2-40B4-BE49-F238E27FC236}">
                  <a16:creationId xmlns:a16="http://schemas.microsoft.com/office/drawing/2014/main" id="{68270C94-4FF0-86BE-2923-B08B8C839FC8}"/>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sp>
        <p:nvSpPr>
          <p:cNvPr id="50" name="文本框 49">
            <a:extLst>
              <a:ext uri="{FF2B5EF4-FFF2-40B4-BE49-F238E27FC236}">
                <a16:creationId xmlns:a16="http://schemas.microsoft.com/office/drawing/2014/main" id="{7B90DF94-11D5-C9EF-50E5-DCFA18E173E0}"/>
              </a:ext>
            </a:extLst>
          </p:cNvPr>
          <p:cNvSpPr txBox="1"/>
          <p:nvPr/>
        </p:nvSpPr>
        <p:spPr>
          <a:xfrm>
            <a:off x="2231917" y="3080558"/>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请求报文格式</a:t>
            </a:r>
          </a:p>
        </p:txBody>
      </p:sp>
      <p:pic>
        <p:nvPicPr>
          <p:cNvPr id="25" name="图片 24" descr="表格&#10;&#10;描述已自动生成">
            <a:extLst>
              <a:ext uri="{FF2B5EF4-FFF2-40B4-BE49-F238E27FC236}">
                <a16:creationId xmlns:a16="http://schemas.microsoft.com/office/drawing/2014/main" id="{5192DAF8-1D38-2199-37DF-17E970865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945" y="3449890"/>
            <a:ext cx="5748407" cy="3054450"/>
          </a:xfrm>
          <a:prstGeom prst="rect">
            <a:avLst/>
          </a:prstGeom>
        </p:spPr>
      </p:pic>
      <p:sp>
        <p:nvSpPr>
          <p:cNvPr id="45" name="任意多边形: 形状 44">
            <a:extLst>
              <a:ext uri="{FF2B5EF4-FFF2-40B4-BE49-F238E27FC236}">
                <a16:creationId xmlns:a16="http://schemas.microsoft.com/office/drawing/2014/main" id="{F0D6705B-62B0-9CAF-8A66-17B466C7E1EC}"/>
              </a:ext>
            </a:extLst>
          </p:cNvPr>
          <p:cNvSpPr/>
          <p:nvPr/>
        </p:nvSpPr>
        <p:spPr>
          <a:xfrm>
            <a:off x="2135605" y="3397702"/>
            <a:ext cx="3795963" cy="187709"/>
          </a:xfrm>
          <a:custGeom>
            <a:avLst/>
            <a:gdLst>
              <a:gd name="connsiteX0" fmla="*/ 0 w 3795963"/>
              <a:gd name="connsiteY0" fmla="*/ 187709 h 187709"/>
              <a:gd name="connsiteX1" fmla="*/ 2875548 w 3795963"/>
              <a:gd name="connsiteY1" fmla="*/ 1219 h 187709"/>
              <a:gd name="connsiteX2" fmla="*/ 3795963 w 3795963"/>
              <a:gd name="connsiteY2" fmla="*/ 121535 h 187709"/>
            </a:gdLst>
            <a:ahLst/>
            <a:cxnLst>
              <a:cxn ang="0">
                <a:pos x="connsiteX0" y="connsiteY0"/>
              </a:cxn>
              <a:cxn ang="0">
                <a:pos x="connsiteX1" y="connsiteY1"/>
              </a:cxn>
              <a:cxn ang="0">
                <a:pos x="connsiteX2" y="connsiteY2"/>
              </a:cxn>
            </a:cxnLst>
            <a:rect l="l" t="t" r="r" b="b"/>
            <a:pathLst>
              <a:path w="3795963" h="187709">
                <a:moveTo>
                  <a:pt x="0" y="187709"/>
                </a:moveTo>
                <a:cubicBezTo>
                  <a:pt x="1121444" y="99978"/>
                  <a:pt x="2242888" y="12248"/>
                  <a:pt x="2875548" y="1219"/>
                </a:cubicBezTo>
                <a:cubicBezTo>
                  <a:pt x="3508208" y="-9810"/>
                  <a:pt x="3652085" y="55862"/>
                  <a:pt x="3795963" y="121535"/>
                </a:cubicBezTo>
              </a:path>
            </a:pathLst>
          </a:custGeom>
          <a:noFill/>
          <a:ln w="38100">
            <a:solidFill>
              <a:srgbClr val="0070C0"/>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0036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53" name="组合 52">
            <a:extLst>
              <a:ext uri="{FF2B5EF4-FFF2-40B4-BE49-F238E27FC236}">
                <a16:creationId xmlns:a16="http://schemas.microsoft.com/office/drawing/2014/main" id="{13AB57AF-4C89-0E14-D729-282F0A480A59}"/>
              </a:ext>
            </a:extLst>
          </p:cNvPr>
          <p:cNvGrpSpPr/>
          <p:nvPr/>
        </p:nvGrpSpPr>
        <p:grpSpPr>
          <a:xfrm>
            <a:off x="329943" y="2220150"/>
            <a:ext cx="1950719" cy="887101"/>
            <a:chOff x="329943" y="2220150"/>
            <a:chExt cx="1950719" cy="887101"/>
          </a:xfrm>
        </p:grpSpPr>
        <p:sp>
          <p:nvSpPr>
            <p:cNvPr id="6" name="矩形 5">
              <a:extLst>
                <a:ext uri="{FF2B5EF4-FFF2-40B4-BE49-F238E27FC236}">
                  <a16:creationId xmlns:a16="http://schemas.microsoft.com/office/drawing/2014/main" id="{A1CBC5DA-A09F-0948-48F7-47D5426130C7}"/>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矩形 6">
              <a:extLst>
                <a:ext uri="{FF2B5EF4-FFF2-40B4-BE49-F238E27FC236}">
                  <a16:creationId xmlns:a16="http://schemas.microsoft.com/office/drawing/2014/main" id="{F5F6A2D8-45D0-A454-E1B8-DF79F331B775}"/>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8" name="文本框 7">
              <a:extLst>
                <a:ext uri="{FF2B5EF4-FFF2-40B4-BE49-F238E27FC236}">
                  <a16:creationId xmlns:a16="http://schemas.microsoft.com/office/drawing/2014/main" id="{C3085B90-5B4C-033A-AB4F-E8724CA0E26A}"/>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3" name="文本框 12">
              <a:extLst>
                <a:ext uri="{FF2B5EF4-FFF2-40B4-BE49-F238E27FC236}">
                  <a16:creationId xmlns:a16="http://schemas.microsoft.com/office/drawing/2014/main" id="{5220BE33-3606-A3F4-1931-08656061E9EA}"/>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14" name="矩形 13">
            <a:extLst>
              <a:ext uri="{FF2B5EF4-FFF2-40B4-BE49-F238E27FC236}">
                <a16:creationId xmlns:a16="http://schemas.microsoft.com/office/drawing/2014/main" id="{30AC5AF9-58B1-7242-398A-176EA1ABDCF5}"/>
              </a:ext>
            </a:extLst>
          </p:cNvPr>
          <p:cNvSpPr/>
          <p:nvPr/>
        </p:nvSpPr>
        <p:spPr>
          <a:xfrm>
            <a:off x="1770474"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方 法</a:t>
            </a:r>
          </a:p>
        </p:txBody>
      </p:sp>
      <p:sp>
        <p:nvSpPr>
          <p:cNvPr id="16" name="矩形 15">
            <a:extLst>
              <a:ext uri="{FF2B5EF4-FFF2-40B4-BE49-F238E27FC236}">
                <a16:creationId xmlns:a16="http://schemas.microsoft.com/office/drawing/2014/main" id="{4B95BA0D-88EB-FEDD-F44E-FA8757ACF21C}"/>
              </a:ext>
            </a:extLst>
          </p:cNvPr>
          <p:cNvSpPr/>
          <p:nvPr/>
        </p:nvSpPr>
        <p:spPr>
          <a:xfrm>
            <a:off x="25629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矩形 16">
            <a:extLst>
              <a:ext uri="{FF2B5EF4-FFF2-40B4-BE49-F238E27FC236}">
                <a16:creationId xmlns:a16="http://schemas.microsoft.com/office/drawing/2014/main" id="{4CD43D50-564B-6416-F29E-302EEC855967}"/>
              </a:ext>
            </a:extLst>
          </p:cNvPr>
          <p:cNvSpPr/>
          <p:nvPr/>
        </p:nvSpPr>
        <p:spPr>
          <a:xfrm>
            <a:off x="26935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URL</a:t>
            </a:r>
            <a:endParaRPr lang="zh-CN" altLang="en-US" b="1" dirty="0">
              <a:solidFill>
                <a:schemeClr val="tx1"/>
              </a:solidFill>
              <a:latin typeface="+mn-ea"/>
            </a:endParaRPr>
          </a:p>
        </p:txBody>
      </p:sp>
      <p:sp>
        <p:nvSpPr>
          <p:cNvPr id="20" name="矩形 19">
            <a:extLst>
              <a:ext uri="{FF2B5EF4-FFF2-40B4-BE49-F238E27FC236}">
                <a16:creationId xmlns:a16="http://schemas.microsoft.com/office/drawing/2014/main" id="{781A2040-ED2F-6A40-9774-22622D1F952F}"/>
              </a:ext>
            </a:extLst>
          </p:cNvPr>
          <p:cNvSpPr/>
          <p:nvPr/>
        </p:nvSpPr>
        <p:spPr>
          <a:xfrm>
            <a:off x="3607982" y="3588444"/>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21" name="矩形 20">
            <a:extLst>
              <a:ext uri="{FF2B5EF4-FFF2-40B4-BE49-F238E27FC236}">
                <a16:creationId xmlns:a16="http://schemas.microsoft.com/office/drawing/2014/main" id="{709B5240-65DE-749F-1C92-B9021D05E932}"/>
              </a:ext>
            </a:extLst>
          </p:cNvPr>
          <p:cNvSpPr/>
          <p:nvPr/>
        </p:nvSpPr>
        <p:spPr>
          <a:xfrm>
            <a:off x="3477352" y="358844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2" name="矩形 21">
            <a:extLst>
              <a:ext uri="{FF2B5EF4-FFF2-40B4-BE49-F238E27FC236}">
                <a16:creationId xmlns:a16="http://schemas.microsoft.com/office/drawing/2014/main" id="{91EFE4A4-C56C-1E35-DFB5-61B8A59E2102}"/>
              </a:ext>
            </a:extLst>
          </p:cNvPr>
          <p:cNvSpPr/>
          <p:nvPr/>
        </p:nvSpPr>
        <p:spPr>
          <a:xfrm>
            <a:off x="4391752" y="358844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23" name="矩形 22">
            <a:extLst>
              <a:ext uri="{FF2B5EF4-FFF2-40B4-BE49-F238E27FC236}">
                <a16:creationId xmlns:a16="http://schemas.microsoft.com/office/drawing/2014/main" id="{AAFFB692-49A1-D832-57ED-894069B0B9EB}"/>
              </a:ext>
            </a:extLst>
          </p:cNvPr>
          <p:cNvSpPr/>
          <p:nvPr/>
        </p:nvSpPr>
        <p:spPr>
          <a:xfrm>
            <a:off x="1770474" y="3957776"/>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24" name="矩形 23">
            <a:extLst>
              <a:ext uri="{FF2B5EF4-FFF2-40B4-BE49-F238E27FC236}">
                <a16:creationId xmlns:a16="http://schemas.microsoft.com/office/drawing/2014/main" id="{CC99F3CB-C7EA-5BFB-A023-64116A40AF5C}"/>
              </a:ext>
            </a:extLst>
          </p:cNvPr>
          <p:cNvSpPr/>
          <p:nvPr/>
        </p:nvSpPr>
        <p:spPr>
          <a:xfrm>
            <a:off x="3107238" y="3957776"/>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2953FDE4-E18E-7731-7F45-5BC36017864A}"/>
              </a:ext>
            </a:extLst>
          </p:cNvPr>
          <p:cNvSpPr/>
          <p:nvPr/>
        </p:nvSpPr>
        <p:spPr>
          <a:xfrm>
            <a:off x="3237868" y="3957776"/>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矩形 26">
            <a:extLst>
              <a:ext uri="{FF2B5EF4-FFF2-40B4-BE49-F238E27FC236}">
                <a16:creationId xmlns:a16="http://schemas.microsoft.com/office/drawing/2014/main" id="{92755070-C2BE-16DF-46F4-05E727A16905}"/>
              </a:ext>
            </a:extLst>
          </p:cNvPr>
          <p:cNvSpPr/>
          <p:nvPr/>
        </p:nvSpPr>
        <p:spPr>
          <a:xfrm>
            <a:off x="3368498" y="3957776"/>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28" name="矩形 27">
            <a:extLst>
              <a:ext uri="{FF2B5EF4-FFF2-40B4-BE49-F238E27FC236}">
                <a16:creationId xmlns:a16="http://schemas.microsoft.com/office/drawing/2014/main" id="{E89E5464-16B9-3E09-109F-2D4C83AB1647}"/>
              </a:ext>
            </a:extLst>
          </p:cNvPr>
          <p:cNvSpPr/>
          <p:nvPr/>
        </p:nvSpPr>
        <p:spPr>
          <a:xfrm>
            <a:off x="3786509" y="3957776"/>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4" name="组合 53">
            <a:extLst>
              <a:ext uri="{FF2B5EF4-FFF2-40B4-BE49-F238E27FC236}">
                <a16:creationId xmlns:a16="http://schemas.microsoft.com/office/drawing/2014/main" id="{77322E71-8563-CDEF-0A10-50C6CB714B5D}"/>
              </a:ext>
            </a:extLst>
          </p:cNvPr>
          <p:cNvGrpSpPr/>
          <p:nvPr/>
        </p:nvGrpSpPr>
        <p:grpSpPr>
          <a:xfrm>
            <a:off x="1766120" y="4878095"/>
            <a:ext cx="2729506" cy="369332"/>
            <a:chOff x="1766120" y="4878095"/>
            <a:chExt cx="2729506" cy="369332"/>
          </a:xfrm>
        </p:grpSpPr>
        <p:sp>
          <p:nvSpPr>
            <p:cNvPr id="29" name="矩形 28">
              <a:extLst>
                <a:ext uri="{FF2B5EF4-FFF2-40B4-BE49-F238E27FC236}">
                  <a16:creationId xmlns:a16="http://schemas.microsoft.com/office/drawing/2014/main" id="{A29CB207-EE38-F873-0F15-7866E71F68C6}"/>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30" name="矩形 29">
              <a:extLst>
                <a:ext uri="{FF2B5EF4-FFF2-40B4-BE49-F238E27FC236}">
                  <a16:creationId xmlns:a16="http://schemas.microsoft.com/office/drawing/2014/main" id="{A6D7F398-9799-FDD3-5DA9-EB20960558B9}"/>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31" name="矩形 30">
              <a:extLst>
                <a:ext uri="{FF2B5EF4-FFF2-40B4-BE49-F238E27FC236}">
                  <a16:creationId xmlns:a16="http://schemas.microsoft.com/office/drawing/2014/main" id="{618C2AD1-DABF-27B2-CC51-9D7891A1CF20}"/>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矩形 31">
              <a:extLst>
                <a:ext uri="{FF2B5EF4-FFF2-40B4-BE49-F238E27FC236}">
                  <a16:creationId xmlns:a16="http://schemas.microsoft.com/office/drawing/2014/main" id="{AA367461-1790-D6B7-BAFA-0AF48EBB601F}"/>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33" name="矩形 32">
              <a:extLst>
                <a:ext uri="{FF2B5EF4-FFF2-40B4-BE49-F238E27FC236}">
                  <a16:creationId xmlns:a16="http://schemas.microsoft.com/office/drawing/2014/main" id="{C9AD9FBC-F5E0-B021-C97C-C6DCFFD4ACD4}"/>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34" name="文本框 33">
            <a:extLst>
              <a:ext uri="{FF2B5EF4-FFF2-40B4-BE49-F238E27FC236}">
                <a16:creationId xmlns:a16="http://schemas.microsoft.com/office/drawing/2014/main" id="{1D0D6F86-132A-2811-3515-E7869738CA81}"/>
              </a:ext>
            </a:extLst>
          </p:cNvPr>
          <p:cNvSpPr txBox="1"/>
          <p:nvPr/>
        </p:nvSpPr>
        <p:spPr>
          <a:xfrm>
            <a:off x="2231917" y="4465662"/>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35" name="矩形 34">
            <a:extLst>
              <a:ext uri="{FF2B5EF4-FFF2-40B4-BE49-F238E27FC236}">
                <a16:creationId xmlns:a16="http://schemas.microsoft.com/office/drawing/2014/main" id="{DB9A0550-5AC6-EA96-06F3-FE2FD1FC6E66}"/>
              </a:ext>
            </a:extLst>
          </p:cNvPr>
          <p:cNvSpPr/>
          <p:nvPr/>
        </p:nvSpPr>
        <p:spPr>
          <a:xfrm>
            <a:off x="1770474" y="5247427"/>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36" name="矩形 35">
            <a:extLst>
              <a:ext uri="{FF2B5EF4-FFF2-40B4-BE49-F238E27FC236}">
                <a16:creationId xmlns:a16="http://schemas.microsoft.com/office/drawing/2014/main" id="{4A9B722D-FF57-57EB-BF21-7A3BFA88C705}"/>
              </a:ext>
            </a:extLst>
          </p:cNvPr>
          <p:cNvSpPr/>
          <p:nvPr/>
        </p:nvSpPr>
        <p:spPr>
          <a:xfrm>
            <a:off x="1770474" y="5619763"/>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（通常不用）</a:t>
            </a:r>
          </a:p>
        </p:txBody>
      </p:sp>
      <p:sp>
        <p:nvSpPr>
          <p:cNvPr id="37" name="文本框 36">
            <a:extLst>
              <a:ext uri="{FF2B5EF4-FFF2-40B4-BE49-F238E27FC236}">
                <a16:creationId xmlns:a16="http://schemas.microsoft.com/office/drawing/2014/main" id="{6EBC12EC-1656-684C-A0AA-0F332D1710D6}"/>
              </a:ext>
            </a:extLst>
          </p:cNvPr>
          <p:cNvSpPr txBox="1"/>
          <p:nvPr/>
        </p:nvSpPr>
        <p:spPr>
          <a:xfrm>
            <a:off x="551275" y="3588444"/>
            <a:ext cx="888279" cy="369332"/>
          </a:xfrm>
          <a:prstGeom prst="rect">
            <a:avLst/>
          </a:prstGeom>
          <a:noFill/>
        </p:spPr>
        <p:txBody>
          <a:bodyPr wrap="square" rtlCol="0">
            <a:spAutoFit/>
          </a:bodyPr>
          <a:lstStyle/>
          <a:p>
            <a:r>
              <a:rPr lang="zh-CN" altLang="en-US" b="1" dirty="0">
                <a:latin typeface="+mn-ea"/>
              </a:rPr>
              <a:t>请求行</a:t>
            </a:r>
          </a:p>
        </p:txBody>
      </p:sp>
      <p:grpSp>
        <p:nvGrpSpPr>
          <p:cNvPr id="55" name="组合 54">
            <a:extLst>
              <a:ext uri="{FF2B5EF4-FFF2-40B4-BE49-F238E27FC236}">
                <a16:creationId xmlns:a16="http://schemas.microsoft.com/office/drawing/2014/main" id="{7A898BC6-E6C3-C3FF-ECDC-774366725D70}"/>
              </a:ext>
            </a:extLst>
          </p:cNvPr>
          <p:cNvGrpSpPr/>
          <p:nvPr/>
        </p:nvGrpSpPr>
        <p:grpSpPr>
          <a:xfrm>
            <a:off x="551275" y="3957776"/>
            <a:ext cx="1214845" cy="1286639"/>
            <a:chOff x="551275" y="3957776"/>
            <a:chExt cx="1214845" cy="1286639"/>
          </a:xfrm>
        </p:grpSpPr>
        <p:sp>
          <p:nvSpPr>
            <p:cNvPr id="42" name="左大括号 41">
              <a:extLst>
                <a:ext uri="{FF2B5EF4-FFF2-40B4-BE49-F238E27FC236}">
                  <a16:creationId xmlns:a16="http://schemas.microsoft.com/office/drawing/2014/main" id="{3F3C1B88-B263-4087-E366-43608391B8CE}"/>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43" name="文本框 42">
              <a:extLst>
                <a:ext uri="{FF2B5EF4-FFF2-40B4-BE49-F238E27FC236}">
                  <a16:creationId xmlns:a16="http://schemas.microsoft.com/office/drawing/2014/main" id="{68270C94-4FF0-86BE-2923-B08B8C839FC8}"/>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sp>
        <p:nvSpPr>
          <p:cNvPr id="50" name="文本框 49">
            <a:extLst>
              <a:ext uri="{FF2B5EF4-FFF2-40B4-BE49-F238E27FC236}">
                <a16:creationId xmlns:a16="http://schemas.microsoft.com/office/drawing/2014/main" id="{7B90DF94-11D5-C9EF-50E5-DCFA18E173E0}"/>
              </a:ext>
            </a:extLst>
          </p:cNvPr>
          <p:cNvSpPr txBox="1"/>
          <p:nvPr/>
        </p:nvSpPr>
        <p:spPr>
          <a:xfrm>
            <a:off x="2231917" y="3080558"/>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请求报文格式</a:t>
            </a:r>
          </a:p>
        </p:txBody>
      </p:sp>
      <p:grpSp>
        <p:nvGrpSpPr>
          <p:cNvPr id="9" name="组合 8">
            <a:extLst>
              <a:ext uri="{FF2B5EF4-FFF2-40B4-BE49-F238E27FC236}">
                <a16:creationId xmlns:a16="http://schemas.microsoft.com/office/drawing/2014/main" id="{E095D7B8-6333-BE48-9868-4884DED38C9E}"/>
              </a:ext>
            </a:extLst>
          </p:cNvPr>
          <p:cNvGrpSpPr/>
          <p:nvPr/>
        </p:nvGrpSpPr>
        <p:grpSpPr>
          <a:xfrm>
            <a:off x="6447713" y="2229488"/>
            <a:ext cx="1950719" cy="887101"/>
            <a:chOff x="329943" y="2220150"/>
            <a:chExt cx="1950719" cy="887101"/>
          </a:xfrm>
        </p:grpSpPr>
        <p:sp>
          <p:nvSpPr>
            <p:cNvPr id="10" name="矩形 9">
              <a:extLst>
                <a:ext uri="{FF2B5EF4-FFF2-40B4-BE49-F238E27FC236}">
                  <a16:creationId xmlns:a16="http://schemas.microsoft.com/office/drawing/2014/main" id="{F64108EA-914D-F668-F219-4A6E53294AB3}"/>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10">
              <a:extLst>
                <a:ext uri="{FF2B5EF4-FFF2-40B4-BE49-F238E27FC236}">
                  <a16:creationId xmlns:a16="http://schemas.microsoft.com/office/drawing/2014/main" id="{0D681260-45C7-FF4B-745A-38C5CD62F96E}"/>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12" name="文本框 11">
              <a:extLst>
                <a:ext uri="{FF2B5EF4-FFF2-40B4-BE49-F238E27FC236}">
                  <a16:creationId xmlns:a16="http://schemas.microsoft.com/office/drawing/2014/main" id="{D3D52984-312D-B608-5F0A-CF6511BF2048}"/>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9" name="文本框 18">
              <a:extLst>
                <a:ext uri="{FF2B5EF4-FFF2-40B4-BE49-F238E27FC236}">
                  <a16:creationId xmlns:a16="http://schemas.microsoft.com/office/drawing/2014/main" id="{10A8B14E-D11E-1E5D-8BC6-49BF9321B650}"/>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38" name="矩形 37">
            <a:extLst>
              <a:ext uri="{FF2B5EF4-FFF2-40B4-BE49-F238E27FC236}">
                <a16:creationId xmlns:a16="http://schemas.microsoft.com/office/drawing/2014/main" id="{114A4F4F-4C93-1E14-B8B7-B514A50AC841}"/>
              </a:ext>
            </a:extLst>
          </p:cNvPr>
          <p:cNvSpPr/>
          <p:nvPr/>
        </p:nvSpPr>
        <p:spPr>
          <a:xfrm>
            <a:off x="788824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39" name="矩形 38">
            <a:extLst>
              <a:ext uri="{FF2B5EF4-FFF2-40B4-BE49-F238E27FC236}">
                <a16:creationId xmlns:a16="http://schemas.microsoft.com/office/drawing/2014/main" id="{23BF4136-B841-9029-BCC5-207368167D20}"/>
              </a:ext>
            </a:extLst>
          </p:cNvPr>
          <p:cNvSpPr/>
          <p:nvPr/>
        </p:nvSpPr>
        <p:spPr>
          <a:xfrm>
            <a:off x="8680722"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矩形 39">
            <a:extLst>
              <a:ext uri="{FF2B5EF4-FFF2-40B4-BE49-F238E27FC236}">
                <a16:creationId xmlns:a16="http://schemas.microsoft.com/office/drawing/2014/main" id="{8CD6D27E-42D5-9FEF-D67C-0A6A6EDD2C6D}"/>
              </a:ext>
            </a:extLst>
          </p:cNvPr>
          <p:cNvSpPr/>
          <p:nvPr/>
        </p:nvSpPr>
        <p:spPr>
          <a:xfrm>
            <a:off x="8811351" y="3597782"/>
            <a:ext cx="874581"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状态码</a:t>
            </a:r>
          </a:p>
        </p:txBody>
      </p:sp>
      <p:sp>
        <p:nvSpPr>
          <p:cNvPr id="41" name="矩形 40">
            <a:extLst>
              <a:ext uri="{FF2B5EF4-FFF2-40B4-BE49-F238E27FC236}">
                <a16:creationId xmlns:a16="http://schemas.microsoft.com/office/drawing/2014/main" id="{18F920DF-8F9A-4E24-BE0D-25E111122CE3}"/>
              </a:ext>
            </a:extLst>
          </p:cNvPr>
          <p:cNvSpPr/>
          <p:nvPr/>
        </p:nvSpPr>
        <p:spPr>
          <a:xfrm>
            <a:off x="981283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短 语</a:t>
            </a:r>
          </a:p>
        </p:txBody>
      </p:sp>
      <p:sp>
        <p:nvSpPr>
          <p:cNvPr id="44" name="矩形 43">
            <a:extLst>
              <a:ext uri="{FF2B5EF4-FFF2-40B4-BE49-F238E27FC236}">
                <a16:creationId xmlns:a16="http://schemas.microsoft.com/office/drawing/2014/main" id="{8600164B-8110-D363-AD09-A05E1392E639}"/>
              </a:ext>
            </a:extLst>
          </p:cNvPr>
          <p:cNvSpPr/>
          <p:nvPr/>
        </p:nvSpPr>
        <p:spPr>
          <a:xfrm>
            <a:off x="9682204"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矩形 45">
            <a:extLst>
              <a:ext uri="{FF2B5EF4-FFF2-40B4-BE49-F238E27FC236}">
                <a16:creationId xmlns:a16="http://schemas.microsoft.com/office/drawing/2014/main" id="{47D2C453-FCF9-14AB-F953-A4A052003316}"/>
              </a:ext>
            </a:extLst>
          </p:cNvPr>
          <p:cNvSpPr/>
          <p:nvPr/>
        </p:nvSpPr>
        <p:spPr>
          <a:xfrm>
            <a:off x="10596604" y="3597782"/>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6" name="文本框 65">
            <a:extLst>
              <a:ext uri="{FF2B5EF4-FFF2-40B4-BE49-F238E27FC236}">
                <a16:creationId xmlns:a16="http://schemas.microsoft.com/office/drawing/2014/main" id="{79ED3064-5F3D-96F5-8760-E34E899F5B78}"/>
              </a:ext>
            </a:extLst>
          </p:cNvPr>
          <p:cNvSpPr txBox="1"/>
          <p:nvPr/>
        </p:nvSpPr>
        <p:spPr>
          <a:xfrm>
            <a:off x="6669045" y="3597782"/>
            <a:ext cx="888279" cy="369332"/>
          </a:xfrm>
          <a:prstGeom prst="rect">
            <a:avLst/>
          </a:prstGeom>
          <a:noFill/>
        </p:spPr>
        <p:txBody>
          <a:bodyPr wrap="square" rtlCol="0">
            <a:spAutoFit/>
          </a:bodyPr>
          <a:lstStyle/>
          <a:p>
            <a:r>
              <a:rPr lang="zh-CN" altLang="en-US" b="1" dirty="0">
                <a:latin typeface="+mn-ea"/>
              </a:rPr>
              <a:t>状态行</a:t>
            </a:r>
          </a:p>
        </p:txBody>
      </p:sp>
      <p:grpSp>
        <p:nvGrpSpPr>
          <p:cNvPr id="71" name="组合 70">
            <a:extLst>
              <a:ext uri="{FF2B5EF4-FFF2-40B4-BE49-F238E27FC236}">
                <a16:creationId xmlns:a16="http://schemas.microsoft.com/office/drawing/2014/main" id="{B07B1349-3F71-FD7E-8A44-D0A56BD34E44}"/>
              </a:ext>
            </a:extLst>
          </p:cNvPr>
          <p:cNvGrpSpPr/>
          <p:nvPr/>
        </p:nvGrpSpPr>
        <p:grpSpPr>
          <a:xfrm>
            <a:off x="6669045" y="3967114"/>
            <a:ext cx="4519745" cy="2366820"/>
            <a:chOff x="6669045" y="3967114"/>
            <a:chExt cx="4519745" cy="2366820"/>
          </a:xfrm>
        </p:grpSpPr>
        <p:sp>
          <p:nvSpPr>
            <p:cNvPr id="47" name="矩形 46">
              <a:extLst>
                <a:ext uri="{FF2B5EF4-FFF2-40B4-BE49-F238E27FC236}">
                  <a16:creationId xmlns:a16="http://schemas.microsoft.com/office/drawing/2014/main" id="{740E98CE-123B-2749-C955-564250A1A429}"/>
                </a:ext>
              </a:extLst>
            </p:cNvPr>
            <p:cNvSpPr/>
            <p:nvPr/>
          </p:nvSpPr>
          <p:spPr>
            <a:xfrm>
              <a:off x="7888244" y="3967114"/>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48" name="矩形 47">
              <a:extLst>
                <a:ext uri="{FF2B5EF4-FFF2-40B4-BE49-F238E27FC236}">
                  <a16:creationId xmlns:a16="http://schemas.microsoft.com/office/drawing/2014/main" id="{DFFC6971-3C5C-6759-8F3C-AB09A448139F}"/>
                </a:ext>
              </a:extLst>
            </p:cNvPr>
            <p:cNvSpPr/>
            <p:nvPr/>
          </p:nvSpPr>
          <p:spPr>
            <a:xfrm>
              <a:off x="9225008" y="3967114"/>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49" name="矩形 48">
              <a:extLst>
                <a:ext uri="{FF2B5EF4-FFF2-40B4-BE49-F238E27FC236}">
                  <a16:creationId xmlns:a16="http://schemas.microsoft.com/office/drawing/2014/main" id="{83974C23-B015-66FE-05DC-3BB5C3E8446C}"/>
                </a:ext>
              </a:extLst>
            </p:cNvPr>
            <p:cNvSpPr/>
            <p:nvPr/>
          </p:nvSpPr>
          <p:spPr>
            <a:xfrm>
              <a:off x="9355638" y="396711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矩形 50">
              <a:extLst>
                <a:ext uri="{FF2B5EF4-FFF2-40B4-BE49-F238E27FC236}">
                  <a16:creationId xmlns:a16="http://schemas.microsoft.com/office/drawing/2014/main" id="{4F14FBC9-AFC8-7DA6-8362-9765C20A8A2B}"/>
                </a:ext>
              </a:extLst>
            </p:cNvPr>
            <p:cNvSpPr/>
            <p:nvPr/>
          </p:nvSpPr>
          <p:spPr>
            <a:xfrm>
              <a:off x="9486268" y="3967114"/>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52" name="矩形 51">
              <a:extLst>
                <a:ext uri="{FF2B5EF4-FFF2-40B4-BE49-F238E27FC236}">
                  <a16:creationId xmlns:a16="http://schemas.microsoft.com/office/drawing/2014/main" id="{5D7685F6-EE4C-5EA3-D265-DF7D50A425CD}"/>
                </a:ext>
              </a:extLst>
            </p:cNvPr>
            <p:cNvSpPr/>
            <p:nvPr/>
          </p:nvSpPr>
          <p:spPr>
            <a:xfrm>
              <a:off x="9904279" y="396711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6" name="组合 55">
              <a:extLst>
                <a:ext uri="{FF2B5EF4-FFF2-40B4-BE49-F238E27FC236}">
                  <a16:creationId xmlns:a16="http://schemas.microsoft.com/office/drawing/2014/main" id="{60ECEC22-0924-27F7-A10A-EC82F082D0B3}"/>
                </a:ext>
              </a:extLst>
            </p:cNvPr>
            <p:cNvGrpSpPr/>
            <p:nvPr/>
          </p:nvGrpSpPr>
          <p:grpSpPr>
            <a:xfrm>
              <a:off x="7883890" y="4887433"/>
              <a:ext cx="2729506" cy="369332"/>
              <a:chOff x="1766120" y="4878095"/>
              <a:chExt cx="2729506" cy="369332"/>
            </a:xfrm>
          </p:grpSpPr>
          <p:sp>
            <p:nvSpPr>
              <p:cNvPr id="57" name="矩形 56">
                <a:extLst>
                  <a:ext uri="{FF2B5EF4-FFF2-40B4-BE49-F238E27FC236}">
                    <a16:creationId xmlns:a16="http://schemas.microsoft.com/office/drawing/2014/main" id="{5B419F70-710D-6910-C5E1-20984F344260}"/>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58" name="矩形 57">
                <a:extLst>
                  <a:ext uri="{FF2B5EF4-FFF2-40B4-BE49-F238E27FC236}">
                    <a16:creationId xmlns:a16="http://schemas.microsoft.com/office/drawing/2014/main" id="{8B537E8B-D5C5-60BF-666A-F0FAAACF0E40}"/>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59" name="矩形 58">
                <a:extLst>
                  <a:ext uri="{FF2B5EF4-FFF2-40B4-BE49-F238E27FC236}">
                    <a16:creationId xmlns:a16="http://schemas.microsoft.com/office/drawing/2014/main" id="{82B6A845-10BC-CAEC-B3C2-135DBE8D59E5}"/>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0" name="矩形 59">
                <a:extLst>
                  <a:ext uri="{FF2B5EF4-FFF2-40B4-BE49-F238E27FC236}">
                    <a16:creationId xmlns:a16="http://schemas.microsoft.com/office/drawing/2014/main" id="{3237ED44-73E4-D437-77E8-DFD31BE2D696}"/>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62" name="矩形 61">
                <a:extLst>
                  <a:ext uri="{FF2B5EF4-FFF2-40B4-BE49-F238E27FC236}">
                    <a16:creationId xmlns:a16="http://schemas.microsoft.com/office/drawing/2014/main" id="{0834241E-C6AE-83A1-0EBE-BD9A3ECC1E95}"/>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63" name="文本框 62">
              <a:extLst>
                <a:ext uri="{FF2B5EF4-FFF2-40B4-BE49-F238E27FC236}">
                  <a16:creationId xmlns:a16="http://schemas.microsoft.com/office/drawing/2014/main" id="{CFDD435A-5119-FECD-FB4A-93C791E86AA7}"/>
                </a:ext>
              </a:extLst>
            </p:cNvPr>
            <p:cNvSpPr txBox="1"/>
            <p:nvPr/>
          </p:nvSpPr>
          <p:spPr>
            <a:xfrm>
              <a:off x="8349687" y="4475000"/>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64" name="矩形 63">
              <a:extLst>
                <a:ext uri="{FF2B5EF4-FFF2-40B4-BE49-F238E27FC236}">
                  <a16:creationId xmlns:a16="http://schemas.microsoft.com/office/drawing/2014/main" id="{3D51A553-7010-64B3-E65A-D38A65DA15A1}"/>
                </a:ext>
              </a:extLst>
            </p:cNvPr>
            <p:cNvSpPr/>
            <p:nvPr/>
          </p:nvSpPr>
          <p:spPr>
            <a:xfrm>
              <a:off x="7888244" y="525676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5" name="矩形 64">
              <a:extLst>
                <a:ext uri="{FF2B5EF4-FFF2-40B4-BE49-F238E27FC236}">
                  <a16:creationId xmlns:a16="http://schemas.microsoft.com/office/drawing/2014/main" id="{AD9B718D-8B8C-D471-9460-2ED0D82103F7}"/>
                </a:ext>
              </a:extLst>
            </p:cNvPr>
            <p:cNvSpPr/>
            <p:nvPr/>
          </p:nvSpPr>
          <p:spPr>
            <a:xfrm>
              <a:off x="7888244" y="5629101"/>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（有些响应报文不用）</a:t>
              </a:r>
            </a:p>
          </p:txBody>
        </p:sp>
        <p:grpSp>
          <p:nvGrpSpPr>
            <p:cNvPr id="67" name="组合 66">
              <a:extLst>
                <a:ext uri="{FF2B5EF4-FFF2-40B4-BE49-F238E27FC236}">
                  <a16:creationId xmlns:a16="http://schemas.microsoft.com/office/drawing/2014/main" id="{091FAFFF-57BA-92CD-39C2-0418CF8342D6}"/>
                </a:ext>
              </a:extLst>
            </p:cNvPr>
            <p:cNvGrpSpPr/>
            <p:nvPr/>
          </p:nvGrpSpPr>
          <p:grpSpPr>
            <a:xfrm>
              <a:off x="6669045" y="3967114"/>
              <a:ext cx="1214845" cy="1286639"/>
              <a:chOff x="551275" y="3957776"/>
              <a:chExt cx="1214845" cy="1286639"/>
            </a:xfrm>
          </p:grpSpPr>
          <p:sp>
            <p:nvSpPr>
              <p:cNvPr id="68" name="左大括号 67">
                <a:extLst>
                  <a:ext uri="{FF2B5EF4-FFF2-40B4-BE49-F238E27FC236}">
                    <a16:creationId xmlns:a16="http://schemas.microsoft.com/office/drawing/2014/main" id="{5D9DA16A-F7A1-6E0A-59A2-A90BB1BCD4E4}"/>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9" name="文本框 68">
                <a:extLst>
                  <a:ext uri="{FF2B5EF4-FFF2-40B4-BE49-F238E27FC236}">
                    <a16:creationId xmlns:a16="http://schemas.microsoft.com/office/drawing/2014/main" id="{CC35C738-3DC9-E5C2-720F-716A496BE0B6}"/>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grpSp>
      <p:sp>
        <p:nvSpPr>
          <p:cNvPr id="70" name="文本框 69">
            <a:extLst>
              <a:ext uri="{FF2B5EF4-FFF2-40B4-BE49-F238E27FC236}">
                <a16:creationId xmlns:a16="http://schemas.microsoft.com/office/drawing/2014/main" id="{BE308C74-9957-9A6A-1F37-17F88F208DC0}"/>
              </a:ext>
            </a:extLst>
          </p:cNvPr>
          <p:cNvSpPr txBox="1"/>
          <p:nvPr/>
        </p:nvSpPr>
        <p:spPr>
          <a:xfrm>
            <a:off x="8349687" y="3089896"/>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响应报文格式</a:t>
            </a:r>
          </a:p>
        </p:txBody>
      </p:sp>
    </p:spTree>
    <p:custDataLst>
      <p:tags r:id="rId1"/>
    </p:custDataLst>
    <p:extLst>
      <p:ext uri="{BB962C8B-B14F-4D97-AF65-F5344CB8AC3E}">
        <p14:creationId xmlns:p14="http://schemas.microsoft.com/office/powerpoint/2010/main" val="207421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strVal val="#ppt_h"/>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ppt_x</p:attrName>
                                        </p:attrNameLst>
                                      </p:cBhvr>
                                      <p:tavLst>
                                        <p:tav tm="0">
                                          <p:val>
                                            <p:strVal val="#ppt_x+#ppt_w*1.125000"/>
                                          </p:val>
                                        </p:tav>
                                        <p:tav tm="100000">
                                          <p:val>
                                            <p:strVal val="#ppt_x"/>
                                          </p:val>
                                        </p:tav>
                                      </p:tavLst>
                                    </p:anim>
                                    <p:animEffect transition="in" filter="wipe(left)">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p:tgtEl>
                                          <p:spTgt spid="38"/>
                                        </p:tgtEl>
                                        <p:attrNameLst>
                                          <p:attrName>ppt_x</p:attrName>
                                        </p:attrNameLst>
                                      </p:cBhvr>
                                      <p:tavLst>
                                        <p:tav tm="0">
                                          <p:val>
                                            <p:strVal val="#ppt_x+#ppt_w*1.125000"/>
                                          </p:val>
                                        </p:tav>
                                        <p:tav tm="100000">
                                          <p:val>
                                            <p:strVal val="#ppt_x"/>
                                          </p:val>
                                        </p:tav>
                                      </p:tavLst>
                                    </p:anim>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p:tgtEl>
                                          <p:spTgt spid="39"/>
                                        </p:tgtEl>
                                        <p:attrNameLst>
                                          <p:attrName>ppt_x</p:attrName>
                                        </p:attrNameLst>
                                      </p:cBhvr>
                                      <p:tavLst>
                                        <p:tav tm="0">
                                          <p:val>
                                            <p:strVal val="#ppt_x+#ppt_w*1.125000"/>
                                          </p:val>
                                        </p:tav>
                                        <p:tav tm="100000">
                                          <p:val>
                                            <p:strVal val="#ppt_x"/>
                                          </p:val>
                                        </p:tav>
                                      </p:tavLst>
                                    </p:anim>
                                    <p:animEffect transition="in" filter="wipe(left)">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p:tgtEl>
                                          <p:spTgt spid="40"/>
                                        </p:tgtEl>
                                        <p:attrNameLst>
                                          <p:attrName>ppt_x</p:attrName>
                                        </p:attrNameLst>
                                      </p:cBhvr>
                                      <p:tavLst>
                                        <p:tav tm="0">
                                          <p:val>
                                            <p:strVal val="#ppt_x+#ppt_w*1.125000"/>
                                          </p:val>
                                        </p:tav>
                                        <p:tav tm="100000">
                                          <p:val>
                                            <p:strVal val="#ppt_x"/>
                                          </p:val>
                                        </p:tav>
                                      </p:tavLst>
                                    </p:anim>
                                    <p:animEffect transition="in" filter="wipe(left)">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p:tgtEl>
                                          <p:spTgt spid="44"/>
                                        </p:tgtEl>
                                        <p:attrNameLst>
                                          <p:attrName>ppt_x</p:attrName>
                                        </p:attrNameLst>
                                      </p:cBhvr>
                                      <p:tavLst>
                                        <p:tav tm="0">
                                          <p:val>
                                            <p:strVal val="#ppt_x+#ppt_w*1.125000"/>
                                          </p:val>
                                        </p:tav>
                                        <p:tav tm="100000">
                                          <p:val>
                                            <p:strVal val="#ppt_x"/>
                                          </p:val>
                                        </p:tav>
                                      </p:tavLst>
                                    </p:anim>
                                    <p:animEffect transition="in" filter="wipe(left)">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p:tgtEl>
                                          <p:spTgt spid="41"/>
                                        </p:tgtEl>
                                        <p:attrNameLst>
                                          <p:attrName>ppt_x</p:attrName>
                                        </p:attrNameLst>
                                      </p:cBhvr>
                                      <p:tavLst>
                                        <p:tav tm="0">
                                          <p:val>
                                            <p:strVal val="#ppt_x+#ppt_w*1.125000"/>
                                          </p:val>
                                        </p:tav>
                                        <p:tav tm="100000">
                                          <p:val>
                                            <p:strVal val="#ppt_x"/>
                                          </p:val>
                                        </p:tav>
                                      </p:tavLst>
                                    </p:anim>
                                    <p:animEffect transition="in" filter="wipe(lef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2"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p:tgtEl>
                                          <p:spTgt spid="46"/>
                                        </p:tgtEl>
                                        <p:attrNameLst>
                                          <p:attrName>ppt_x</p:attrName>
                                        </p:attrNameLst>
                                      </p:cBhvr>
                                      <p:tavLst>
                                        <p:tav tm="0">
                                          <p:val>
                                            <p:strVal val="#ppt_x+#ppt_w*1.125000"/>
                                          </p:val>
                                        </p:tav>
                                        <p:tav tm="100000">
                                          <p:val>
                                            <p:strVal val="#ppt_x"/>
                                          </p:val>
                                        </p:tav>
                                      </p:tavLst>
                                    </p:anim>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500"/>
                                        <p:tgtEl>
                                          <p:spTgt spid="71"/>
                                        </p:tgtEl>
                                        <p:attrNameLst>
                                          <p:attrName>ppt_x</p:attrName>
                                        </p:attrNameLst>
                                      </p:cBhvr>
                                      <p:tavLst>
                                        <p:tav tm="0">
                                          <p:val>
                                            <p:strVal val="#ppt_x-#ppt_w*1.125000"/>
                                          </p:val>
                                        </p:tav>
                                        <p:tav tm="100000">
                                          <p:val>
                                            <p:strVal val="#ppt_x"/>
                                          </p:val>
                                        </p:tav>
                                      </p:tavLst>
                                    </p:anim>
                                    <p:animEffect transition="in" filter="wipe(right)">
                                      <p:cBhvr>
                                        <p:cTn id="5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4" grpId="0" animBg="1"/>
      <p:bldP spid="46" grpId="0" animBg="1"/>
      <p:bldP spid="66" grpId="0"/>
      <p:bldP spid="7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9" name="组合 8">
            <a:extLst>
              <a:ext uri="{FF2B5EF4-FFF2-40B4-BE49-F238E27FC236}">
                <a16:creationId xmlns:a16="http://schemas.microsoft.com/office/drawing/2014/main" id="{E095D7B8-6333-BE48-9868-4884DED38C9E}"/>
              </a:ext>
            </a:extLst>
          </p:cNvPr>
          <p:cNvGrpSpPr/>
          <p:nvPr/>
        </p:nvGrpSpPr>
        <p:grpSpPr>
          <a:xfrm>
            <a:off x="6447713" y="2229488"/>
            <a:ext cx="1950719" cy="887101"/>
            <a:chOff x="329943" y="2220150"/>
            <a:chExt cx="1950719" cy="887101"/>
          </a:xfrm>
        </p:grpSpPr>
        <p:sp>
          <p:nvSpPr>
            <p:cNvPr id="10" name="矩形 9">
              <a:extLst>
                <a:ext uri="{FF2B5EF4-FFF2-40B4-BE49-F238E27FC236}">
                  <a16:creationId xmlns:a16="http://schemas.microsoft.com/office/drawing/2014/main" id="{F64108EA-914D-F668-F219-4A6E53294AB3}"/>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10">
              <a:extLst>
                <a:ext uri="{FF2B5EF4-FFF2-40B4-BE49-F238E27FC236}">
                  <a16:creationId xmlns:a16="http://schemas.microsoft.com/office/drawing/2014/main" id="{0D681260-45C7-FF4B-745A-38C5CD62F96E}"/>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12" name="文本框 11">
              <a:extLst>
                <a:ext uri="{FF2B5EF4-FFF2-40B4-BE49-F238E27FC236}">
                  <a16:creationId xmlns:a16="http://schemas.microsoft.com/office/drawing/2014/main" id="{D3D52984-312D-B608-5F0A-CF6511BF2048}"/>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9" name="文本框 18">
              <a:extLst>
                <a:ext uri="{FF2B5EF4-FFF2-40B4-BE49-F238E27FC236}">
                  <a16:creationId xmlns:a16="http://schemas.microsoft.com/office/drawing/2014/main" id="{10A8B14E-D11E-1E5D-8BC6-49BF9321B650}"/>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38" name="矩形 37">
            <a:extLst>
              <a:ext uri="{FF2B5EF4-FFF2-40B4-BE49-F238E27FC236}">
                <a16:creationId xmlns:a16="http://schemas.microsoft.com/office/drawing/2014/main" id="{114A4F4F-4C93-1E14-B8B7-B514A50AC841}"/>
              </a:ext>
            </a:extLst>
          </p:cNvPr>
          <p:cNvSpPr/>
          <p:nvPr/>
        </p:nvSpPr>
        <p:spPr>
          <a:xfrm>
            <a:off x="788824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39" name="矩形 38">
            <a:extLst>
              <a:ext uri="{FF2B5EF4-FFF2-40B4-BE49-F238E27FC236}">
                <a16:creationId xmlns:a16="http://schemas.microsoft.com/office/drawing/2014/main" id="{23BF4136-B841-9029-BCC5-207368167D20}"/>
              </a:ext>
            </a:extLst>
          </p:cNvPr>
          <p:cNvSpPr/>
          <p:nvPr/>
        </p:nvSpPr>
        <p:spPr>
          <a:xfrm>
            <a:off x="8680722"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矩形 39">
            <a:extLst>
              <a:ext uri="{FF2B5EF4-FFF2-40B4-BE49-F238E27FC236}">
                <a16:creationId xmlns:a16="http://schemas.microsoft.com/office/drawing/2014/main" id="{8CD6D27E-42D5-9FEF-D67C-0A6A6EDD2C6D}"/>
              </a:ext>
            </a:extLst>
          </p:cNvPr>
          <p:cNvSpPr/>
          <p:nvPr/>
        </p:nvSpPr>
        <p:spPr>
          <a:xfrm>
            <a:off x="8811351" y="3597782"/>
            <a:ext cx="874581"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状态码</a:t>
            </a:r>
          </a:p>
        </p:txBody>
      </p:sp>
      <p:sp>
        <p:nvSpPr>
          <p:cNvPr id="41" name="矩形 40">
            <a:extLst>
              <a:ext uri="{FF2B5EF4-FFF2-40B4-BE49-F238E27FC236}">
                <a16:creationId xmlns:a16="http://schemas.microsoft.com/office/drawing/2014/main" id="{18F920DF-8F9A-4E24-BE0D-25E111122CE3}"/>
              </a:ext>
            </a:extLst>
          </p:cNvPr>
          <p:cNvSpPr/>
          <p:nvPr/>
        </p:nvSpPr>
        <p:spPr>
          <a:xfrm>
            <a:off x="981283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短 语</a:t>
            </a:r>
          </a:p>
        </p:txBody>
      </p:sp>
      <p:sp>
        <p:nvSpPr>
          <p:cNvPr id="44" name="矩形 43">
            <a:extLst>
              <a:ext uri="{FF2B5EF4-FFF2-40B4-BE49-F238E27FC236}">
                <a16:creationId xmlns:a16="http://schemas.microsoft.com/office/drawing/2014/main" id="{8600164B-8110-D363-AD09-A05E1392E639}"/>
              </a:ext>
            </a:extLst>
          </p:cNvPr>
          <p:cNvSpPr/>
          <p:nvPr/>
        </p:nvSpPr>
        <p:spPr>
          <a:xfrm>
            <a:off x="9682204"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矩形 45">
            <a:extLst>
              <a:ext uri="{FF2B5EF4-FFF2-40B4-BE49-F238E27FC236}">
                <a16:creationId xmlns:a16="http://schemas.microsoft.com/office/drawing/2014/main" id="{47D2C453-FCF9-14AB-F953-A4A052003316}"/>
              </a:ext>
            </a:extLst>
          </p:cNvPr>
          <p:cNvSpPr/>
          <p:nvPr/>
        </p:nvSpPr>
        <p:spPr>
          <a:xfrm>
            <a:off x="10596604" y="3597782"/>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6" name="文本框 65">
            <a:extLst>
              <a:ext uri="{FF2B5EF4-FFF2-40B4-BE49-F238E27FC236}">
                <a16:creationId xmlns:a16="http://schemas.microsoft.com/office/drawing/2014/main" id="{79ED3064-5F3D-96F5-8760-E34E899F5B78}"/>
              </a:ext>
            </a:extLst>
          </p:cNvPr>
          <p:cNvSpPr txBox="1"/>
          <p:nvPr/>
        </p:nvSpPr>
        <p:spPr>
          <a:xfrm>
            <a:off x="6669045" y="3597782"/>
            <a:ext cx="888279" cy="369332"/>
          </a:xfrm>
          <a:prstGeom prst="rect">
            <a:avLst/>
          </a:prstGeom>
          <a:noFill/>
        </p:spPr>
        <p:txBody>
          <a:bodyPr wrap="square" rtlCol="0">
            <a:spAutoFit/>
          </a:bodyPr>
          <a:lstStyle/>
          <a:p>
            <a:r>
              <a:rPr lang="zh-CN" altLang="en-US" b="1" dirty="0">
                <a:latin typeface="+mn-ea"/>
              </a:rPr>
              <a:t>状态行</a:t>
            </a:r>
          </a:p>
        </p:txBody>
      </p:sp>
      <p:grpSp>
        <p:nvGrpSpPr>
          <p:cNvPr id="71" name="组合 70">
            <a:extLst>
              <a:ext uri="{FF2B5EF4-FFF2-40B4-BE49-F238E27FC236}">
                <a16:creationId xmlns:a16="http://schemas.microsoft.com/office/drawing/2014/main" id="{B07B1349-3F71-FD7E-8A44-D0A56BD34E44}"/>
              </a:ext>
            </a:extLst>
          </p:cNvPr>
          <p:cNvGrpSpPr/>
          <p:nvPr/>
        </p:nvGrpSpPr>
        <p:grpSpPr>
          <a:xfrm>
            <a:off x="6669045" y="3967114"/>
            <a:ext cx="4519745" cy="2366820"/>
            <a:chOff x="6669045" y="3967114"/>
            <a:chExt cx="4519745" cy="2366820"/>
          </a:xfrm>
        </p:grpSpPr>
        <p:sp>
          <p:nvSpPr>
            <p:cNvPr id="47" name="矩形 46">
              <a:extLst>
                <a:ext uri="{FF2B5EF4-FFF2-40B4-BE49-F238E27FC236}">
                  <a16:creationId xmlns:a16="http://schemas.microsoft.com/office/drawing/2014/main" id="{740E98CE-123B-2749-C955-564250A1A429}"/>
                </a:ext>
              </a:extLst>
            </p:cNvPr>
            <p:cNvSpPr/>
            <p:nvPr/>
          </p:nvSpPr>
          <p:spPr>
            <a:xfrm>
              <a:off x="7888244" y="3967114"/>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48" name="矩形 47">
              <a:extLst>
                <a:ext uri="{FF2B5EF4-FFF2-40B4-BE49-F238E27FC236}">
                  <a16:creationId xmlns:a16="http://schemas.microsoft.com/office/drawing/2014/main" id="{DFFC6971-3C5C-6759-8F3C-AB09A448139F}"/>
                </a:ext>
              </a:extLst>
            </p:cNvPr>
            <p:cNvSpPr/>
            <p:nvPr/>
          </p:nvSpPr>
          <p:spPr>
            <a:xfrm>
              <a:off x="9225008" y="3967114"/>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49" name="矩形 48">
              <a:extLst>
                <a:ext uri="{FF2B5EF4-FFF2-40B4-BE49-F238E27FC236}">
                  <a16:creationId xmlns:a16="http://schemas.microsoft.com/office/drawing/2014/main" id="{83974C23-B015-66FE-05DC-3BB5C3E8446C}"/>
                </a:ext>
              </a:extLst>
            </p:cNvPr>
            <p:cNvSpPr/>
            <p:nvPr/>
          </p:nvSpPr>
          <p:spPr>
            <a:xfrm>
              <a:off x="9355638" y="396711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矩形 50">
              <a:extLst>
                <a:ext uri="{FF2B5EF4-FFF2-40B4-BE49-F238E27FC236}">
                  <a16:creationId xmlns:a16="http://schemas.microsoft.com/office/drawing/2014/main" id="{4F14FBC9-AFC8-7DA6-8362-9765C20A8A2B}"/>
                </a:ext>
              </a:extLst>
            </p:cNvPr>
            <p:cNvSpPr/>
            <p:nvPr/>
          </p:nvSpPr>
          <p:spPr>
            <a:xfrm>
              <a:off x="9486268" y="3967114"/>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52" name="矩形 51">
              <a:extLst>
                <a:ext uri="{FF2B5EF4-FFF2-40B4-BE49-F238E27FC236}">
                  <a16:creationId xmlns:a16="http://schemas.microsoft.com/office/drawing/2014/main" id="{5D7685F6-EE4C-5EA3-D265-DF7D50A425CD}"/>
                </a:ext>
              </a:extLst>
            </p:cNvPr>
            <p:cNvSpPr/>
            <p:nvPr/>
          </p:nvSpPr>
          <p:spPr>
            <a:xfrm>
              <a:off x="9904279" y="396711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6" name="组合 55">
              <a:extLst>
                <a:ext uri="{FF2B5EF4-FFF2-40B4-BE49-F238E27FC236}">
                  <a16:creationId xmlns:a16="http://schemas.microsoft.com/office/drawing/2014/main" id="{60ECEC22-0924-27F7-A10A-EC82F082D0B3}"/>
                </a:ext>
              </a:extLst>
            </p:cNvPr>
            <p:cNvGrpSpPr/>
            <p:nvPr/>
          </p:nvGrpSpPr>
          <p:grpSpPr>
            <a:xfrm>
              <a:off x="7883890" y="4887433"/>
              <a:ext cx="2729506" cy="369332"/>
              <a:chOff x="1766120" y="4878095"/>
              <a:chExt cx="2729506" cy="369332"/>
            </a:xfrm>
          </p:grpSpPr>
          <p:sp>
            <p:nvSpPr>
              <p:cNvPr id="57" name="矩形 56">
                <a:extLst>
                  <a:ext uri="{FF2B5EF4-FFF2-40B4-BE49-F238E27FC236}">
                    <a16:creationId xmlns:a16="http://schemas.microsoft.com/office/drawing/2014/main" id="{5B419F70-710D-6910-C5E1-20984F344260}"/>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58" name="矩形 57">
                <a:extLst>
                  <a:ext uri="{FF2B5EF4-FFF2-40B4-BE49-F238E27FC236}">
                    <a16:creationId xmlns:a16="http://schemas.microsoft.com/office/drawing/2014/main" id="{8B537E8B-D5C5-60BF-666A-F0FAAACF0E40}"/>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59" name="矩形 58">
                <a:extLst>
                  <a:ext uri="{FF2B5EF4-FFF2-40B4-BE49-F238E27FC236}">
                    <a16:creationId xmlns:a16="http://schemas.microsoft.com/office/drawing/2014/main" id="{82B6A845-10BC-CAEC-B3C2-135DBE8D59E5}"/>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0" name="矩形 59">
                <a:extLst>
                  <a:ext uri="{FF2B5EF4-FFF2-40B4-BE49-F238E27FC236}">
                    <a16:creationId xmlns:a16="http://schemas.microsoft.com/office/drawing/2014/main" id="{3237ED44-73E4-D437-77E8-DFD31BE2D696}"/>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62" name="矩形 61">
                <a:extLst>
                  <a:ext uri="{FF2B5EF4-FFF2-40B4-BE49-F238E27FC236}">
                    <a16:creationId xmlns:a16="http://schemas.microsoft.com/office/drawing/2014/main" id="{0834241E-C6AE-83A1-0EBE-BD9A3ECC1E95}"/>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63" name="文本框 62">
              <a:extLst>
                <a:ext uri="{FF2B5EF4-FFF2-40B4-BE49-F238E27FC236}">
                  <a16:creationId xmlns:a16="http://schemas.microsoft.com/office/drawing/2014/main" id="{CFDD435A-5119-FECD-FB4A-93C791E86AA7}"/>
                </a:ext>
              </a:extLst>
            </p:cNvPr>
            <p:cNvSpPr txBox="1"/>
            <p:nvPr/>
          </p:nvSpPr>
          <p:spPr>
            <a:xfrm>
              <a:off x="8349687" y="4475000"/>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64" name="矩形 63">
              <a:extLst>
                <a:ext uri="{FF2B5EF4-FFF2-40B4-BE49-F238E27FC236}">
                  <a16:creationId xmlns:a16="http://schemas.microsoft.com/office/drawing/2014/main" id="{3D51A553-7010-64B3-E65A-D38A65DA15A1}"/>
                </a:ext>
              </a:extLst>
            </p:cNvPr>
            <p:cNvSpPr/>
            <p:nvPr/>
          </p:nvSpPr>
          <p:spPr>
            <a:xfrm>
              <a:off x="7888244" y="525676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5" name="矩形 64">
              <a:extLst>
                <a:ext uri="{FF2B5EF4-FFF2-40B4-BE49-F238E27FC236}">
                  <a16:creationId xmlns:a16="http://schemas.microsoft.com/office/drawing/2014/main" id="{AD9B718D-8B8C-D471-9460-2ED0D82103F7}"/>
                </a:ext>
              </a:extLst>
            </p:cNvPr>
            <p:cNvSpPr/>
            <p:nvPr/>
          </p:nvSpPr>
          <p:spPr>
            <a:xfrm>
              <a:off x="7888244" y="5629101"/>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（有些响应报文不用）</a:t>
              </a:r>
            </a:p>
          </p:txBody>
        </p:sp>
        <p:grpSp>
          <p:nvGrpSpPr>
            <p:cNvPr id="67" name="组合 66">
              <a:extLst>
                <a:ext uri="{FF2B5EF4-FFF2-40B4-BE49-F238E27FC236}">
                  <a16:creationId xmlns:a16="http://schemas.microsoft.com/office/drawing/2014/main" id="{091FAFFF-57BA-92CD-39C2-0418CF8342D6}"/>
                </a:ext>
              </a:extLst>
            </p:cNvPr>
            <p:cNvGrpSpPr/>
            <p:nvPr/>
          </p:nvGrpSpPr>
          <p:grpSpPr>
            <a:xfrm>
              <a:off x="6669045" y="3967114"/>
              <a:ext cx="1214845" cy="1286639"/>
              <a:chOff x="551275" y="3957776"/>
              <a:chExt cx="1214845" cy="1286639"/>
            </a:xfrm>
          </p:grpSpPr>
          <p:sp>
            <p:nvSpPr>
              <p:cNvPr id="68" name="左大括号 67">
                <a:extLst>
                  <a:ext uri="{FF2B5EF4-FFF2-40B4-BE49-F238E27FC236}">
                    <a16:creationId xmlns:a16="http://schemas.microsoft.com/office/drawing/2014/main" id="{5D9DA16A-F7A1-6E0A-59A2-A90BB1BCD4E4}"/>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9" name="文本框 68">
                <a:extLst>
                  <a:ext uri="{FF2B5EF4-FFF2-40B4-BE49-F238E27FC236}">
                    <a16:creationId xmlns:a16="http://schemas.microsoft.com/office/drawing/2014/main" id="{CC35C738-3DC9-E5C2-720F-716A496BE0B6}"/>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grpSp>
      <p:sp>
        <p:nvSpPr>
          <p:cNvPr id="70" name="文本框 69">
            <a:extLst>
              <a:ext uri="{FF2B5EF4-FFF2-40B4-BE49-F238E27FC236}">
                <a16:creationId xmlns:a16="http://schemas.microsoft.com/office/drawing/2014/main" id="{BE308C74-9957-9A6A-1F37-17F88F208DC0}"/>
              </a:ext>
            </a:extLst>
          </p:cNvPr>
          <p:cNvSpPr txBox="1"/>
          <p:nvPr/>
        </p:nvSpPr>
        <p:spPr>
          <a:xfrm>
            <a:off x="8349687" y="3089896"/>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响应报文格式</a:t>
            </a:r>
          </a:p>
        </p:txBody>
      </p:sp>
      <p:pic>
        <p:nvPicPr>
          <p:cNvPr id="73" name="图片 72" descr="文本&#10;&#10;描述已自动生成">
            <a:extLst>
              <a:ext uri="{FF2B5EF4-FFF2-40B4-BE49-F238E27FC236}">
                <a16:creationId xmlns:a16="http://schemas.microsoft.com/office/drawing/2014/main" id="{EB503849-94CB-E31A-8F87-FA986B36B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78" y="3597782"/>
            <a:ext cx="5468978" cy="1771949"/>
          </a:xfrm>
          <a:prstGeom prst="rect">
            <a:avLst/>
          </a:prstGeom>
        </p:spPr>
      </p:pic>
      <p:sp>
        <p:nvSpPr>
          <p:cNvPr id="74" name="任意多边形: 形状 73">
            <a:extLst>
              <a:ext uri="{FF2B5EF4-FFF2-40B4-BE49-F238E27FC236}">
                <a16:creationId xmlns:a16="http://schemas.microsoft.com/office/drawing/2014/main" id="{F008EC34-E496-ECCB-1589-C8A4E3F1B534}"/>
              </a:ext>
            </a:extLst>
          </p:cNvPr>
          <p:cNvSpPr/>
          <p:nvPr/>
        </p:nvSpPr>
        <p:spPr>
          <a:xfrm>
            <a:off x="1167063" y="3158289"/>
            <a:ext cx="7964905" cy="427122"/>
          </a:xfrm>
          <a:custGeom>
            <a:avLst/>
            <a:gdLst>
              <a:gd name="connsiteX0" fmla="*/ 7964905 w 7964905"/>
              <a:gd name="connsiteY0" fmla="*/ 427122 h 427122"/>
              <a:gd name="connsiteX1" fmla="*/ 2496553 w 7964905"/>
              <a:gd name="connsiteY1" fmla="*/ 0 h 427122"/>
              <a:gd name="connsiteX2" fmla="*/ 0 w 7964905"/>
              <a:gd name="connsiteY2" fmla="*/ 427122 h 427122"/>
            </a:gdLst>
            <a:ahLst/>
            <a:cxnLst>
              <a:cxn ang="0">
                <a:pos x="connsiteX0" y="connsiteY0"/>
              </a:cxn>
              <a:cxn ang="0">
                <a:pos x="connsiteX1" y="connsiteY1"/>
              </a:cxn>
              <a:cxn ang="0">
                <a:pos x="connsiteX2" y="connsiteY2"/>
              </a:cxn>
            </a:cxnLst>
            <a:rect l="l" t="t" r="r" b="b"/>
            <a:pathLst>
              <a:path w="7964905" h="427122">
                <a:moveTo>
                  <a:pt x="7964905" y="427122"/>
                </a:moveTo>
                <a:cubicBezTo>
                  <a:pt x="5894471" y="213561"/>
                  <a:pt x="3824037" y="0"/>
                  <a:pt x="2496553" y="0"/>
                </a:cubicBezTo>
                <a:cubicBezTo>
                  <a:pt x="1169069" y="0"/>
                  <a:pt x="584534" y="213561"/>
                  <a:pt x="0" y="427122"/>
                </a:cubicBezTo>
              </a:path>
            </a:pathLst>
          </a:custGeom>
          <a:noFill/>
          <a:ln w="38100">
            <a:solidFill>
              <a:srgbClr val="0070C0"/>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020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right)">
                                      <p:cBhvr>
                                        <p:cTn id="7" dur="500"/>
                                        <p:tgtEl>
                                          <p:spTgt spid="7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up)">
                                      <p:cBhvr>
                                        <p:cTn id="1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6" name="组合 5">
            <a:extLst>
              <a:ext uri="{FF2B5EF4-FFF2-40B4-BE49-F238E27FC236}">
                <a16:creationId xmlns:a16="http://schemas.microsoft.com/office/drawing/2014/main" id="{DC7D866D-C932-7792-D881-482A64502D0D}"/>
              </a:ext>
            </a:extLst>
          </p:cNvPr>
          <p:cNvGrpSpPr/>
          <p:nvPr/>
        </p:nvGrpSpPr>
        <p:grpSpPr>
          <a:xfrm>
            <a:off x="482364" y="2229488"/>
            <a:ext cx="4853653" cy="4104446"/>
            <a:chOff x="6447713" y="2229488"/>
            <a:chExt cx="4853653" cy="4104446"/>
          </a:xfrm>
        </p:grpSpPr>
        <p:grpSp>
          <p:nvGrpSpPr>
            <p:cNvPr id="9" name="组合 8">
              <a:extLst>
                <a:ext uri="{FF2B5EF4-FFF2-40B4-BE49-F238E27FC236}">
                  <a16:creationId xmlns:a16="http://schemas.microsoft.com/office/drawing/2014/main" id="{E095D7B8-6333-BE48-9868-4884DED38C9E}"/>
                </a:ext>
              </a:extLst>
            </p:cNvPr>
            <p:cNvGrpSpPr/>
            <p:nvPr/>
          </p:nvGrpSpPr>
          <p:grpSpPr>
            <a:xfrm>
              <a:off x="6447713" y="2229488"/>
              <a:ext cx="1950719" cy="887101"/>
              <a:chOff x="329943" y="2220150"/>
              <a:chExt cx="1950719" cy="887101"/>
            </a:xfrm>
          </p:grpSpPr>
          <p:sp>
            <p:nvSpPr>
              <p:cNvPr id="10" name="矩形 9">
                <a:extLst>
                  <a:ext uri="{FF2B5EF4-FFF2-40B4-BE49-F238E27FC236}">
                    <a16:creationId xmlns:a16="http://schemas.microsoft.com/office/drawing/2014/main" id="{F64108EA-914D-F668-F219-4A6E53294AB3}"/>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10">
                <a:extLst>
                  <a:ext uri="{FF2B5EF4-FFF2-40B4-BE49-F238E27FC236}">
                    <a16:creationId xmlns:a16="http://schemas.microsoft.com/office/drawing/2014/main" id="{0D681260-45C7-FF4B-745A-38C5CD62F96E}"/>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12" name="文本框 11">
                <a:extLst>
                  <a:ext uri="{FF2B5EF4-FFF2-40B4-BE49-F238E27FC236}">
                    <a16:creationId xmlns:a16="http://schemas.microsoft.com/office/drawing/2014/main" id="{D3D52984-312D-B608-5F0A-CF6511BF2048}"/>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9" name="文本框 18">
                <a:extLst>
                  <a:ext uri="{FF2B5EF4-FFF2-40B4-BE49-F238E27FC236}">
                    <a16:creationId xmlns:a16="http://schemas.microsoft.com/office/drawing/2014/main" id="{10A8B14E-D11E-1E5D-8BC6-49BF9321B650}"/>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38" name="矩形 37">
              <a:extLst>
                <a:ext uri="{FF2B5EF4-FFF2-40B4-BE49-F238E27FC236}">
                  <a16:creationId xmlns:a16="http://schemas.microsoft.com/office/drawing/2014/main" id="{114A4F4F-4C93-1E14-B8B7-B514A50AC841}"/>
                </a:ext>
              </a:extLst>
            </p:cNvPr>
            <p:cNvSpPr/>
            <p:nvPr/>
          </p:nvSpPr>
          <p:spPr>
            <a:xfrm>
              <a:off x="788824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39" name="矩形 38">
              <a:extLst>
                <a:ext uri="{FF2B5EF4-FFF2-40B4-BE49-F238E27FC236}">
                  <a16:creationId xmlns:a16="http://schemas.microsoft.com/office/drawing/2014/main" id="{23BF4136-B841-9029-BCC5-207368167D20}"/>
                </a:ext>
              </a:extLst>
            </p:cNvPr>
            <p:cNvSpPr/>
            <p:nvPr/>
          </p:nvSpPr>
          <p:spPr>
            <a:xfrm>
              <a:off x="8680722"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矩形 39">
              <a:extLst>
                <a:ext uri="{FF2B5EF4-FFF2-40B4-BE49-F238E27FC236}">
                  <a16:creationId xmlns:a16="http://schemas.microsoft.com/office/drawing/2014/main" id="{8CD6D27E-42D5-9FEF-D67C-0A6A6EDD2C6D}"/>
                </a:ext>
              </a:extLst>
            </p:cNvPr>
            <p:cNvSpPr/>
            <p:nvPr/>
          </p:nvSpPr>
          <p:spPr>
            <a:xfrm>
              <a:off x="8811351" y="3597782"/>
              <a:ext cx="874581"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状态码</a:t>
              </a:r>
            </a:p>
          </p:txBody>
        </p:sp>
        <p:sp>
          <p:nvSpPr>
            <p:cNvPr id="41" name="矩形 40">
              <a:extLst>
                <a:ext uri="{FF2B5EF4-FFF2-40B4-BE49-F238E27FC236}">
                  <a16:creationId xmlns:a16="http://schemas.microsoft.com/office/drawing/2014/main" id="{18F920DF-8F9A-4E24-BE0D-25E111122CE3}"/>
                </a:ext>
              </a:extLst>
            </p:cNvPr>
            <p:cNvSpPr/>
            <p:nvPr/>
          </p:nvSpPr>
          <p:spPr>
            <a:xfrm>
              <a:off x="981283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短 语</a:t>
              </a:r>
            </a:p>
          </p:txBody>
        </p:sp>
        <p:sp>
          <p:nvSpPr>
            <p:cNvPr id="44" name="矩形 43">
              <a:extLst>
                <a:ext uri="{FF2B5EF4-FFF2-40B4-BE49-F238E27FC236}">
                  <a16:creationId xmlns:a16="http://schemas.microsoft.com/office/drawing/2014/main" id="{8600164B-8110-D363-AD09-A05E1392E639}"/>
                </a:ext>
              </a:extLst>
            </p:cNvPr>
            <p:cNvSpPr/>
            <p:nvPr/>
          </p:nvSpPr>
          <p:spPr>
            <a:xfrm>
              <a:off x="9682204"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矩形 45">
              <a:extLst>
                <a:ext uri="{FF2B5EF4-FFF2-40B4-BE49-F238E27FC236}">
                  <a16:creationId xmlns:a16="http://schemas.microsoft.com/office/drawing/2014/main" id="{47D2C453-FCF9-14AB-F953-A4A052003316}"/>
                </a:ext>
              </a:extLst>
            </p:cNvPr>
            <p:cNvSpPr/>
            <p:nvPr/>
          </p:nvSpPr>
          <p:spPr>
            <a:xfrm>
              <a:off x="10596604" y="3597782"/>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6" name="文本框 65">
              <a:extLst>
                <a:ext uri="{FF2B5EF4-FFF2-40B4-BE49-F238E27FC236}">
                  <a16:creationId xmlns:a16="http://schemas.microsoft.com/office/drawing/2014/main" id="{79ED3064-5F3D-96F5-8760-E34E899F5B78}"/>
                </a:ext>
              </a:extLst>
            </p:cNvPr>
            <p:cNvSpPr txBox="1"/>
            <p:nvPr/>
          </p:nvSpPr>
          <p:spPr>
            <a:xfrm>
              <a:off x="6669045" y="3597782"/>
              <a:ext cx="888279" cy="369332"/>
            </a:xfrm>
            <a:prstGeom prst="rect">
              <a:avLst/>
            </a:prstGeom>
            <a:noFill/>
          </p:spPr>
          <p:txBody>
            <a:bodyPr wrap="square" rtlCol="0">
              <a:spAutoFit/>
            </a:bodyPr>
            <a:lstStyle/>
            <a:p>
              <a:r>
                <a:rPr lang="zh-CN" altLang="en-US" b="1" dirty="0">
                  <a:latin typeface="+mn-ea"/>
                </a:rPr>
                <a:t>状态行</a:t>
              </a:r>
            </a:p>
          </p:txBody>
        </p:sp>
        <p:grpSp>
          <p:nvGrpSpPr>
            <p:cNvPr id="71" name="组合 70">
              <a:extLst>
                <a:ext uri="{FF2B5EF4-FFF2-40B4-BE49-F238E27FC236}">
                  <a16:creationId xmlns:a16="http://schemas.microsoft.com/office/drawing/2014/main" id="{B07B1349-3F71-FD7E-8A44-D0A56BD34E44}"/>
                </a:ext>
              </a:extLst>
            </p:cNvPr>
            <p:cNvGrpSpPr/>
            <p:nvPr/>
          </p:nvGrpSpPr>
          <p:grpSpPr>
            <a:xfrm>
              <a:off x="6669045" y="3967114"/>
              <a:ext cx="4519745" cy="2366820"/>
              <a:chOff x="6669045" y="3967114"/>
              <a:chExt cx="4519745" cy="2366820"/>
            </a:xfrm>
          </p:grpSpPr>
          <p:sp>
            <p:nvSpPr>
              <p:cNvPr id="47" name="矩形 46">
                <a:extLst>
                  <a:ext uri="{FF2B5EF4-FFF2-40B4-BE49-F238E27FC236}">
                    <a16:creationId xmlns:a16="http://schemas.microsoft.com/office/drawing/2014/main" id="{740E98CE-123B-2749-C955-564250A1A429}"/>
                  </a:ext>
                </a:extLst>
              </p:cNvPr>
              <p:cNvSpPr/>
              <p:nvPr/>
            </p:nvSpPr>
            <p:spPr>
              <a:xfrm>
                <a:off x="7888244" y="3967114"/>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48" name="矩形 47">
                <a:extLst>
                  <a:ext uri="{FF2B5EF4-FFF2-40B4-BE49-F238E27FC236}">
                    <a16:creationId xmlns:a16="http://schemas.microsoft.com/office/drawing/2014/main" id="{DFFC6971-3C5C-6759-8F3C-AB09A448139F}"/>
                  </a:ext>
                </a:extLst>
              </p:cNvPr>
              <p:cNvSpPr/>
              <p:nvPr/>
            </p:nvSpPr>
            <p:spPr>
              <a:xfrm>
                <a:off x="9225008" y="3967114"/>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49" name="矩形 48">
                <a:extLst>
                  <a:ext uri="{FF2B5EF4-FFF2-40B4-BE49-F238E27FC236}">
                    <a16:creationId xmlns:a16="http://schemas.microsoft.com/office/drawing/2014/main" id="{83974C23-B015-66FE-05DC-3BB5C3E8446C}"/>
                  </a:ext>
                </a:extLst>
              </p:cNvPr>
              <p:cNvSpPr/>
              <p:nvPr/>
            </p:nvSpPr>
            <p:spPr>
              <a:xfrm>
                <a:off x="9355638" y="396711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矩形 50">
                <a:extLst>
                  <a:ext uri="{FF2B5EF4-FFF2-40B4-BE49-F238E27FC236}">
                    <a16:creationId xmlns:a16="http://schemas.microsoft.com/office/drawing/2014/main" id="{4F14FBC9-AFC8-7DA6-8362-9765C20A8A2B}"/>
                  </a:ext>
                </a:extLst>
              </p:cNvPr>
              <p:cNvSpPr/>
              <p:nvPr/>
            </p:nvSpPr>
            <p:spPr>
              <a:xfrm>
                <a:off x="9486268" y="3967114"/>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52" name="矩形 51">
                <a:extLst>
                  <a:ext uri="{FF2B5EF4-FFF2-40B4-BE49-F238E27FC236}">
                    <a16:creationId xmlns:a16="http://schemas.microsoft.com/office/drawing/2014/main" id="{5D7685F6-EE4C-5EA3-D265-DF7D50A425CD}"/>
                  </a:ext>
                </a:extLst>
              </p:cNvPr>
              <p:cNvSpPr/>
              <p:nvPr/>
            </p:nvSpPr>
            <p:spPr>
              <a:xfrm>
                <a:off x="9904279" y="396711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6" name="组合 55">
                <a:extLst>
                  <a:ext uri="{FF2B5EF4-FFF2-40B4-BE49-F238E27FC236}">
                    <a16:creationId xmlns:a16="http://schemas.microsoft.com/office/drawing/2014/main" id="{60ECEC22-0924-27F7-A10A-EC82F082D0B3}"/>
                  </a:ext>
                </a:extLst>
              </p:cNvPr>
              <p:cNvGrpSpPr/>
              <p:nvPr/>
            </p:nvGrpSpPr>
            <p:grpSpPr>
              <a:xfrm>
                <a:off x="7883890" y="4887433"/>
                <a:ext cx="2729506" cy="369332"/>
                <a:chOff x="1766120" y="4878095"/>
                <a:chExt cx="2729506" cy="369332"/>
              </a:xfrm>
            </p:grpSpPr>
            <p:sp>
              <p:nvSpPr>
                <p:cNvPr id="57" name="矩形 56">
                  <a:extLst>
                    <a:ext uri="{FF2B5EF4-FFF2-40B4-BE49-F238E27FC236}">
                      <a16:creationId xmlns:a16="http://schemas.microsoft.com/office/drawing/2014/main" id="{5B419F70-710D-6910-C5E1-20984F344260}"/>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58" name="矩形 57">
                  <a:extLst>
                    <a:ext uri="{FF2B5EF4-FFF2-40B4-BE49-F238E27FC236}">
                      <a16:creationId xmlns:a16="http://schemas.microsoft.com/office/drawing/2014/main" id="{8B537E8B-D5C5-60BF-666A-F0FAAACF0E40}"/>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59" name="矩形 58">
                  <a:extLst>
                    <a:ext uri="{FF2B5EF4-FFF2-40B4-BE49-F238E27FC236}">
                      <a16:creationId xmlns:a16="http://schemas.microsoft.com/office/drawing/2014/main" id="{82B6A845-10BC-CAEC-B3C2-135DBE8D59E5}"/>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0" name="矩形 59">
                  <a:extLst>
                    <a:ext uri="{FF2B5EF4-FFF2-40B4-BE49-F238E27FC236}">
                      <a16:creationId xmlns:a16="http://schemas.microsoft.com/office/drawing/2014/main" id="{3237ED44-73E4-D437-77E8-DFD31BE2D696}"/>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62" name="矩形 61">
                  <a:extLst>
                    <a:ext uri="{FF2B5EF4-FFF2-40B4-BE49-F238E27FC236}">
                      <a16:creationId xmlns:a16="http://schemas.microsoft.com/office/drawing/2014/main" id="{0834241E-C6AE-83A1-0EBE-BD9A3ECC1E95}"/>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63" name="文本框 62">
                <a:extLst>
                  <a:ext uri="{FF2B5EF4-FFF2-40B4-BE49-F238E27FC236}">
                    <a16:creationId xmlns:a16="http://schemas.microsoft.com/office/drawing/2014/main" id="{CFDD435A-5119-FECD-FB4A-93C791E86AA7}"/>
                  </a:ext>
                </a:extLst>
              </p:cNvPr>
              <p:cNvSpPr txBox="1"/>
              <p:nvPr/>
            </p:nvSpPr>
            <p:spPr>
              <a:xfrm>
                <a:off x="8349687" y="4475000"/>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64" name="矩形 63">
                <a:extLst>
                  <a:ext uri="{FF2B5EF4-FFF2-40B4-BE49-F238E27FC236}">
                    <a16:creationId xmlns:a16="http://schemas.microsoft.com/office/drawing/2014/main" id="{3D51A553-7010-64B3-E65A-D38A65DA15A1}"/>
                  </a:ext>
                </a:extLst>
              </p:cNvPr>
              <p:cNvSpPr/>
              <p:nvPr/>
            </p:nvSpPr>
            <p:spPr>
              <a:xfrm>
                <a:off x="7888244" y="525676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5" name="矩形 64">
                <a:extLst>
                  <a:ext uri="{FF2B5EF4-FFF2-40B4-BE49-F238E27FC236}">
                    <a16:creationId xmlns:a16="http://schemas.microsoft.com/office/drawing/2014/main" id="{AD9B718D-8B8C-D471-9460-2ED0D82103F7}"/>
                  </a:ext>
                </a:extLst>
              </p:cNvPr>
              <p:cNvSpPr/>
              <p:nvPr/>
            </p:nvSpPr>
            <p:spPr>
              <a:xfrm>
                <a:off x="7888244" y="5629101"/>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（有些响应报文不用）</a:t>
                </a:r>
              </a:p>
            </p:txBody>
          </p:sp>
          <p:grpSp>
            <p:nvGrpSpPr>
              <p:cNvPr id="67" name="组合 66">
                <a:extLst>
                  <a:ext uri="{FF2B5EF4-FFF2-40B4-BE49-F238E27FC236}">
                    <a16:creationId xmlns:a16="http://schemas.microsoft.com/office/drawing/2014/main" id="{091FAFFF-57BA-92CD-39C2-0418CF8342D6}"/>
                  </a:ext>
                </a:extLst>
              </p:cNvPr>
              <p:cNvGrpSpPr/>
              <p:nvPr/>
            </p:nvGrpSpPr>
            <p:grpSpPr>
              <a:xfrm>
                <a:off x="6669045" y="3967114"/>
                <a:ext cx="1214845" cy="1286639"/>
                <a:chOff x="551275" y="3957776"/>
                <a:chExt cx="1214845" cy="1286639"/>
              </a:xfrm>
            </p:grpSpPr>
            <p:sp>
              <p:nvSpPr>
                <p:cNvPr id="68" name="左大括号 67">
                  <a:extLst>
                    <a:ext uri="{FF2B5EF4-FFF2-40B4-BE49-F238E27FC236}">
                      <a16:creationId xmlns:a16="http://schemas.microsoft.com/office/drawing/2014/main" id="{5D9DA16A-F7A1-6E0A-59A2-A90BB1BCD4E4}"/>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9" name="文本框 68">
                  <a:extLst>
                    <a:ext uri="{FF2B5EF4-FFF2-40B4-BE49-F238E27FC236}">
                      <a16:creationId xmlns:a16="http://schemas.microsoft.com/office/drawing/2014/main" id="{CC35C738-3DC9-E5C2-720F-716A496BE0B6}"/>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grpSp>
        <p:sp>
          <p:nvSpPr>
            <p:cNvPr id="70" name="文本框 69">
              <a:extLst>
                <a:ext uri="{FF2B5EF4-FFF2-40B4-BE49-F238E27FC236}">
                  <a16:creationId xmlns:a16="http://schemas.microsoft.com/office/drawing/2014/main" id="{BE308C74-9957-9A6A-1F37-17F88F208DC0}"/>
                </a:ext>
              </a:extLst>
            </p:cNvPr>
            <p:cNvSpPr txBox="1"/>
            <p:nvPr/>
          </p:nvSpPr>
          <p:spPr>
            <a:xfrm>
              <a:off x="8349687" y="3089896"/>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响应报文格式</a:t>
              </a:r>
            </a:p>
          </p:txBody>
        </p:sp>
      </p:grpSp>
      <p:sp>
        <p:nvSpPr>
          <p:cNvPr id="7" name="文本框 6">
            <a:extLst>
              <a:ext uri="{FF2B5EF4-FFF2-40B4-BE49-F238E27FC236}">
                <a16:creationId xmlns:a16="http://schemas.microsoft.com/office/drawing/2014/main" id="{12E3834E-1A93-69A5-CB63-7133CC047097}"/>
              </a:ext>
            </a:extLst>
          </p:cNvPr>
          <p:cNvSpPr txBox="1"/>
          <p:nvPr/>
        </p:nvSpPr>
        <p:spPr>
          <a:xfrm>
            <a:off x="7564747" y="3058895"/>
            <a:ext cx="2723808" cy="369332"/>
          </a:xfrm>
          <a:prstGeom prst="rect">
            <a:avLst/>
          </a:prstGeom>
          <a:noFill/>
        </p:spPr>
        <p:txBody>
          <a:bodyPr wrap="square" rtlCol="0">
            <a:spAutoFit/>
          </a:bodyPr>
          <a:lstStyle/>
          <a:p>
            <a:r>
              <a:rPr lang="zh-CN" altLang="en-US" b="1" dirty="0">
                <a:latin typeface="+mn-ea"/>
              </a:rPr>
              <a:t>响应报文中常见的状态行</a:t>
            </a:r>
          </a:p>
        </p:txBody>
      </p:sp>
      <p:sp>
        <p:nvSpPr>
          <p:cNvPr id="8" name="矩形 7">
            <a:extLst>
              <a:ext uri="{FF2B5EF4-FFF2-40B4-BE49-F238E27FC236}">
                <a16:creationId xmlns:a16="http://schemas.microsoft.com/office/drawing/2014/main" id="{DFB5D7BE-6666-C4C3-3FB6-A45FA62A31F3}"/>
              </a:ext>
            </a:extLst>
          </p:cNvPr>
          <p:cNvSpPr/>
          <p:nvPr/>
        </p:nvSpPr>
        <p:spPr>
          <a:xfrm>
            <a:off x="6593626" y="3800719"/>
            <a:ext cx="2956787" cy="41302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HTTP/1.1 202 Accepted</a:t>
            </a:r>
            <a:endParaRPr lang="zh-CN" altLang="en-US" sz="1600" b="1" dirty="0">
              <a:solidFill>
                <a:schemeClr val="tx1"/>
              </a:solidFill>
              <a:latin typeface="+mn-ea"/>
            </a:endParaRPr>
          </a:p>
        </p:txBody>
      </p:sp>
      <p:sp>
        <p:nvSpPr>
          <p:cNvPr id="13" name="文本框 29">
            <a:extLst>
              <a:ext uri="{FF2B5EF4-FFF2-40B4-BE49-F238E27FC236}">
                <a16:creationId xmlns:a16="http://schemas.microsoft.com/office/drawing/2014/main" id="{E59A0B16-CDCA-6993-6963-231B80A1CFDF}"/>
              </a:ext>
            </a:extLst>
          </p:cNvPr>
          <p:cNvSpPr txBox="1"/>
          <p:nvPr/>
        </p:nvSpPr>
        <p:spPr>
          <a:xfrm>
            <a:off x="9816028" y="3818290"/>
            <a:ext cx="176423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mn-ea"/>
              </a:rPr>
              <a:t>接受请求</a:t>
            </a:r>
            <a:endParaRPr lang="en-US" altLang="zh-CN" sz="1600" b="1" dirty="0">
              <a:latin typeface="+mn-ea"/>
            </a:endParaRPr>
          </a:p>
        </p:txBody>
      </p:sp>
      <p:sp>
        <p:nvSpPr>
          <p:cNvPr id="14" name="矩形 13">
            <a:extLst>
              <a:ext uri="{FF2B5EF4-FFF2-40B4-BE49-F238E27FC236}">
                <a16:creationId xmlns:a16="http://schemas.microsoft.com/office/drawing/2014/main" id="{3B86E63D-A122-27DD-2FCB-CAC5184422B8}"/>
              </a:ext>
            </a:extLst>
          </p:cNvPr>
          <p:cNvSpPr/>
          <p:nvPr/>
        </p:nvSpPr>
        <p:spPr>
          <a:xfrm>
            <a:off x="6593626" y="4440799"/>
            <a:ext cx="2956787" cy="41302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HTTP/1.1 400 Bad Request</a:t>
            </a:r>
            <a:endParaRPr lang="zh-CN" altLang="en-US" sz="1600" b="1" dirty="0">
              <a:solidFill>
                <a:schemeClr val="tx1"/>
              </a:solidFill>
              <a:latin typeface="+mn-ea"/>
            </a:endParaRPr>
          </a:p>
        </p:txBody>
      </p:sp>
      <p:sp>
        <p:nvSpPr>
          <p:cNvPr id="16" name="文本框 29">
            <a:extLst>
              <a:ext uri="{FF2B5EF4-FFF2-40B4-BE49-F238E27FC236}">
                <a16:creationId xmlns:a16="http://schemas.microsoft.com/office/drawing/2014/main" id="{01ABBF54-49AB-AB55-8D4C-6AFBD9EB17C4}"/>
              </a:ext>
            </a:extLst>
          </p:cNvPr>
          <p:cNvSpPr txBox="1"/>
          <p:nvPr/>
        </p:nvSpPr>
        <p:spPr>
          <a:xfrm>
            <a:off x="9816028" y="4458370"/>
            <a:ext cx="211173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mn-ea"/>
              </a:rPr>
              <a:t>错误的请求</a:t>
            </a:r>
            <a:endParaRPr lang="en-US" altLang="zh-CN" sz="1600" b="1" dirty="0">
              <a:latin typeface="+mn-ea"/>
            </a:endParaRPr>
          </a:p>
        </p:txBody>
      </p:sp>
      <p:sp>
        <p:nvSpPr>
          <p:cNvPr id="17" name="矩形 16">
            <a:extLst>
              <a:ext uri="{FF2B5EF4-FFF2-40B4-BE49-F238E27FC236}">
                <a16:creationId xmlns:a16="http://schemas.microsoft.com/office/drawing/2014/main" id="{5B30D3AC-FDAC-EC04-B9DB-993FF5C6115E}"/>
              </a:ext>
            </a:extLst>
          </p:cNvPr>
          <p:cNvSpPr/>
          <p:nvPr/>
        </p:nvSpPr>
        <p:spPr>
          <a:xfrm>
            <a:off x="6593626" y="5080879"/>
            <a:ext cx="2956787" cy="41302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HTTP/1.1 404 Not Found</a:t>
            </a:r>
            <a:endParaRPr lang="zh-CN" altLang="en-US" sz="1600" b="1" dirty="0">
              <a:solidFill>
                <a:schemeClr val="tx1"/>
              </a:solidFill>
              <a:latin typeface="+mn-ea"/>
            </a:endParaRPr>
          </a:p>
        </p:txBody>
      </p:sp>
      <p:sp>
        <p:nvSpPr>
          <p:cNvPr id="20" name="文本框 29">
            <a:extLst>
              <a:ext uri="{FF2B5EF4-FFF2-40B4-BE49-F238E27FC236}">
                <a16:creationId xmlns:a16="http://schemas.microsoft.com/office/drawing/2014/main" id="{573F2990-69E6-77D2-01F9-F3EF6DDAAF84}"/>
              </a:ext>
            </a:extLst>
          </p:cNvPr>
          <p:cNvSpPr txBox="1"/>
          <p:nvPr/>
        </p:nvSpPr>
        <p:spPr>
          <a:xfrm>
            <a:off x="9816028" y="5098450"/>
            <a:ext cx="211173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mn-ea"/>
              </a:rPr>
              <a:t>找不到页面</a:t>
            </a:r>
            <a:endParaRPr lang="en-US" altLang="zh-CN" sz="1600" b="1" dirty="0">
              <a:latin typeface="+mn-ea"/>
            </a:endParaRPr>
          </a:p>
        </p:txBody>
      </p:sp>
    </p:spTree>
    <p:custDataLst>
      <p:tags r:id="rId1"/>
    </p:custDataLst>
    <p:extLst>
      <p:ext uri="{BB962C8B-B14F-4D97-AF65-F5344CB8AC3E}">
        <p14:creationId xmlns:p14="http://schemas.microsoft.com/office/powerpoint/2010/main" val="122835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ppt_x</p:attrName>
                                        </p:attrNameLst>
                                      </p:cBhvr>
                                      <p:tavLst>
                                        <p:tav tm="0">
                                          <p:val>
                                            <p:strVal val="#ppt_x+#ppt_w*1.125000"/>
                                          </p:val>
                                        </p:tav>
                                        <p:tav tm="100000">
                                          <p:val>
                                            <p:strVal val="#ppt_x"/>
                                          </p:val>
                                        </p:tav>
                                      </p:tavLst>
                                    </p:anim>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12" presetClass="entr" presetSubtype="2"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ppt_x</p:attrName>
                                        </p:attrNameLst>
                                      </p:cBhvr>
                                      <p:tavLst>
                                        <p:tav tm="0">
                                          <p:val>
                                            <p:strVal val="#ppt_x+#ppt_w*1.125000"/>
                                          </p:val>
                                        </p:tav>
                                        <p:tav tm="100000">
                                          <p:val>
                                            <p:strVal val="#ppt_x"/>
                                          </p:val>
                                        </p:tav>
                                      </p:tavLst>
                                    </p:anim>
                                    <p:animEffect transition="in" filter="wipe(left)">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500"/>
                            </p:stCondLst>
                            <p:childTnLst>
                              <p:par>
                                <p:cTn id="47" presetID="12" presetClass="entr" presetSubtype="2"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p:tgtEl>
                                          <p:spTgt spid="20"/>
                                        </p:tgtEl>
                                        <p:attrNameLst>
                                          <p:attrName>ppt_x</p:attrName>
                                        </p:attrNameLst>
                                      </p:cBhvr>
                                      <p:tavLst>
                                        <p:tav tm="0">
                                          <p:val>
                                            <p:strVal val="#ppt_x+#ppt_w*1.125000"/>
                                          </p:val>
                                        </p:tav>
                                        <p:tav tm="100000">
                                          <p:val>
                                            <p:strVal val="#ppt_x"/>
                                          </p:val>
                                        </p:tav>
                                      </p:tavLst>
                                    </p:anim>
                                    <p:animEffect transition="in" filter="wipe(left)">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p:bldP spid="14" grpId="0" animBg="1"/>
      <p:bldP spid="16"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FB7722FA-706D-E4CA-8118-0EF442015D69}"/>
              </a:ext>
            </a:extLst>
          </p:cNvPr>
          <p:cNvSpPr/>
          <p:nvPr/>
        </p:nvSpPr>
        <p:spPr>
          <a:xfrm>
            <a:off x="8471220" y="4657897"/>
            <a:ext cx="3395199" cy="1781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b="1" dirty="0">
                <a:solidFill>
                  <a:schemeClr val="bg1"/>
                </a:solidFill>
              </a:rPr>
              <a:t>         服务器具有固定端口号（例如</a:t>
            </a:r>
            <a:r>
              <a:rPr lang="en-US" altLang="zh-CN" sz="1800" b="1" dirty="0">
                <a:solidFill>
                  <a:schemeClr val="bg1"/>
                </a:solidFill>
              </a:rPr>
              <a:t>HTTP</a:t>
            </a:r>
            <a:r>
              <a:rPr lang="zh-CN" altLang="en-US" sz="1800" b="1" dirty="0">
                <a:solidFill>
                  <a:schemeClr val="bg1"/>
                </a:solidFill>
              </a:rPr>
              <a:t>服务器的默认端口号为</a:t>
            </a:r>
            <a:r>
              <a:rPr lang="en-US" altLang="zh-CN" sz="1800" b="1" dirty="0">
                <a:solidFill>
                  <a:schemeClr val="bg1"/>
                </a:solidFill>
              </a:rPr>
              <a:t>80</a:t>
            </a:r>
            <a:r>
              <a:rPr lang="zh-CN" altLang="en-US" sz="1800" b="1" dirty="0">
                <a:solidFill>
                  <a:schemeClr val="bg1"/>
                </a:solidFill>
              </a:rPr>
              <a:t>），而运行服务器的主机也具有固定的</a:t>
            </a:r>
            <a:r>
              <a:rPr lang="en-US" altLang="zh-CN" sz="1800" b="1" dirty="0">
                <a:solidFill>
                  <a:schemeClr val="bg1"/>
                </a:solidFill>
              </a:rPr>
              <a:t>IP</a:t>
            </a:r>
            <a:r>
              <a:rPr lang="zh-CN" altLang="en-US" sz="1800" b="1" dirty="0">
                <a:solidFill>
                  <a:schemeClr val="bg1"/>
                </a:solidFill>
              </a:rPr>
              <a:t>地址。</a:t>
            </a:r>
            <a:endParaRPr lang="zh-CN" altLang="en-US" dirty="0">
              <a:solidFill>
                <a:schemeClr val="bg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tx1"/>
                  </a:solidFill>
                  <a:latin typeface="Impact" panose="020B0806030902050204" pitchFamily="34" charset="0"/>
                </a:rPr>
                <a:t>客户</a:t>
              </a:r>
              <a:r>
                <a:rPr lang="en-US" altLang="zh-CN" sz="2000" b="1" dirty="0">
                  <a:solidFill>
                    <a:schemeClr val="tx1"/>
                  </a:solidFill>
                  <a:latin typeface="Impact" panose="020B0806030902050204" pitchFamily="34" charset="0"/>
                </a:rPr>
                <a:t>-</a:t>
              </a:r>
              <a:r>
                <a:rPr lang="zh-CN" altLang="en-US" sz="2000" b="1" dirty="0">
                  <a:solidFill>
                    <a:schemeClr val="tx1"/>
                  </a:solidFill>
                  <a:latin typeface="Impact" panose="020B0806030902050204" pitchFamily="34" charset="0"/>
                </a:rPr>
                <a:t>服务器方式和对等方式</a:t>
              </a:r>
            </a:p>
          </p:txBody>
        </p:sp>
      </p:grpSp>
      <p:sp>
        <p:nvSpPr>
          <p:cNvPr id="7" name="矩形 6">
            <a:extLst>
              <a:ext uri="{FF2B5EF4-FFF2-40B4-BE49-F238E27FC236}">
                <a16:creationId xmlns:a16="http://schemas.microsoft.com/office/drawing/2014/main" id="{054AEE3C-D991-1D82-036B-71D36D8D88DC}"/>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C626047C-88C3-C863-68B9-15E07B147723}"/>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a:t>
            </a:r>
            <a:r>
              <a:rPr lang="en-US" altLang="zh-CN" b="1" dirty="0">
                <a:solidFill>
                  <a:schemeClr val="accent1">
                    <a:lumMod val="75000"/>
                  </a:schemeClr>
                </a:solidFill>
              </a:rPr>
              <a:t>/</a:t>
            </a:r>
            <a:r>
              <a:rPr lang="zh-CN" altLang="en-US" b="1" dirty="0">
                <a:solidFill>
                  <a:schemeClr val="accent1">
                    <a:lumMod val="75000"/>
                  </a:schemeClr>
                </a:solidFill>
              </a:rPr>
              <a:t>服务器</a:t>
            </a:r>
            <a:r>
              <a:rPr lang="zh-CN" altLang="en-US" b="1" dirty="0"/>
              <a:t>（</a:t>
            </a:r>
            <a:r>
              <a:rPr lang="en-US" altLang="zh-CN" b="1" dirty="0">
                <a:solidFill>
                  <a:schemeClr val="accent1">
                    <a:lumMod val="75000"/>
                  </a:schemeClr>
                </a:solidFill>
              </a:rPr>
              <a:t>C</a:t>
            </a:r>
            <a:r>
              <a:rPr lang="en-US" altLang="zh-CN" b="1" dirty="0"/>
              <a:t>lient/</a:t>
            </a:r>
            <a:r>
              <a:rPr lang="en-US" altLang="zh-CN" b="1" dirty="0">
                <a:solidFill>
                  <a:schemeClr val="accent1">
                    <a:lumMod val="75000"/>
                  </a:schemeClr>
                </a:solidFill>
              </a:rPr>
              <a:t>S</a:t>
            </a:r>
            <a:r>
              <a:rPr lang="en-US" altLang="zh-CN" b="1" dirty="0"/>
              <a:t>erver</a:t>
            </a:r>
            <a:r>
              <a:rPr lang="zh-CN" altLang="en-US" b="1" dirty="0"/>
              <a:t>，</a:t>
            </a:r>
            <a:r>
              <a:rPr lang="en-US" altLang="zh-CN" b="1" dirty="0">
                <a:solidFill>
                  <a:schemeClr val="accent1">
                    <a:lumMod val="75000"/>
                  </a:schemeClr>
                </a:solidFill>
              </a:rPr>
              <a:t>C/S</a:t>
            </a:r>
            <a:r>
              <a:rPr lang="zh-CN" altLang="en-US" b="1" dirty="0"/>
              <a:t>）方式</a:t>
            </a:r>
            <a:endParaRPr lang="en-US" altLang="zh-CN" b="1" dirty="0"/>
          </a:p>
        </p:txBody>
      </p:sp>
      <p:sp>
        <p:nvSpPr>
          <p:cNvPr id="13" name="矩形 12">
            <a:extLst>
              <a:ext uri="{FF2B5EF4-FFF2-40B4-BE49-F238E27FC236}">
                <a16:creationId xmlns:a16="http://schemas.microsoft.com/office/drawing/2014/main" id="{6B921993-E1AA-C25B-563D-7A3DB0B29F59}"/>
              </a:ext>
            </a:extLst>
          </p:cNvPr>
          <p:cNvSpPr/>
          <p:nvPr/>
        </p:nvSpPr>
        <p:spPr>
          <a:xfrm>
            <a:off x="1402345" y="172959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íşlïḍè">
            <a:extLst>
              <a:ext uri="{FF2B5EF4-FFF2-40B4-BE49-F238E27FC236}">
                <a16:creationId xmlns:a16="http://schemas.microsoft.com/office/drawing/2014/main" id="{F696788A-66DD-2441-C645-AA2D7127B163}"/>
              </a:ext>
            </a:extLst>
          </p:cNvPr>
          <p:cNvSpPr txBox="1"/>
          <p:nvPr/>
        </p:nvSpPr>
        <p:spPr>
          <a:xfrm>
            <a:off x="1680102" y="1648537"/>
            <a:ext cx="10186317"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a:t>
            </a:r>
            <a:r>
              <a:rPr lang="zh-CN" altLang="en-US" b="1" dirty="0"/>
              <a:t>和</a:t>
            </a:r>
            <a:r>
              <a:rPr lang="zh-CN" altLang="en-US" b="1" dirty="0">
                <a:solidFill>
                  <a:schemeClr val="accent1">
                    <a:lumMod val="75000"/>
                  </a:schemeClr>
                </a:solidFill>
              </a:rPr>
              <a:t>服务器</a:t>
            </a:r>
            <a:r>
              <a:rPr lang="zh-CN" altLang="en-US" b="1" dirty="0"/>
              <a:t>是指通信中所涉及的</a:t>
            </a:r>
            <a:r>
              <a:rPr lang="zh-CN" altLang="en-US" b="1" dirty="0">
                <a:solidFill>
                  <a:schemeClr val="accent1">
                    <a:lumMod val="75000"/>
                  </a:schemeClr>
                </a:solidFill>
              </a:rPr>
              <a:t>两个应用进程</a:t>
            </a:r>
            <a:r>
              <a:rPr lang="zh-CN" altLang="en-US" b="1" dirty="0"/>
              <a:t>。</a:t>
            </a:r>
            <a:endParaRPr lang="en-US" altLang="zh-CN" b="1" dirty="0"/>
          </a:p>
        </p:txBody>
      </p:sp>
      <p:sp>
        <p:nvSpPr>
          <p:cNvPr id="5" name="矩形 4">
            <a:extLst>
              <a:ext uri="{FF2B5EF4-FFF2-40B4-BE49-F238E27FC236}">
                <a16:creationId xmlns:a16="http://schemas.microsoft.com/office/drawing/2014/main" id="{9E251988-4909-8172-341F-72D4C7B4CC79}"/>
              </a:ext>
            </a:extLst>
          </p:cNvPr>
          <p:cNvSpPr/>
          <p:nvPr/>
        </p:nvSpPr>
        <p:spPr>
          <a:xfrm>
            <a:off x="1402345" y="214686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A20B0CBB-FB32-1D6D-A54C-1BE4B00AE75E}"/>
              </a:ext>
            </a:extLst>
          </p:cNvPr>
          <p:cNvSpPr txBox="1"/>
          <p:nvPr/>
        </p:nvSpPr>
        <p:spPr>
          <a:xfrm>
            <a:off x="1680102" y="2065807"/>
            <a:ext cx="10186317" cy="417270"/>
          </a:xfrm>
          <a:prstGeom prst="rect">
            <a:avLst/>
          </a:prstGeom>
          <a:noFill/>
        </p:spPr>
        <p:txBody>
          <a:bodyPr wrap="square" lIns="91440" tIns="45720" rIns="91440" bIns="45720" anchor="ctr">
            <a:noAutofit/>
          </a:bodyPr>
          <a:lstStyle/>
          <a:p>
            <a:r>
              <a:rPr lang="zh-CN" altLang="en-US" b="1" dirty="0"/>
              <a:t>客户</a:t>
            </a:r>
            <a:r>
              <a:rPr lang="en-US" altLang="zh-CN" b="1" dirty="0"/>
              <a:t>/</a:t>
            </a:r>
            <a:r>
              <a:rPr lang="zh-CN" altLang="en-US" b="1" dirty="0"/>
              <a:t>服务器方式所描述的是</a:t>
            </a:r>
            <a:r>
              <a:rPr lang="zh-CN" altLang="en-US" b="1" dirty="0">
                <a:solidFill>
                  <a:schemeClr val="accent1">
                    <a:lumMod val="75000"/>
                  </a:schemeClr>
                </a:solidFill>
              </a:rPr>
              <a:t>进程之间服务和被服务的关系</a:t>
            </a:r>
            <a:r>
              <a:rPr lang="zh-CN" altLang="en-US" b="1" dirty="0"/>
              <a:t>。</a:t>
            </a:r>
            <a:endParaRPr lang="en-US" altLang="zh-CN" b="1" dirty="0"/>
          </a:p>
        </p:txBody>
      </p:sp>
      <p:pic>
        <p:nvPicPr>
          <p:cNvPr id="10" name="图片 9">
            <a:extLst>
              <a:ext uri="{FF2B5EF4-FFF2-40B4-BE49-F238E27FC236}">
                <a16:creationId xmlns:a16="http://schemas.microsoft.com/office/drawing/2014/main" id="{3339F4C2-0C6E-5256-9F5D-BCFCC94652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83213" y="3568917"/>
            <a:ext cx="4628764" cy="2899116"/>
          </a:xfrm>
          <a:prstGeom prst="rect">
            <a:avLst/>
          </a:prstGeom>
        </p:spPr>
      </p:pic>
      <p:grpSp>
        <p:nvGrpSpPr>
          <p:cNvPr id="27" name="组合 26">
            <a:extLst>
              <a:ext uri="{FF2B5EF4-FFF2-40B4-BE49-F238E27FC236}">
                <a16:creationId xmlns:a16="http://schemas.microsoft.com/office/drawing/2014/main" id="{57B00075-17E3-C0E7-C3C9-1EDA24CC310B}"/>
              </a:ext>
            </a:extLst>
          </p:cNvPr>
          <p:cNvGrpSpPr/>
          <p:nvPr/>
        </p:nvGrpSpPr>
        <p:grpSpPr>
          <a:xfrm>
            <a:off x="2158813" y="3904862"/>
            <a:ext cx="1818340" cy="753035"/>
            <a:chOff x="2612466" y="4195483"/>
            <a:chExt cx="1818340" cy="753035"/>
          </a:xfrm>
        </p:grpSpPr>
        <p:sp>
          <p:nvSpPr>
            <p:cNvPr id="17" name="文本框 16">
              <a:extLst>
                <a:ext uri="{FF2B5EF4-FFF2-40B4-BE49-F238E27FC236}">
                  <a16:creationId xmlns:a16="http://schemas.microsoft.com/office/drawing/2014/main" id="{AE65F1E8-4A46-821D-9002-D46DA63C06B4}"/>
                </a:ext>
              </a:extLst>
            </p:cNvPr>
            <p:cNvSpPr txBox="1"/>
            <p:nvPr/>
          </p:nvSpPr>
          <p:spPr>
            <a:xfrm>
              <a:off x="2612466" y="4195483"/>
              <a:ext cx="1102659" cy="646331"/>
            </a:xfrm>
            <a:prstGeom prst="rect">
              <a:avLst/>
            </a:prstGeom>
            <a:noFill/>
          </p:spPr>
          <p:txBody>
            <a:bodyPr wrap="square" rtlCol="0">
              <a:spAutoFit/>
            </a:bodyPr>
            <a:lstStyle/>
            <a:p>
              <a:pPr algn="ctr"/>
              <a:r>
                <a:rPr lang="zh-CN" altLang="en-US" b="1" dirty="0">
                  <a:latin typeface="+mn-ea"/>
                </a:rPr>
                <a:t>运行</a:t>
              </a:r>
              <a:endParaRPr lang="en-US" altLang="zh-CN" b="1" dirty="0">
                <a:latin typeface="+mn-ea"/>
              </a:endParaRPr>
            </a:p>
            <a:p>
              <a:pPr algn="ctr"/>
              <a:r>
                <a:rPr lang="zh-CN" altLang="en-US" b="1" dirty="0">
                  <a:latin typeface="+mn-ea"/>
                </a:rPr>
                <a:t>客户程序</a:t>
              </a:r>
            </a:p>
          </p:txBody>
        </p:sp>
        <p:cxnSp>
          <p:nvCxnSpPr>
            <p:cNvPr id="20" name="直接箭头连接符 19">
              <a:extLst>
                <a:ext uri="{FF2B5EF4-FFF2-40B4-BE49-F238E27FC236}">
                  <a16:creationId xmlns:a16="http://schemas.microsoft.com/office/drawing/2014/main" id="{CB403E6B-1E98-707B-B306-5F636F85B012}"/>
                </a:ext>
              </a:extLst>
            </p:cNvPr>
            <p:cNvCxnSpPr>
              <a:stCxn id="17" idx="3"/>
            </p:cNvCxnSpPr>
            <p:nvPr/>
          </p:nvCxnSpPr>
          <p:spPr>
            <a:xfrm>
              <a:off x="3715125" y="4518649"/>
              <a:ext cx="715681" cy="429869"/>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D2FB72BF-B9FA-EBAA-6DEC-9D194F6D32F8}"/>
              </a:ext>
            </a:extLst>
          </p:cNvPr>
          <p:cNvGrpSpPr/>
          <p:nvPr/>
        </p:nvGrpSpPr>
        <p:grpSpPr>
          <a:xfrm>
            <a:off x="8041054" y="3904862"/>
            <a:ext cx="1785328" cy="753035"/>
            <a:chOff x="7794206" y="4195483"/>
            <a:chExt cx="1785328" cy="753035"/>
          </a:xfrm>
        </p:grpSpPr>
        <p:sp>
          <p:nvSpPr>
            <p:cNvPr id="18" name="文本框 17">
              <a:extLst>
                <a:ext uri="{FF2B5EF4-FFF2-40B4-BE49-F238E27FC236}">
                  <a16:creationId xmlns:a16="http://schemas.microsoft.com/office/drawing/2014/main" id="{3700C27F-EBA1-1ADD-72A2-9319A2484A58}"/>
                </a:ext>
              </a:extLst>
            </p:cNvPr>
            <p:cNvSpPr txBox="1"/>
            <p:nvPr/>
          </p:nvSpPr>
          <p:spPr>
            <a:xfrm>
              <a:off x="8224372" y="4195483"/>
              <a:ext cx="1355162" cy="646331"/>
            </a:xfrm>
            <a:prstGeom prst="rect">
              <a:avLst/>
            </a:prstGeom>
            <a:noFill/>
          </p:spPr>
          <p:txBody>
            <a:bodyPr wrap="square" rtlCol="0">
              <a:spAutoFit/>
            </a:bodyPr>
            <a:lstStyle/>
            <a:p>
              <a:pPr algn="ctr"/>
              <a:r>
                <a:rPr lang="zh-CN" altLang="en-US" b="1" dirty="0">
                  <a:latin typeface="+mn-ea"/>
                </a:rPr>
                <a:t>运行</a:t>
              </a:r>
              <a:endParaRPr lang="en-US" altLang="zh-CN" b="1" dirty="0">
                <a:latin typeface="+mn-ea"/>
              </a:endParaRPr>
            </a:p>
            <a:p>
              <a:pPr algn="ctr"/>
              <a:r>
                <a:rPr lang="zh-CN" altLang="en-US" b="1" dirty="0">
                  <a:latin typeface="+mn-ea"/>
                </a:rPr>
                <a:t>服务器程序</a:t>
              </a:r>
            </a:p>
          </p:txBody>
        </p:sp>
        <p:cxnSp>
          <p:nvCxnSpPr>
            <p:cNvPr id="21" name="直接箭头连接符 20">
              <a:extLst>
                <a:ext uri="{FF2B5EF4-FFF2-40B4-BE49-F238E27FC236}">
                  <a16:creationId xmlns:a16="http://schemas.microsoft.com/office/drawing/2014/main" id="{BE3F17F4-AA1F-A658-B13B-C4E25366B64F}"/>
                </a:ext>
              </a:extLst>
            </p:cNvPr>
            <p:cNvCxnSpPr>
              <a:cxnSpLocks/>
            </p:cNvCxnSpPr>
            <p:nvPr/>
          </p:nvCxnSpPr>
          <p:spPr>
            <a:xfrm flipH="1">
              <a:off x="7794206" y="4458586"/>
              <a:ext cx="605515" cy="48993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B9649FA7-F199-CD4A-A2F6-46AA56BB31C4}"/>
              </a:ext>
            </a:extLst>
          </p:cNvPr>
          <p:cNvSpPr txBox="1"/>
          <p:nvPr/>
        </p:nvSpPr>
        <p:spPr>
          <a:xfrm>
            <a:off x="3783213" y="5152825"/>
            <a:ext cx="744279" cy="369332"/>
          </a:xfrm>
          <a:prstGeom prst="rect">
            <a:avLst/>
          </a:prstGeom>
          <a:noFill/>
        </p:spPr>
        <p:txBody>
          <a:bodyPr wrap="square" rtlCol="0">
            <a:spAutoFit/>
          </a:bodyPr>
          <a:lstStyle/>
          <a:p>
            <a:pPr algn="ctr"/>
            <a:r>
              <a:rPr lang="zh-CN" altLang="en-US" b="1" dirty="0">
                <a:solidFill>
                  <a:schemeClr val="bg1"/>
                </a:solidFill>
              </a:rPr>
              <a:t>客户</a:t>
            </a:r>
          </a:p>
        </p:txBody>
      </p:sp>
      <p:sp>
        <p:nvSpPr>
          <p:cNvPr id="26" name="文本框 25">
            <a:extLst>
              <a:ext uri="{FF2B5EF4-FFF2-40B4-BE49-F238E27FC236}">
                <a16:creationId xmlns:a16="http://schemas.microsoft.com/office/drawing/2014/main" id="{D5BA0DC8-755D-5F43-5357-0941B57AF58A}"/>
              </a:ext>
            </a:extLst>
          </p:cNvPr>
          <p:cNvSpPr txBox="1"/>
          <p:nvPr/>
        </p:nvSpPr>
        <p:spPr>
          <a:xfrm>
            <a:off x="7387840" y="5152825"/>
            <a:ext cx="955971" cy="369332"/>
          </a:xfrm>
          <a:prstGeom prst="rect">
            <a:avLst/>
          </a:prstGeom>
          <a:noFill/>
        </p:spPr>
        <p:txBody>
          <a:bodyPr wrap="square" rtlCol="0">
            <a:spAutoFit/>
          </a:bodyPr>
          <a:lstStyle/>
          <a:p>
            <a:pPr algn="ctr"/>
            <a:r>
              <a:rPr lang="zh-CN" altLang="en-US" b="1" dirty="0">
                <a:solidFill>
                  <a:schemeClr val="bg1"/>
                </a:solidFill>
              </a:rPr>
              <a:t>服务器</a:t>
            </a:r>
          </a:p>
        </p:txBody>
      </p:sp>
      <p:grpSp>
        <p:nvGrpSpPr>
          <p:cNvPr id="50" name="组合 49">
            <a:extLst>
              <a:ext uri="{FF2B5EF4-FFF2-40B4-BE49-F238E27FC236}">
                <a16:creationId xmlns:a16="http://schemas.microsoft.com/office/drawing/2014/main" id="{ED76A4A9-6884-D9F1-F50E-C16C466C4872}"/>
              </a:ext>
            </a:extLst>
          </p:cNvPr>
          <p:cNvGrpSpPr/>
          <p:nvPr/>
        </p:nvGrpSpPr>
        <p:grpSpPr>
          <a:xfrm>
            <a:off x="4424238" y="4415323"/>
            <a:ext cx="3343523" cy="369332"/>
            <a:chOff x="4424238" y="4415323"/>
            <a:chExt cx="3343523" cy="369332"/>
          </a:xfrm>
        </p:grpSpPr>
        <p:sp>
          <p:nvSpPr>
            <p:cNvPr id="40" name="文本框 39">
              <a:extLst>
                <a:ext uri="{FF2B5EF4-FFF2-40B4-BE49-F238E27FC236}">
                  <a16:creationId xmlns:a16="http://schemas.microsoft.com/office/drawing/2014/main" id="{0376FC8E-4F80-758C-33E0-6BC0E85FFFBA}"/>
                </a:ext>
              </a:extLst>
            </p:cNvPr>
            <p:cNvSpPr txBox="1"/>
            <p:nvPr/>
          </p:nvSpPr>
          <p:spPr>
            <a:xfrm>
              <a:off x="5265517" y="4415323"/>
              <a:ext cx="1660966" cy="369332"/>
            </a:xfrm>
            <a:prstGeom prst="rect">
              <a:avLst/>
            </a:prstGeom>
            <a:noFill/>
          </p:spPr>
          <p:txBody>
            <a:bodyPr wrap="square" rtlCol="0">
              <a:spAutoFit/>
            </a:bodyPr>
            <a:lstStyle/>
            <a:p>
              <a:pPr algn="ctr"/>
              <a:r>
                <a:rPr lang="zh-CN" altLang="en-US" b="1" dirty="0"/>
                <a:t>❶ 请求服务</a:t>
              </a:r>
            </a:p>
          </p:txBody>
        </p:sp>
        <p:cxnSp>
          <p:nvCxnSpPr>
            <p:cNvPr id="46" name="直接箭头连接符 45">
              <a:extLst>
                <a:ext uri="{FF2B5EF4-FFF2-40B4-BE49-F238E27FC236}">
                  <a16:creationId xmlns:a16="http://schemas.microsoft.com/office/drawing/2014/main" id="{AA3F6211-015A-388F-8823-7A43C39369CA}"/>
                </a:ext>
              </a:extLst>
            </p:cNvPr>
            <p:cNvCxnSpPr/>
            <p:nvPr/>
          </p:nvCxnSpPr>
          <p:spPr>
            <a:xfrm>
              <a:off x="4424238" y="4735872"/>
              <a:ext cx="3343523" cy="0"/>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0F26244D-280A-A7E6-8D42-9AD57787F4CF}"/>
              </a:ext>
            </a:extLst>
          </p:cNvPr>
          <p:cNvGrpSpPr/>
          <p:nvPr/>
        </p:nvGrpSpPr>
        <p:grpSpPr>
          <a:xfrm>
            <a:off x="4388798" y="4869619"/>
            <a:ext cx="3378963" cy="383319"/>
            <a:chOff x="4388798" y="4869619"/>
            <a:chExt cx="3378963" cy="383319"/>
          </a:xfrm>
        </p:grpSpPr>
        <p:cxnSp>
          <p:nvCxnSpPr>
            <p:cNvPr id="47" name="直接箭头连接符 46">
              <a:extLst>
                <a:ext uri="{FF2B5EF4-FFF2-40B4-BE49-F238E27FC236}">
                  <a16:creationId xmlns:a16="http://schemas.microsoft.com/office/drawing/2014/main" id="{CC57D68F-5952-445D-4A77-5346DB74107A}"/>
                </a:ext>
              </a:extLst>
            </p:cNvPr>
            <p:cNvCxnSpPr>
              <a:cxnSpLocks/>
            </p:cNvCxnSpPr>
            <p:nvPr/>
          </p:nvCxnSpPr>
          <p:spPr>
            <a:xfrm>
              <a:off x="4388798" y="4869619"/>
              <a:ext cx="3378963" cy="0"/>
            </a:xfrm>
            <a:prstGeom prst="straightConnector1">
              <a:avLst/>
            </a:prstGeom>
            <a:ln w="25400">
              <a:solidFill>
                <a:schemeClr val="tx1"/>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D33CB20-0B6A-BBA4-AF72-D4D780A29F6E}"/>
                </a:ext>
              </a:extLst>
            </p:cNvPr>
            <p:cNvSpPr txBox="1"/>
            <p:nvPr/>
          </p:nvSpPr>
          <p:spPr>
            <a:xfrm>
              <a:off x="5265517" y="4883606"/>
              <a:ext cx="1660966" cy="369332"/>
            </a:xfrm>
            <a:prstGeom prst="rect">
              <a:avLst/>
            </a:prstGeom>
            <a:noFill/>
          </p:spPr>
          <p:txBody>
            <a:bodyPr wrap="square" rtlCol="0">
              <a:spAutoFit/>
            </a:bodyPr>
            <a:lstStyle/>
            <a:p>
              <a:pPr algn="ctr"/>
              <a:r>
                <a:rPr lang="zh-CN" altLang="en-US" b="1" dirty="0"/>
                <a:t>❷ 提供服务</a:t>
              </a:r>
            </a:p>
          </p:txBody>
        </p:sp>
      </p:grpSp>
      <p:sp>
        <p:nvSpPr>
          <p:cNvPr id="52" name="矩形 51">
            <a:extLst>
              <a:ext uri="{FF2B5EF4-FFF2-40B4-BE49-F238E27FC236}">
                <a16:creationId xmlns:a16="http://schemas.microsoft.com/office/drawing/2014/main" id="{BCD79091-B648-4368-6305-D2AFE249A936}"/>
              </a:ext>
            </a:extLst>
          </p:cNvPr>
          <p:cNvSpPr/>
          <p:nvPr/>
        </p:nvSpPr>
        <p:spPr>
          <a:xfrm>
            <a:off x="1402345" y="257600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íşlïḍè">
            <a:extLst>
              <a:ext uri="{FF2B5EF4-FFF2-40B4-BE49-F238E27FC236}">
                <a16:creationId xmlns:a16="http://schemas.microsoft.com/office/drawing/2014/main" id="{BB6C6246-A25A-09FB-A3B2-51ADEB5FF261}"/>
              </a:ext>
            </a:extLst>
          </p:cNvPr>
          <p:cNvSpPr txBox="1"/>
          <p:nvPr/>
        </p:nvSpPr>
        <p:spPr>
          <a:xfrm>
            <a:off x="1680102" y="2494943"/>
            <a:ext cx="10186317"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客户是服务请求方，服务器是服务提供方。</a:t>
            </a:r>
            <a:endParaRPr lang="en-US" altLang="zh-CN" b="1" dirty="0">
              <a:solidFill>
                <a:schemeClr val="accent1">
                  <a:lumMod val="75000"/>
                </a:schemeClr>
              </a:solidFill>
            </a:endParaRPr>
          </a:p>
        </p:txBody>
      </p:sp>
      <p:sp>
        <p:nvSpPr>
          <p:cNvPr id="54" name="矩形 53">
            <a:extLst>
              <a:ext uri="{FF2B5EF4-FFF2-40B4-BE49-F238E27FC236}">
                <a16:creationId xmlns:a16="http://schemas.microsoft.com/office/drawing/2014/main" id="{31673AAE-5E3A-5A5B-A9BB-A7E1CEE583EE}"/>
              </a:ext>
            </a:extLst>
          </p:cNvPr>
          <p:cNvSpPr/>
          <p:nvPr/>
        </p:nvSpPr>
        <p:spPr>
          <a:xfrm>
            <a:off x="1402345" y="300988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íşlïḍè">
            <a:extLst>
              <a:ext uri="{FF2B5EF4-FFF2-40B4-BE49-F238E27FC236}">
                <a16:creationId xmlns:a16="http://schemas.microsoft.com/office/drawing/2014/main" id="{D669E6E2-43D9-B2FD-FB3E-A40147C5E89F}"/>
              </a:ext>
            </a:extLst>
          </p:cNvPr>
          <p:cNvSpPr txBox="1"/>
          <p:nvPr/>
        </p:nvSpPr>
        <p:spPr>
          <a:xfrm>
            <a:off x="1680102" y="2928824"/>
            <a:ext cx="10186317" cy="4298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服务器总是处于运行状态，并等待客户的服务请求。</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6033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800" decel="100000"/>
                                        <p:tgtEl>
                                          <p:spTgt spid="10"/>
                                        </p:tgtEl>
                                      </p:cBhvr>
                                    </p:animEffect>
                                    <p:anim calcmode="lin" valueType="num">
                                      <p:cBhvr>
                                        <p:cTn id="41" dur="800" decel="100000" fill="hold"/>
                                        <p:tgtEl>
                                          <p:spTgt spid="10"/>
                                        </p:tgtEl>
                                        <p:attrNameLst>
                                          <p:attrName>style.rotation</p:attrName>
                                        </p:attrNameLst>
                                      </p:cBhvr>
                                      <p:tavLst>
                                        <p:tav tm="0">
                                          <p:val>
                                            <p:fltVal val="-90"/>
                                          </p:val>
                                        </p:tav>
                                        <p:tav tm="100000">
                                          <p:val>
                                            <p:fltVal val="0"/>
                                          </p:val>
                                        </p:tav>
                                      </p:tavLst>
                                    </p:anim>
                                    <p:anim calcmode="lin" valueType="num">
                                      <p:cBhvr>
                                        <p:cTn id="42" dur="800" decel="100000" fill="hold"/>
                                        <p:tgtEl>
                                          <p:spTgt spid="10"/>
                                        </p:tgtEl>
                                        <p:attrNameLst>
                                          <p:attrName>ppt_x</p:attrName>
                                        </p:attrNameLst>
                                      </p:cBhvr>
                                      <p:tavLst>
                                        <p:tav tm="0">
                                          <p:val>
                                            <p:strVal val="#ppt_x+0.4"/>
                                          </p:val>
                                        </p:tav>
                                        <p:tav tm="100000">
                                          <p:val>
                                            <p:strVal val="#ppt_x-0.05"/>
                                          </p:val>
                                        </p:tav>
                                      </p:tavLst>
                                    </p:anim>
                                    <p:anim calcmode="lin" valueType="num">
                                      <p:cBhvr>
                                        <p:cTn id="43" dur="800" decel="100000" fill="hold"/>
                                        <p:tgtEl>
                                          <p:spTgt spid="10"/>
                                        </p:tgtEl>
                                        <p:attrNameLst>
                                          <p:attrName>ppt_y</p:attrName>
                                        </p:attrNameLst>
                                      </p:cBhvr>
                                      <p:tavLst>
                                        <p:tav tm="0">
                                          <p:val>
                                            <p:strVal val="#ppt_y-0.4"/>
                                          </p:val>
                                        </p:tav>
                                        <p:tav tm="100000">
                                          <p:val>
                                            <p:strVal val="#ppt_y+0.1"/>
                                          </p:val>
                                        </p:tav>
                                      </p:tavLst>
                                    </p:anim>
                                    <p:anim calcmode="lin" valueType="num">
                                      <p:cBhvr>
                                        <p:cTn id="44"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5"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ppt_x</p:attrName>
                                        </p:attrNameLst>
                                      </p:cBhvr>
                                      <p:tavLst>
                                        <p:tav tm="0">
                                          <p:val>
                                            <p:strVal val="#ppt_x-#ppt_w*1.125000"/>
                                          </p:val>
                                        </p:tav>
                                        <p:tav tm="100000">
                                          <p:val>
                                            <p:strVal val="#ppt_x"/>
                                          </p:val>
                                        </p:tav>
                                      </p:tavLst>
                                    </p:anim>
                                    <p:animEffect transition="in" filter="wipe(righ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p:tgtEl>
                                          <p:spTgt spid="25"/>
                                        </p:tgtEl>
                                        <p:attrNameLst>
                                          <p:attrName>ppt_y</p:attrName>
                                        </p:attrNameLst>
                                      </p:cBhvr>
                                      <p:tavLst>
                                        <p:tav tm="0">
                                          <p:val>
                                            <p:strVal val="#ppt_y-#ppt_h*1.125000"/>
                                          </p:val>
                                        </p:tav>
                                        <p:tav tm="100000">
                                          <p:val>
                                            <p:strVal val="#ppt_y"/>
                                          </p:val>
                                        </p:tav>
                                      </p:tavLst>
                                    </p:anim>
                                    <p:animEffect transition="in" filter="wipe(down)">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2"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p:tgtEl>
                                          <p:spTgt spid="28"/>
                                        </p:tgtEl>
                                        <p:attrNameLst>
                                          <p:attrName>ppt_x</p:attrName>
                                        </p:attrNameLst>
                                      </p:cBhvr>
                                      <p:tavLst>
                                        <p:tav tm="0">
                                          <p:val>
                                            <p:strVal val="#ppt_x+#ppt_w*1.125000"/>
                                          </p:val>
                                        </p:tav>
                                        <p:tav tm="100000">
                                          <p:val>
                                            <p:strVal val="#ppt_x"/>
                                          </p:val>
                                        </p:tav>
                                      </p:tavLst>
                                    </p:anim>
                                    <p:animEffect transition="in" filter="wipe(left)">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ppt_y</p:attrName>
                                        </p:attrNameLst>
                                      </p:cBhvr>
                                      <p:tavLst>
                                        <p:tav tm="0">
                                          <p:val>
                                            <p:strVal val="#ppt_y-#ppt_h*1.125000"/>
                                          </p:val>
                                        </p:tav>
                                        <p:tav tm="100000">
                                          <p:val>
                                            <p:strVal val="#ppt_y"/>
                                          </p:val>
                                        </p:tav>
                                      </p:tavLst>
                                    </p:anim>
                                    <p:animEffect transition="in" filter="wipe(down)">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10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1000"/>
                                        <p:tgtEl>
                                          <p:spTgt spid="51"/>
                                        </p:tgtEl>
                                      </p:cBhvr>
                                    </p:animEffect>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p:cTn id="84" dur="500" fill="hold"/>
                                        <p:tgtEl>
                                          <p:spTgt spid="52"/>
                                        </p:tgtEl>
                                        <p:attrNameLst>
                                          <p:attrName>ppt_w</p:attrName>
                                        </p:attrNameLst>
                                      </p:cBhvr>
                                      <p:tavLst>
                                        <p:tav tm="0">
                                          <p:val>
                                            <p:fltVal val="0"/>
                                          </p:val>
                                        </p:tav>
                                        <p:tav tm="100000">
                                          <p:val>
                                            <p:strVal val="#ppt_w"/>
                                          </p:val>
                                        </p:tav>
                                      </p:tavLst>
                                    </p:anim>
                                    <p:anim calcmode="lin" valueType="num">
                                      <p:cBhvr>
                                        <p:cTn id="85" dur="500" fill="hold"/>
                                        <p:tgtEl>
                                          <p:spTgt spid="52"/>
                                        </p:tgtEl>
                                        <p:attrNameLst>
                                          <p:attrName>ppt_h</p:attrName>
                                        </p:attrNameLst>
                                      </p:cBhvr>
                                      <p:tavLst>
                                        <p:tav tm="0">
                                          <p:val>
                                            <p:fltVal val="0"/>
                                          </p:val>
                                        </p:tav>
                                        <p:tav tm="100000">
                                          <p:val>
                                            <p:strVal val="#ppt_h"/>
                                          </p:val>
                                        </p:tav>
                                      </p:tavLst>
                                    </p:anim>
                                    <p:anim calcmode="lin" valueType="num">
                                      <p:cBhvr>
                                        <p:cTn id="86" dur="500" fill="hold"/>
                                        <p:tgtEl>
                                          <p:spTgt spid="52"/>
                                        </p:tgtEl>
                                        <p:attrNameLst>
                                          <p:attrName>style.rotation</p:attrName>
                                        </p:attrNameLst>
                                      </p:cBhvr>
                                      <p:tavLst>
                                        <p:tav tm="0">
                                          <p:val>
                                            <p:fltVal val="360"/>
                                          </p:val>
                                        </p:tav>
                                        <p:tav tm="100000">
                                          <p:val>
                                            <p:fltVal val="0"/>
                                          </p:val>
                                        </p:tav>
                                      </p:tavLst>
                                    </p:anim>
                                    <p:animEffect transition="in" filter="fade">
                                      <p:cBhvr>
                                        <p:cTn id="87" dur="500"/>
                                        <p:tgtEl>
                                          <p:spTgt spid="52"/>
                                        </p:tgtEl>
                                      </p:cBhvr>
                                    </p:animEffect>
                                  </p:childTnLst>
                                </p:cTn>
                              </p:par>
                            </p:childTnLst>
                          </p:cTn>
                        </p:par>
                        <p:par>
                          <p:cTn id="88" fill="hold">
                            <p:stCondLst>
                              <p:cond delay="500"/>
                            </p:stCondLst>
                            <p:childTnLst>
                              <p:par>
                                <p:cTn id="89" presetID="1" presetClass="entr" presetSubtype="0" fill="hold" grpId="0" nodeType="afterEffect">
                                  <p:stCondLst>
                                    <p:cond delay="0"/>
                                  </p:stCondLst>
                                  <p:iterate type="lt">
                                    <p:tmAbs val="100"/>
                                  </p:iterate>
                                  <p:childTnLst>
                                    <p:set>
                                      <p:cBhvr>
                                        <p:cTn id="90" dur="1" fill="hold">
                                          <p:stCondLst>
                                            <p:cond delay="0"/>
                                          </p:stCondLst>
                                        </p:cTn>
                                        <p:tgtEl>
                                          <p:spTgt spid="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9" presetClass="entr" presetSubtype="0" decel="100000" fill="hold" grpId="0" nodeType="click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p:cTn id="95" dur="500" fill="hold"/>
                                        <p:tgtEl>
                                          <p:spTgt spid="54"/>
                                        </p:tgtEl>
                                        <p:attrNameLst>
                                          <p:attrName>ppt_w</p:attrName>
                                        </p:attrNameLst>
                                      </p:cBhvr>
                                      <p:tavLst>
                                        <p:tav tm="0">
                                          <p:val>
                                            <p:fltVal val="0"/>
                                          </p:val>
                                        </p:tav>
                                        <p:tav tm="100000">
                                          <p:val>
                                            <p:strVal val="#ppt_w"/>
                                          </p:val>
                                        </p:tav>
                                      </p:tavLst>
                                    </p:anim>
                                    <p:anim calcmode="lin" valueType="num">
                                      <p:cBhvr>
                                        <p:cTn id="96" dur="500" fill="hold"/>
                                        <p:tgtEl>
                                          <p:spTgt spid="54"/>
                                        </p:tgtEl>
                                        <p:attrNameLst>
                                          <p:attrName>ppt_h</p:attrName>
                                        </p:attrNameLst>
                                      </p:cBhvr>
                                      <p:tavLst>
                                        <p:tav tm="0">
                                          <p:val>
                                            <p:fltVal val="0"/>
                                          </p:val>
                                        </p:tav>
                                        <p:tav tm="100000">
                                          <p:val>
                                            <p:strVal val="#ppt_h"/>
                                          </p:val>
                                        </p:tav>
                                      </p:tavLst>
                                    </p:anim>
                                    <p:anim calcmode="lin" valueType="num">
                                      <p:cBhvr>
                                        <p:cTn id="97" dur="500" fill="hold"/>
                                        <p:tgtEl>
                                          <p:spTgt spid="54"/>
                                        </p:tgtEl>
                                        <p:attrNameLst>
                                          <p:attrName>style.rotation</p:attrName>
                                        </p:attrNameLst>
                                      </p:cBhvr>
                                      <p:tavLst>
                                        <p:tav tm="0">
                                          <p:val>
                                            <p:fltVal val="360"/>
                                          </p:val>
                                        </p:tav>
                                        <p:tav tm="100000">
                                          <p:val>
                                            <p:fltVal val="0"/>
                                          </p:val>
                                        </p:tav>
                                      </p:tavLst>
                                    </p:anim>
                                    <p:animEffect transition="in" filter="fade">
                                      <p:cBhvr>
                                        <p:cTn id="98" dur="500"/>
                                        <p:tgtEl>
                                          <p:spTgt spid="54"/>
                                        </p:tgtEl>
                                      </p:cBhvr>
                                    </p:animEffect>
                                  </p:childTnLst>
                                </p:cTn>
                              </p:par>
                            </p:childTnLst>
                          </p:cTn>
                        </p:par>
                        <p:par>
                          <p:cTn id="99" fill="hold">
                            <p:stCondLst>
                              <p:cond delay="500"/>
                            </p:stCondLst>
                            <p:childTnLst>
                              <p:par>
                                <p:cTn id="100" presetID="1" presetClass="entr" presetSubtype="0" fill="hold" grpId="0" nodeType="afterEffect">
                                  <p:stCondLst>
                                    <p:cond delay="0"/>
                                  </p:stCondLst>
                                  <p:iterate type="lt">
                                    <p:tmAbs val="100"/>
                                  </p:iterate>
                                  <p:childTnLst>
                                    <p:set>
                                      <p:cBhvr>
                                        <p:cTn id="101" dur="1" fill="hold">
                                          <p:stCondLst>
                                            <p:cond delay="0"/>
                                          </p:stCondLst>
                                        </p:cTn>
                                        <p:tgtEl>
                                          <p:spTgt spid="5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2" presetClass="entr" presetSubtype="1" fill="hold" grpId="0" nodeType="click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p:tgtEl>
                                          <p:spTgt spid="56"/>
                                        </p:tgtEl>
                                        <p:attrNameLst>
                                          <p:attrName>ppt_y</p:attrName>
                                        </p:attrNameLst>
                                      </p:cBhvr>
                                      <p:tavLst>
                                        <p:tav tm="0">
                                          <p:val>
                                            <p:strVal val="#ppt_y-#ppt_h*1.125000"/>
                                          </p:val>
                                        </p:tav>
                                        <p:tav tm="100000">
                                          <p:val>
                                            <p:strVal val="#ppt_y"/>
                                          </p:val>
                                        </p:tav>
                                      </p:tavLst>
                                    </p:anim>
                                    <p:animEffect transition="in" filter="wipe(down)">
                                      <p:cBhvr>
                                        <p:cTn id="10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 grpId="0" animBg="1"/>
      <p:bldP spid="8" grpId="0"/>
      <p:bldP spid="13" grpId="0" animBg="1"/>
      <p:bldP spid="14" grpId="0"/>
      <p:bldP spid="5" grpId="0" animBg="1"/>
      <p:bldP spid="6" grpId="0"/>
      <p:bldP spid="25" grpId="0"/>
      <p:bldP spid="26" grpId="0"/>
      <p:bldP spid="52" grpId="0" animBg="1"/>
      <p:bldP spid="53" grpId="0"/>
      <p:bldP spid="54" grpId="0" animBg="1"/>
      <p:bldP spid="5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超文本传输协议</a:t>
              </a:r>
              <a:r>
                <a:rPr lang="en-US" altLang="zh-CN" sz="2000" b="1" dirty="0"/>
                <a:t>HTTP(</a:t>
              </a:r>
              <a:r>
                <a:rPr lang="en-US" altLang="zh-CN" sz="2000" b="1" dirty="0">
                  <a:solidFill>
                    <a:srgbClr val="FF0000"/>
                  </a:solidFill>
                </a:rPr>
                <a:t>H</a:t>
              </a:r>
              <a:r>
                <a:rPr lang="en-US" altLang="zh-CN" sz="2000" b="1" dirty="0"/>
                <a:t>yper</a:t>
              </a:r>
              <a:r>
                <a:rPr lang="en-US" altLang="zh-CN" sz="2000" b="1" dirty="0">
                  <a:solidFill>
                    <a:srgbClr val="FF0000"/>
                  </a:solidFill>
                </a:rPr>
                <a:t>T</a:t>
              </a:r>
              <a:r>
                <a:rPr lang="en-US" altLang="zh-CN" sz="2000" b="1" dirty="0"/>
                <a:t>ext </a:t>
              </a:r>
              <a:r>
                <a:rPr lang="en-US" altLang="zh-CN" sz="2000" b="1" dirty="0">
                  <a:solidFill>
                    <a:srgbClr val="FF0000"/>
                  </a:solidFill>
                </a:rPr>
                <a:t>T</a:t>
              </a:r>
              <a:r>
                <a:rPr lang="en-US" altLang="zh-CN" sz="2000" b="1" dirty="0"/>
                <a:t>ransfer </a:t>
              </a:r>
              <a:r>
                <a:rPr lang="en-US" altLang="zh-CN" sz="2000" b="1" dirty="0">
                  <a:solidFill>
                    <a:srgbClr val="FF0000"/>
                  </a:solidFill>
                </a:rPr>
                <a:t>P</a:t>
              </a:r>
              <a:r>
                <a:rPr lang="en-US" altLang="zh-CN" sz="2000" b="1" dirty="0"/>
                <a:t>rotocol)</a:t>
              </a:r>
              <a:endParaRPr lang="zh-CN" altLang="en-US" sz="2000" b="1" dirty="0"/>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的报文格式</a:t>
            </a:r>
            <a:endParaRPr lang="en-US" altLang="zh-CN" b="1" dirty="0"/>
          </a:p>
        </p:txBody>
      </p:sp>
      <p:sp>
        <p:nvSpPr>
          <p:cNvPr id="5" name="íşlïḍè">
            <a:extLst>
              <a:ext uri="{FF2B5EF4-FFF2-40B4-BE49-F238E27FC236}">
                <a16:creationId xmlns:a16="http://schemas.microsoft.com/office/drawing/2014/main" id="{1CBF3A64-C995-829C-4488-3620C648B7EB}"/>
              </a:ext>
            </a:extLst>
          </p:cNvPr>
          <p:cNvSpPr txBox="1"/>
          <p:nvPr/>
        </p:nvSpPr>
        <p:spPr>
          <a:xfrm>
            <a:off x="1293757" y="1530698"/>
            <a:ext cx="10593443" cy="430654"/>
          </a:xfrm>
          <a:prstGeom prst="rect">
            <a:avLst/>
          </a:prstGeom>
          <a:noFill/>
        </p:spPr>
        <p:txBody>
          <a:bodyPr wrap="square" lIns="91440" tIns="45720" rIns="91440" bIns="45720" anchor="ctr">
            <a:noAutofit/>
          </a:bodyPr>
          <a:lstStyle/>
          <a:p>
            <a:r>
              <a:rPr lang="en-US" altLang="zh-CN" b="1" dirty="0"/>
              <a:t>HTTP</a:t>
            </a:r>
            <a:r>
              <a:rPr lang="zh-CN" altLang="en-US" b="1" dirty="0"/>
              <a:t>是</a:t>
            </a:r>
            <a:r>
              <a:rPr lang="zh-CN" altLang="en-US" b="1" dirty="0">
                <a:solidFill>
                  <a:srgbClr val="FF0000"/>
                </a:solidFill>
              </a:rPr>
              <a:t>面向文本</a:t>
            </a:r>
            <a:r>
              <a:rPr lang="zh-CN" altLang="en-US" b="1" dirty="0"/>
              <a:t>的，其报文中的每一个</a:t>
            </a:r>
            <a:r>
              <a:rPr lang="zh-CN" altLang="en-US" b="1" dirty="0">
                <a:solidFill>
                  <a:srgbClr val="FF0000"/>
                </a:solidFill>
              </a:rPr>
              <a:t>字段</a:t>
            </a:r>
            <a:r>
              <a:rPr lang="zh-CN" altLang="en-US" b="1" dirty="0"/>
              <a:t>都是一些</a:t>
            </a:r>
            <a:r>
              <a:rPr lang="en-US" altLang="zh-CN" b="1" dirty="0">
                <a:solidFill>
                  <a:srgbClr val="FF0000"/>
                </a:solidFill>
              </a:rPr>
              <a:t>ASCII</a:t>
            </a:r>
            <a:r>
              <a:rPr lang="zh-CN" altLang="en-US" b="1" dirty="0">
                <a:solidFill>
                  <a:srgbClr val="FF0000"/>
                </a:solidFill>
              </a:rPr>
              <a:t>码串</a:t>
            </a:r>
            <a:r>
              <a:rPr lang="zh-CN" altLang="en-US" b="1" dirty="0"/>
              <a:t>，并且每个字段的</a:t>
            </a:r>
            <a:r>
              <a:rPr lang="zh-CN" altLang="en-US" b="1" dirty="0">
                <a:solidFill>
                  <a:srgbClr val="FF0000"/>
                </a:solidFill>
              </a:rPr>
              <a:t>长度</a:t>
            </a:r>
            <a:r>
              <a:rPr lang="zh-CN" altLang="en-US" b="1" dirty="0"/>
              <a:t>都是</a:t>
            </a:r>
            <a:r>
              <a:rPr lang="zh-CN" altLang="en-US" b="1" dirty="0">
                <a:solidFill>
                  <a:srgbClr val="FF0000"/>
                </a:solidFill>
              </a:rPr>
              <a:t>不确定</a:t>
            </a:r>
            <a:r>
              <a:rPr lang="zh-CN" altLang="en-US" b="1" dirty="0"/>
              <a:t>的。</a:t>
            </a:r>
            <a:endParaRPr lang="en-US" altLang="zh-CN" b="1" dirty="0"/>
          </a:p>
        </p:txBody>
      </p:sp>
      <p:grpSp>
        <p:nvGrpSpPr>
          <p:cNvPr id="6" name="组合 5">
            <a:extLst>
              <a:ext uri="{FF2B5EF4-FFF2-40B4-BE49-F238E27FC236}">
                <a16:creationId xmlns:a16="http://schemas.microsoft.com/office/drawing/2014/main" id="{DC7D866D-C932-7792-D881-482A64502D0D}"/>
              </a:ext>
            </a:extLst>
          </p:cNvPr>
          <p:cNvGrpSpPr/>
          <p:nvPr/>
        </p:nvGrpSpPr>
        <p:grpSpPr>
          <a:xfrm>
            <a:off x="482364" y="2229488"/>
            <a:ext cx="4853653" cy="4104446"/>
            <a:chOff x="6447713" y="2229488"/>
            <a:chExt cx="4853653" cy="4104446"/>
          </a:xfrm>
        </p:grpSpPr>
        <p:grpSp>
          <p:nvGrpSpPr>
            <p:cNvPr id="9" name="组合 8">
              <a:extLst>
                <a:ext uri="{FF2B5EF4-FFF2-40B4-BE49-F238E27FC236}">
                  <a16:creationId xmlns:a16="http://schemas.microsoft.com/office/drawing/2014/main" id="{E095D7B8-6333-BE48-9868-4884DED38C9E}"/>
                </a:ext>
              </a:extLst>
            </p:cNvPr>
            <p:cNvGrpSpPr/>
            <p:nvPr/>
          </p:nvGrpSpPr>
          <p:grpSpPr>
            <a:xfrm>
              <a:off x="6447713" y="2229488"/>
              <a:ext cx="1950719" cy="887101"/>
              <a:chOff x="329943" y="2220150"/>
              <a:chExt cx="1950719" cy="887101"/>
            </a:xfrm>
          </p:grpSpPr>
          <p:sp>
            <p:nvSpPr>
              <p:cNvPr id="10" name="矩形 9">
                <a:extLst>
                  <a:ext uri="{FF2B5EF4-FFF2-40B4-BE49-F238E27FC236}">
                    <a16:creationId xmlns:a16="http://schemas.microsoft.com/office/drawing/2014/main" id="{F64108EA-914D-F668-F219-4A6E53294AB3}"/>
                  </a:ext>
                </a:extLst>
              </p:cNvPr>
              <p:cNvSpPr/>
              <p:nvPr/>
            </p:nvSpPr>
            <p:spPr>
              <a:xfrm>
                <a:off x="329943" y="2220150"/>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10">
                <a:extLst>
                  <a:ext uri="{FF2B5EF4-FFF2-40B4-BE49-F238E27FC236}">
                    <a16:creationId xmlns:a16="http://schemas.microsoft.com/office/drawing/2014/main" id="{0D681260-45C7-FF4B-745A-38C5CD62F96E}"/>
                  </a:ext>
                </a:extLst>
              </p:cNvPr>
              <p:cNvSpPr/>
              <p:nvPr/>
            </p:nvSpPr>
            <p:spPr>
              <a:xfrm>
                <a:off x="329943" y="2737919"/>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12" name="文本框 11">
                <a:extLst>
                  <a:ext uri="{FF2B5EF4-FFF2-40B4-BE49-F238E27FC236}">
                    <a16:creationId xmlns:a16="http://schemas.microsoft.com/office/drawing/2014/main" id="{D3D52984-312D-B608-5F0A-CF6511BF2048}"/>
                  </a:ext>
                </a:extLst>
              </p:cNvPr>
              <p:cNvSpPr txBox="1"/>
              <p:nvPr/>
            </p:nvSpPr>
            <p:spPr>
              <a:xfrm>
                <a:off x="1139841" y="2220150"/>
                <a:ext cx="792479" cy="369332"/>
              </a:xfrm>
              <a:prstGeom prst="rect">
                <a:avLst/>
              </a:prstGeom>
              <a:noFill/>
            </p:spPr>
            <p:txBody>
              <a:bodyPr wrap="square" rtlCol="0">
                <a:spAutoFit/>
              </a:bodyPr>
              <a:lstStyle/>
              <a:p>
                <a:r>
                  <a:rPr lang="zh-CN" altLang="en-US" b="1" dirty="0">
                    <a:latin typeface="+mn-ea"/>
                  </a:rPr>
                  <a:t>空格</a:t>
                </a:r>
              </a:p>
            </p:txBody>
          </p:sp>
          <p:sp>
            <p:nvSpPr>
              <p:cNvPr id="19" name="文本框 18">
                <a:extLst>
                  <a:ext uri="{FF2B5EF4-FFF2-40B4-BE49-F238E27FC236}">
                    <a16:creationId xmlns:a16="http://schemas.microsoft.com/office/drawing/2014/main" id="{10A8B14E-D11E-1E5D-8BC6-49BF9321B650}"/>
                  </a:ext>
                </a:extLst>
              </p:cNvPr>
              <p:cNvSpPr txBox="1"/>
              <p:nvPr/>
            </p:nvSpPr>
            <p:spPr>
              <a:xfrm>
                <a:off x="1139841" y="2737919"/>
                <a:ext cx="1140821" cy="369332"/>
              </a:xfrm>
              <a:prstGeom prst="rect">
                <a:avLst/>
              </a:prstGeom>
              <a:noFill/>
            </p:spPr>
            <p:txBody>
              <a:bodyPr wrap="square" rtlCol="0">
                <a:spAutoFit/>
              </a:bodyPr>
              <a:lstStyle/>
              <a:p>
                <a:r>
                  <a:rPr lang="zh-CN" altLang="en-US" b="1" dirty="0">
                    <a:latin typeface="+mn-ea"/>
                  </a:rPr>
                  <a:t>回车换行</a:t>
                </a:r>
              </a:p>
            </p:txBody>
          </p:sp>
        </p:grpSp>
        <p:sp>
          <p:nvSpPr>
            <p:cNvPr id="38" name="矩形 37">
              <a:extLst>
                <a:ext uri="{FF2B5EF4-FFF2-40B4-BE49-F238E27FC236}">
                  <a16:creationId xmlns:a16="http://schemas.microsoft.com/office/drawing/2014/main" id="{114A4F4F-4C93-1E14-B8B7-B514A50AC841}"/>
                </a:ext>
              </a:extLst>
            </p:cNvPr>
            <p:cNvSpPr/>
            <p:nvPr/>
          </p:nvSpPr>
          <p:spPr>
            <a:xfrm>
              <a:off x="788824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版 本</a:t>
              </a:r>
            </a:p>
          </p:txBody>
        </p:sp>
        <p:sp>
          <p:nvSpPr>
            <p:cNvPr id="39" name="矩形 38">
              <a:extLst>
                <a:ext uri="{FF2B5EF4-FFF2-40B4-BE49-F238E27FC236}">
                  <a16:creationId xmlns:a16="http://schemas.microsoft.com/office/drawing/2014/main" id="{23BF4136-B841-9029-BCC5-207368167D20}"/>
                </a:ext>
              </a:extLst>
            </p:cNvPr>
            <p:cNvSpPr/>
            <p:nvPr/>
          </p:nvSpPr>
          <p:spPr>
            <a:xfrm>
              <a:off x="8680722"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矩形 39">
              <a:extLst>
                <a:ext uri="{FF2B5EF4-FFF2-40B4-BE49-F238E27FC236}">
                  <a16:creationId xmlns:a16="http://schemas.microsoft.com/office/drawing/2014/main" id="{8CD6D27E-42D5-9FEF-D67C-0A6A6EDD2C6D}"/>
                </a:ext>
              </a:extLst>
            </p:cNvPr>
            <p:cNvSpPr/>
            <p:nvPr/>
          </p:nvSpPr>
          <p:spPr>
            <a:xfrm>
              <a:off x="8811351" y="3597782"/>
              <a:ext cx="874581"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状态码</a:t>
              </a:r>
            </a:p>
          </p:txBody>
        </p:sp>
        <p:sp>
          <p:nvSpPr>
            <p:cNvPr id="41" name="矩形 40">
              <a:extLst>
                <a:ext uri="{FF2B5EF4-FFF2-40B4-BE49-F238E27FC236}">
                  <a16:creationId xmlns:a16="http://schemas.microsoft.com/office/drawing/2014/main" id="{18F920DF-8F9A-4E24-BE0D-25E111122CE3}"/>
                </a:ext>
              </a:extLst>
            </p:cNvPr>
            <p:cNvSpPr/>
            <p:nvPr/>
          </p:nvSpPr>
          <p:spPr>
            <a:xfrm>
              <a:off x="9812834" y="3597782"/>
              <a:ext cx="79247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短 语</a:t>
              </a:r>
            </a:p>
          </p:txBody>
        </p:sp>
        <p:sp>
          <p:nvSpPr>
            <p:cNvPr id="44" name="矩形 43">
              <a:extLst>
                <a:ext uri="{FF2B5EF4-FFF2-40B4-BE49-F238E27FC236}">
                  <a16:creationId xmlns:a16="http://schemas.microsoft.com/office/drawing/2014/main" id="{8600164B-8110-D363-AD09-A05E1392E639}"/>
                </a:ext>
              </a:extLst>
            </p:cNvPr>
            <p:cNvSpPr/>
            <p:nvPr/>
          </p:nvSpPr>
          <p:spPr>
            <a:xfrm>
              <a:off x="9682204" y="3597782"/>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矩形 45">
              <a:extLst>
                <a:ext uri="{FF2B5EF4-FFF2-40B4-BE49-F238E27FC236}">
                  <a16:creationId xmlns:a16="http://schemas.microsoft.com/office/drawing/2014/main" id="{47D2C453-FCF9-14AB-F953-A4A052003316}"/>
                </a:ext>
              </a:extLst>
            </p:cNvPr>
            <p:cNvSpPr/>
            <p:nvPr/>
          </p:nvSpPr>
          <p:spPr>
            <a:xfrm>
              <a:off x="10596604" y="3597782"/>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6" name="文本框 65">
              <a:extLst>
                <a:ext uri="{FF2B5EF4-FFF2-40B4-BE49-F238E27FC236}">
                  <a16:creationId xmlns:a16="http://schemas.microsoft.com/office/drawing/2014/main" id="{79ED3064-5F3D-96F5-8760-E34E899F5B78}"/>
                </a:ext>
              </a:extLst>
            </p:cNvPr>
            <p:cNvSpPr txBox="1"/>
            <p:nvPr/>
          </p:nvSpPr>
          <p:spPr>
            <a:xfrm>
              <a:off x="6669045" y="3597782"/>
              <a:ext cx="888279" cy="369332"/>
            </a:xfrm>
            <a:prstGeom prst="rect">
              <a:avLst/>
            </a:prstGeom>
            <a:noFill/>
          </p:spPr>
          <p:txBody>
            <a:bodyPr wrap="square" rtlCol="0">
              <a:spAutoFit/>
            </a:bodyPr>
            <a:lstStyle/>
            <a:p>
              <a:r>
                <a:rPr lang="zh-CN" altLang="en-US" b="1" dirty="0">
                  <a:latin typeface="+mn-ea"/>
                </a:rPr>
                <a:t>状态行</a:t>
              </a:r>
            </a:p>
          </p:txBody>
        </p:sp>
        <p:grpSp>
          <p:nvGrpSpPr>
            <p:cNvPr id="71" name="组合 70">
              <a:extLst>
                <a:ext uri="{FF2B5EF4-FFF2-40B4-BE49-F238E27FC236}">
                  <a16:creationId xmlns:a16="http://schemas.microsoft.com/office/drawing/2014/main" id="{B07B1349-3F71-FD7E-8A44-D0A56BD34E44}"/>
                </a:ext>
              </a:extLst>
            </p:cNvPr>
            <p:cNvGrpSpPr/>
            <p:nvPr/>
          </p:nvGrpSpPr>
          <p:grpSpPr>
            <a:xfrm>
              <a:off x="6669045" y="3967114"/>
              <a:ext cx="4519745" cy="2366820"/>
              <a:chOff x="6669045" y="3967114"/>
              <a:chExt cx="4519745" cy="2366820"/>
            </a:xfrm>
          </p:grpSpPr>
          <p:sp>
            <p:nvSpPr>
              <p:cNvPr id="47" name="矩形 46">
                <a:extLst>
                  <a:ext uri="{FF2B5EF4-FFF2-40B4-BE49-F238E27FC236}">
                    <a16:creationId xmlns:a16="http://schemas.microsoft.com/office/drawing/2014/main" id="{740E98CE-123B-2749-C955-564250A1A429}"/>
                  </a:ext>
                </a:extLst>
              </p:cNvPr>
              <p:cNvSpPr/>
              <p:nvPr/>
            </p:nvSpPr>
            <p:spPr>
              <a:xfrm>
                <a:off x="7888244" y="3967114"/>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48" name="矩形 47">
                <a:extLst>
                  <a:ext uri="{FF2B5EF4-FFF2-40B4-BE49-F238E27FC236}">
                    <a16:creationId xmlns:a16="http://schemas.microsoft.com/office/drawing/2014/main" id="{DFFC6971-3C5C-6759-8F3C-AB09A448139F}"/>
                  </a:ext>
                </a:extLst>
              </p:cNvPr>
              <p:cNvSpPr/>
              <p:nvPr/>
            </p:nvSpPr>
            <p:spPr>
              <a:xfrm>
                <a:off x="9225008" y="3967114"/>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49" name="矩形 48">
                <a:extLst>
                  <a:ext uri="{FF2B5EF4-FFF2-40B4-BE49-F238E27FC236}">
                    <a16:creationId xmlns:a16="http://schemas.microsoft.com/office/drawing/2014/main" id="{83974C23-B015-66FE-05DC-3BB5C3E8446C}"/>
                  </a:ext>
                </a:extLst>
              </p:cNvPr>
              <p:cNvSpPr/>
              <p:nvPr/>
            </p:nvSpPr>
            <p:spPr>
              <a:xfrm>
                <a:off x="9355638" y="3967114"/>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矩形 50">
                <a:extLst>
                  <a:ext uri="{FF2B5EF4-FFF2-40B4-BE49-F238E27FC236}">
                    <a16:creationId xmlns:a16="http://schemas.microsoft.com/office/drawing/2014/main" id="{4F14FBC9-AFC8-7DA6-8362-9765C20A8A2B}"/>
                  </a:ext>
                </a:extLst>
              </p:cNvPr>
              <p:cNvSpPr/>
              <p:nvPr/>
            </p:nvSpPr>
            <p:spPr>
              <a:xfrm>
                <a:off x="9486268" y="3967114"/>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52" name="矩形 51">
                <a:extLst>
                  <a:ext uri="{FF2B5EF4-FFF2-40B4-BE49-F238E27FC236}">
                    <a16:creationId xmlns:a16="http://schemas.microsoft.com/office/drawing/2014/main" id="{5D7685F6-EE4C-5EA3-D265-DF7D50A425CD}"/>
                  </a:ext>
                </a:extLst>
              </p:cNvPr>
              <p:cNvSpPr/>
              <p:nvPr/>
            </p:nvSpPr>
            <p:spPr>
              <a:xfrm>
                <a:off x="9904279" y="3967114"/>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nvGrpSpPr>
              <p:cNvPr id="56" name="组合 55">
                <a:extLst>
                  <a:ext uri="{FF2B5EF4-FFF2-40B4-BE49-F238E27FC236}">
                    <a16:creationId xmlns:a16="http://schemas.microsoft.com/office/drawing/2014/main" id="{60ECEC22-0924-27F7-A10A-EC82F082D0B3}"/>
                  </a:ext>
                </a:extLst>
              </p:cNvPr>
              <p:cNvGrpSpPr/>
              <p:nvPr/>
            </p:nvGrpSpPr>
            <p:grpSpPr>
              <a:xfrm>
                <a:off x="7883890" y="4887433"/>
                <a:ext cx="2729506" cy="369332"/>
                <a:chOff x="1766120" y="4878095"/>
                <a:chExt cx="2729506" cy="369332"/>
              </a:xfrm>
            </p:grpSpPr>
            <p:sp>
              <p:nvSpPr>
                <p:cNvPr id="57" name="矩形 56">
                  <a:extLst>
                    <a:ext uri="{FF2B5EF4-FFF2-40B4-BE49-F238E27FC236}">
                      <a16:creationId xmlns:a16="http://schemas.microsoft.com/office/drawing/2014/main" id="{5B419F70-710D-6910-C5E1-20984F344260}"/>
                    </a:ext>
                  </a:extLst>
                </p:cNvPr>
                <p:cNvSpPr/>
                <p:nvPr/>
              </p:nvSpPr>
              <p:spPr>
                <a:xfrm>
                  <a:off x="1766120" y="4878095"/>
                  <a:ext cx="13411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首部字段名</a:t>
                  </a:r>
                </a:p>
              </p:txBody>
            </p:sp>
            <p:sp>
              <p:nvSpPr>
                <p:cNvPr id="58" name="矩形 57">
                  <a:extLst>
                    <a:ext uri="{FF2B5EF4-FFF2-40B4-BE49-F238E27FC236}">
                      <a16:creationId xmlns:a16="http://schemas.microsoft.com/office/drawing/2014/main" id="{8B537E8B-D5C5-60BF-666A-F0FAAACF0E40}"/>
                    </a:ext>
                  </a:extLst>
                </p:cNvPr>
                <p:cNvSpPr/>
                <p:nvPr/>
              </p:nvSpPr>
              <p:spPr>
                <a:xfrm>
                  <a:off x="3111593" y="4878095"/>
                  <a:ext cx="13063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a:t>
                  </a:r>
                  <a:endParaRPr lang="zh-CN" altLang="en-US" b="1" dirty="0">
                    <a:solidFill>
                      <a:schemeClr val="tx1"/>
                    </a:solidFill>
                    <a:latin typeface="+mn-ea"/>
                  </a:endParaRPr>
                </a:p>
              </p:txBody>
            </p:sp>
            <p:sp>
              <p:nvSpPr>
                <p:cNvPr id="59" name="矩形 58">
                  <a:extLst>
                    <a:ext uri="{FF2B5EF4-FFF2-40B4-BE49-F238E27FC236}">
                      <a16:creationId xmlns:a16="http://schemas.microsoft.com/office/drawing/2014/main" id="{82B6A845-10BC-CAEC-B3C2-135DBE8D59E5}"/>
                    </a:ext>
                  </a:extLst>
                </p:cNvPr>
                <p:cNvSpPr/>
                <p:nvPr/>
              </p:nvSpPr>
              <p:spPr>
                <a:xfrm>
                  <a:off x="3242223" y="4878095"/>
                  <a:ext cx="130630"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0" name="矩形 59">
                  <a:extLst>
                    <a:ext uri="{FF2B5EF4-FFF2-40B4-BE49-F238E27FC236}">
                      <a16:creationId xmlns:a16="http://schemas.microsoft.com/office/drawing/2014/main" id="{3237ED44-73E4-D437-77E8-DFD31BE2D696}"/>
                    </a:ext>
                  </a:extLst>
                </p:cNvPr>
                <p:cNvSpPr/>
                <p:nvPr/>
              </p:nvSpPr>
              <p:spPr>
                <a:xfrm>
                  <a:off x="3372853" y="4878095"/>
                  <a:ext cx="422365"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值</a:t>
                  </a:r>
                </a:p>
              </p:txBody>
            </p:sp>
            <p:sp>
              <p:nvSpPr>
                <p:cNvPr id="62" name="矩形 61">
                  <a:extLst>
                    <a:ext uri="{FF2B5EF4-FFF2-40B4-BE49-F238E27FC236}">
                      <a16:creationId xmlns:a16="http://schemas.microsoft.com/office/drawing/2014/main" id="{0834241E-C6AE-83A1-0EBE-BD9A3ECC1E95}"/>
                    </a:ext>
                  </a:extLst>
                </p:cNvPr>
                <p:cNvSpPr/>
                <p:nvPr/>
              </p:nvSpPr>
              <p:spPr>
                <a:xfrm>
                  <a:off x="3790864" y="487809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grpSp>
          <p:sp>
            <p:nvSpPr>
              <p:cNvPr id="63" name="文本框 62">
                <a:extLst>
                  <a:ext uri="{FF2B5EF4-FFF2-40B4-BE49-F238E27FC236}">
                    <a16:creationId xmlns:a16="http://schemas.microsoft.com/office/drawing/2014/main" id="{CFDD435A-5119-FECD-FB4A-93C791E86AA7}"/>
                  </a:ext>
                </a:extLst>
              </p:cNvPr>
              <p:cNvSpPr txBox="1"/>
              <p:nvPr/>
            </p:nvSpPr>
            <p:spPr>
              <a:xfrm>
                <a:off x="8349687" y="4475000"/>
                <a:ext cx="461665" cy="230778"/>
              </a:xfrm>
              <a:prstGeom prst="rect">
                <a:avLst/>
              </a:prstGeom>
              <a:noFill/>
            </p:spPr>
            <p:txBody>
              <a:bodyPr vert="eaVert" wrap="square" rtlCol="0">
                <a:spAutoFit/>
              </a:bodyPr>
              <a:lstStyle/>
              <a:p>
                <a:r>
                  <a:rPr lang="en-US" altLang="zh-CN" b="1" dirty="0">
                    <a:latin typeface="+mn-ea"/>
                  </a:rPr>
                  <a:t>…</a:t>
                </a:r>
                <a:endParaRPr lang="zh-CN" altLang="en-US" b="1" dirty="0">
                  <a:latin typeface="+mn-ea"/>
                </a:endParaRPr>
              </a:p>
            </p:txBody>
          </p:sp>
          <p:sp>
            <p:nvSpPr>
              <p:cNvPr id="64" name="矩形 63">
                <a:extLst>
                  <a:ext uri="{FF2B5EF4-FFF2-40B4-BE49-F238E27FC236}">
                    <a16:creationId xmlns:a16="http://schemas.microsoft.com/office/drawing/2014/main" id="{3D51A553-7010-64B3-E65A-D38A65DA15A1}"/>
                  </a:ext>
                </a:extLst>
              </p:cNvPr>
              <p:cNvSpPr/>
              <p:nvPr/>
            </p:nvSpPr>
            <p:spPr>
              <a:xfrm>
                <a:off x="7888244" y="5256765"/>
                <a:ext cx="704762"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CRLF</a:t>
                </a:r>
                <a:endParaRPr lang="zh-CN" altLang="en-US" b="1" dirty="0">
                  <a:solidFill>
                    <a:schemeClr val="tx1"/>
                  </a:solidFill>
                </a:endParaRPr>
              </a:p>
            </p:txBody>
          </p:sp>
          <p:sp>
            <p:nvSpPr>
              <p:cNvPr id="65" name="矩形 64">
                <a:extLst>
                  <a:ext uri="{FF2B5EF4-FFF2-40B4-BE49-F238E27FC236}">
                    <a16:creationId xmlns:a16="http://schemas.microsoft.com/office/drawing/2014/main" id="{AD9B718D-8B8C-D471-9460-2ED0D82103F7}"/>
                  </a:ext>
                </a:extLst>
              </p:cNvPr>
              <p:cNvSpPr/>
              <p:nvPr/>
            </p:nvSpPr>
            <p:spPr>
              <a:xfrm>
                <a:off x="7888244" y="5629101"/>
                <a:ext cx="3300546" cy="7048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实体主体</a:t>
                </a:r>
                <a:endParaRPr lang="en-US" altLang="zh-CN" b="1" dirty="0">
                  <a:solidFill>
                    <a:schemeClr val="tx1"/>
                  </a:solidFill>
                  <a:latin typeface="+mn-ea"/>
                </a:endParaRPr>
              </a:p>
              <a:p>
                <a:pPr algn="ctr"/>
                <a:r>
                  <a:rPr lang="zh-CN" altLang="en-US" b="1" dirty="0">
                    <a:solidFill>
                      <a:schemeClr val="tx1"/>
                    </a:solidFill>
                    <a:latin typeface="+mn-ea"/>
                  </a:rPr>
                  <a:t>（有些响应报文不用）</a:t>
                </a:r>
              </a:p>
            </p:txBody>
          </p:sp>
          <p:grpSp>
            <p:nvGrpSpPr>
              <p:cNvPr id="67" name="组合 66">
                <a:extLst>
                  <a:ext uri="{FF2B5EF4-FFF2-40B4-BE49-F238E27FC236}">
                    <a16:creationId xmlns:a16="http://schemas.microsoft.com/office/drawing/2014/main" id="{091FAFFF-57BA-92CD-39C2-0418CF8342D6}"/>
                  </a:ext>
                </a:extLst>
              </p:cNvPr>
              <p:cNvGrpSpPr/>
              <p:nvPr/>
            </p:nvGrpSpPr>
            <p:grpSpPr>
              <a:xfrm>
                <a:off x="6669045" y="3967114"/>
                <a:ext cx="1214845" cy="1286639"/>
                <a:chOff x="551275" y="3957776"/>
                <a:chExt cx="1214845" cy="1286639"/>
              </a:xfrm>
            </p:grpSpPr>
            <p:sp>
              <p:nvSpPr>
                <p:cNvPr id="68" name="左大括号 67">
                  <a:extLst>
                    <a:ext uri="{FF2B5EF4-FFF2-40B4-BE49-F238E27FC236}">
                      <a16:creationId xmlns:a16="http://schemas.microsoft.com/office/drawing/2014/main" id="{5D9DA16A-F7A1-6E0A-59A2-A90BB1BCD4E4}"/>
                    </a:ext>
                  </a:extLst>
                </p:cNvPr>
                <p:cNvSpPr/>
                <p:nvPr/>
              </p:nvSpPr>
              <p:spPr>
                <a:xfrm>
                  <a:off x="1448147" y="3957776"/>
                  <a:ext cx="317973" cy="1286639"/>
                </a:xfrm>
                <a:prstGeom prst="leftBrace">
                  <a:avLst>
                    <a:gd name="adj1" fmla="val 7406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9" name="文本框 68">
                  <a:extLst>
                    <a:ext uri="{FF2B5EF4-FFF2-40B4-BE49-F238E27FC236}">
                      <a16:creationId xmlns:a16="http://schemas.microsoft.com/office/drawing/2014/main" id="{CC35C738-3DC9-E5C2-720F-716A496BE0B6}"/>
                    </a:ext>
                  </a:extLst>
                </p:cNvPr>
                <p:cNvSpPr txBox="1"/>
                <p:nvPr/>
              </p:nvSpPr>
              <p:spPr>
                <a:xfrm>
                  <a:off x="551275" y="4396385"/>
                  <a:ext cx="888279" cy="369332"/>
                </a:xfrm>
                <a:prstGeom prst="rect">
                  <a:avLst/>
                </a:prstGeom>
                <a:noFill/>
              </p:spPr>
              <p:txBody>
                <a:bodyPr wrap="square" rtlCol="0">
                  <a:spAutoFit/>
                </a:bodyPr>
                <a:lstStyle/>
                <a:p>
                  <a:r>
                    <a:rPr lang="zh-CN" altLang="en-US" b="1" dirty="0">
                      <a:latin typeface="+mn-ea"/>
                    </a:rPr>
                    <a:t>首部行</a:t>
                  </a:r>
                </a:p>
              </p:txBody>
            </p:sp>
          </p:grpSp>
        </p:grpSp>
        <p:sp>
          <p:nvSpPr>
            <p:cNvPr id="70" name="文本框 69">
              <a:extLst>
                <a:ext uri="{FF2B5EF4-FFF2-40B4-BE49-F238E27FC236}">
                  <a16:creationId xmlns:a16="http://schemas.microsoft.com/office/drawing/2014/main" id="{BE308C74-9957-9A6A-1F37-17F88F208DC0}"/>
                </a:ext>
              </a:extLst>
            </p:cNvPr>
            <p:cNvSpPr txBox="1"/>
            <p:nvPr/>
          </p:nvSpPr>
          <p:spPr>
            <a:xfrm>
              <a:off x="8349687" y="3089896"/>
              <a:ext cx="2288827" cy="369332"/>
            </a:xfrm>
            <a:prstGeom prst="rect">
              <a:avLst/>
            </a:prstGeom>
            <a:noFill/>
          </p:spPr>
          <p:txBody>
            <a:bodyPr wrap="square" rtlCol="0">
              <a:spAutoFit/>
            </a:bodyPr>
            <a:lstStyle/>
            <a:p>
              <a:r>
                <a:rPr lang="en-US" altLang="zh-CN" b="1" dirty="0">
                  <a:latin typeface="+mn-ea"/>
                </a:rPr>
                <a:t>HTTP</a:t>
              </a:r>
              <a:r>
                <a:rPr lang="zh-CN" altLang="en-US" b="1" dirty="0">
                  <a:latin typeface="+mn-ea"/>
                </a:rPr>
                <a:t>响应报文格式</a:t>
              </a:r>
            </a:p>
          </p:txBody>
        </p:sp>
      </p:grpSp>
      <p:pic>
        <p:nvPicPr>
          <p:cNvPr id="21" name="图片 20">
            <a:extLst>
              <a:ext uri="{FF2B5EF4-FFF2-40B4-BE49-F238E27FC236}">
                <a16:creationId xmlns:a16="http://schemas.microsoft.com/office/drawing/2014/main" id="{3E123A28-29FF-714B-4E54-B162DE93A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944" y="2598820"/>
            <a:ext cx="5398692" cy="3267355"/>
          </a:xfrm>
          <a:prstGeom prst="rect">
            <a:avLst/>
          </a:prstGeom>
        </p:spPr>
      </p:pic>
      <p:sp>
        <p:nvSpPr>
          <p:cNvPr id="23" name="文本框 22">
            <a:extLst>
              <a:ext uri="{FF2B5EF4-FFF2-40B4-BE49-F238E27FC236}">
                <a16:creationId xmlns:a16="http://schemas.microsoft.com/office/drawing/2014/main" id="{96A601E4-E5D9-9B67-CFD7-247B4D4046E6}"/>
              </a:ext>
            </a:extLst>
          </p:cNvPr>
          <p:cNvSpPr txBox="1"/>
          <p:nvPr/>
        </p:nvSpPr>
        <p:spPr>
          <a:xfrm>
            <a:off x="7346626" y="5253753"/>
            <a:ext cx="2350619" cy="369332"/>
          </a:xfrm>
          <a:prstGeom prst="rect">
            <a:avLst/>
          </a:prstGeom>
          <a:solidFill>
            <a:srgbClr val="FF0000"/>
          </a:solidFill>
        </p:spPr>
        <p:txBody>
          <a:bodyPr wrap="square">
            <a:spAutoFit/>
          </a:bodyPr>
          <a:lstStyle/>
          <a:p>
            <a:r>
              <a:rPr lang="zh-CN" altLang="en-US" b="1" dirty="0">
                <a:solidFill>
                  <a:schemeClr val="bg1"/>
                </a:solidFill>
              </a:rPr>
              <a:t>HTTP/1.1 404 Not Found</a:t>
            </a:r>
          </a:p>
        </p:txBody>
      </p:sp>
    </p:spTree>
    <p:custDataLst>
      <p:tags r:id="rId1"/>
    </p:custDataLst>
    <p:extLst>
      <p:ext uri="{BB962C8B-B14F-4D97-AF65-F5344CB8AC3E}">
        <p14:creationId xmlns:p14="http://schemas.microsoft.com/office/powerpoint/2010/main" val="2937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800" decel="100000"/>
                                        <p:tgtEl>
                                          <p:spTgt spid="23"/>
                                        </p:tgtEl>
                                      </p:cBhvr>
                                    </p:animEffect>
                                    <p:anim calcmode="lin" valueType="num">
                                      <p:cBhvr>
                                        <p:cTn id="15" dur="800" decel="100000" fill="hold"/>
                                        <p:tgtEl>
                                          <p:spTgt spid="23"/>
                                        </p:tgtEl>
                                        <p:attrNameLst>
                                          <p:attrName>style.rotation</p:attrName>
                                        </p:attrNameLst>
                                      </p:cBhvr>
                                      <p:tavLst>
                                        <p:tav tm="0">
                                          <p:val>
                                            <p:fltVal val="-90"/>
                                          </p:val>
                                        </p:tav>
                                        <p:tav tm="100000">
                                          <p:val>
                                            <p:fltVal val="0"/>
                                          </p:val>
                                        </p:tav>
                                      </p:tavLst>
                                    </p:anim>
                                    <p:anim calcmode="lin" valueType="num">
                                      <p:cBhvr>
                                        <p:cTn id="16" dur="800" decel="100000" fill="hold"/>
                                        <p:tgtEl>
                                          <p:spTgt spid="23"/>
                                        </p:tgtEl>
                                        <p:attrNameLst>
                                          <p:attrName>ppt_x</p:attrName>
                                        </p:attrNameLst>
                                      </p:cBhvr>
                                      <p:tavLst>
                                        <p:tav tm="0">
                                          <p:val>
                                            <p:strVal val="#ppt_x+0.4"/>
                                          </p:val>
                                        </p:tav>
                                        <p:tav tm="100000">
                                          <p:val>
                                            <p:strVal val="#ppt_x-0.05"/>
                                          </p:val>
                                        </p:tav>
                                      </p:tavLst>
                                    </p:anim>
                                    <p:anim calcmode="lin" valueType="num">
                                      <p:cBhvr>
                                        <p:cTn id="17" dur="800" decel="100000" fill="hold"/>
                                        <p:tgtEl>
                                          <p:spTgt spid="23"/>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使用</a:t>
              </a:r>
              <a:r>
                <a:rPr lang="en-US" altLang="zh-CN" sz="2000" b="1" dirty="0"/>
                <a:t>Cookie</a:t>
              </a:r>
              <a:r>
                <a:rPr lang="zh-CN" altLang="en-US" sz="2000" b="1" dirty="0"/>
                <a:t>在服务器上记录用户信息</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早期的万维网应用非常简单，仅仅是用户查看存放在不同服务器上的各种静态的文档。因此</a:t>
            </a:r>
            <a:r>
              <a:rPr lang="en-US" altLang="zh-CN" b="1" dirty="0"/>
              <a:t>HTTP</a:t>
            </a:r>
            <a:r>
              <a:rPr lang="zh-CN" altLang="en-US" b="1" dirty="0"/>
              <a:t>被设计为一种</a:t>
            </a:r>
            <a:r>
              <a:rPr lang="zh-CN" altLang="en-US" b="1" dirty="0">
                <a:solidFill>
                  <a:srgbClr val="FF0000"/>
                </a:solidFill>
              </a:rPr>
              <a:t>无状态</a:t>
            </a:r>
            <a:r>
              <a:rPr lang="zh-CN" altLang="en-US" b="1" dirty="0"/>
              <a:t>的协议。这样可以简化服务器的设计。</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759044"/>
          </a:xfrm>
          <a:prstGeom prst="rect">
            <a:avLst/>
          </a:prstGeom>
          <a:noFill/>
        </p:spPr>
        <p:txBody>
          <a:bodyPr wrap="square" lIns="91440" tIns="45720" rIns="91440" bIns="45720" anchor="ctr">
            <a:noAutofit/>
          </a:bodyPr>
          <a:lstStyle/>
          <a:p>
            <a:r>
              <a:rPr lang="zh-CN" altLang="en-US" b="1" dirty="0"/>
              <a:t>现在，用户可以通过万维网进行各种复杂的应用，如网上购物、电子商务等。这些应用往往需要万维网服务器能够识别用户。</a:t>
            </a:r>
            <a:endParaRPr lang="en-US" altLang="zh-CN" b="1" dirty="0"/>
          </a:p>
        </p:txBody>
      </p:sp>
      <p:pic>
        <p:nvPicPr>
          <p:cNvPr id="30" name="图片 29" descr="图形用户界面, 应用程序&#10;&#10;描述已自动生成">
            <a:extLst>
              <a:ext uri="{FF2B5EF4-FFF2-40B4-BE49-F238E27FC236}">
                <a16:creationId xmlns:a16="http://schemas.microsoft.com/office/drawing/2014/main" id="{F5065338-04C1-EC9D-2483-7FEBF4733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976" y="2614066"/>
            <a:ext cx="9575649" cy="3780604"/>
          </a:xfrm>
          <a:prstGeom prst="rect">
            <a:avLst/>
          </a:prstGeom>
        </p:spPr>
      </p:pic>
      <p:sp>
        <p:nvSpPr>
          <p:cNvPr id="31" name="矩形 30">
            <a:extLst>
              <a:ext uri="{FF2B5EF4-FFF2-40B4-BE49-F238E27FC236}">
                <a16:creationId xmlns:a16="http://schemas.microsoft.com/office/drawing/2014/main" id="{6B3DC35D-89A0-10DF-7A40-3152DEBED633}"/>
              </a:ext>
            </a:extLst>
          </p:cNvPr>
          <p:cNvSpPr/>
          <p:nvPr/>
        </p:nvSpPr>
        <p:spPr>
          <a:xfrm>
            <a:off x="6316579" y="5077326"/>
            <a:ext cx="2183732" cy="27071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427590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 calcmode="lin" valueType="num">
                                      <p:cBhvr>
                                        <p:cTn id="26" dur="500" fill="hold"/>
                                        <p:tgtEl>
                                          <p:spTgt spid="19"/>
                                        </p:tgtEl>
                                        <p:attrNameLst>
                                          <p:attrName>style.rotation</p:attrName>
                                        </p:attrNameLst>
                                      </p:cBhvr>
                                      <p:tavLst>
                                        <p:tav tm="0">
                                          <p:val>
                                            <p:fltVal val="360"/>
                                          </p:val>
                                        </p:tav>
                                        <p:tav tm="100000">
                                          <p:val>
                                            <p:fltVal val="0"/>
                                          </p:val>
                                        </p:tav>
                                      </p:tavLst>
                                    </p:anim>
                                    <p:animEffect transition="in" filter="fade">
                                      <p:cBhvr>
                                        <p:cTn id="27" dur="500"/>
                                        <p:tgtEl>
                                          <p:spTgt spid="19"/>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5"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45" dur="1000" fill="hold"/>
                                        <p:tgtEl>
                                          <p:spTgt spid="31"/>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5" grpId="0"/>
      <p:bldP spid="3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使用</a:t>
              </a:r>
              <a:r>
                <a:rPr lang="en-US" altLang="zh-CN" sz="2000" b="1" dirty="0"/>
                <a:t>Cookie</a:t>
              </a:r>
              <a:r>
                <a:rPr lang="zh-CN" altLang="en-US" sz="2000" b="1" dirty="0"/>
                <a:t>在服务器上记录用户信息</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早期的万维网应用非常简单，仅仅是用户查看存放在不同服务器上的各种静态的文档。因此</a:t>
            </a:r>
            <a:r>
              <a:rPr lang="en-US" altLang="zh-CN" b="1" dirty="0"/>
              <a:t>HTTP</a:t>
            </a:r>
            <a:r>
              <a:rPr lang="zh-CN" altLang="en-US" b="1" dirty="0"/>
              <a:t>被设计为一种</a:t>
            </a:r>
            <a:r>
              <a:rPr lang="zh-CN" altLang="en-US" b="1" dirty="0">
                <a:solidFill>
                  <a:srgbClr val="FF0000"/>
                </a:solidFill>
              </a:rPr>
              <a:t>无状态</a:t>
            </a:r>
            <a:r>
              <a:rPr lang="zh-CN" altLang="en-US" b="1" dirty="0"/>
              <a:t>的协议。这样可以简化服务器的设计。</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759044"/>
          </a:xfrm>
          <a:prstGeom prst="rect">
            <a:avLst/>
          </a:prstGeom>
          <a:noFill/>
        </p:spPr>
        <p:txBody>
          <a:bodyPr wrap="square" lIns="91440" tIns="45720" rIns="91440" bIns="45720" anchor="ctr">
            <a:noAutofit/>
          </a:bodyPr>
          <a:lstStyle/>
          <a:p>
            <a:r>
              <a:rPr lang="zh-CN" altLang="en-US" b="1" dirty="0"/>
              <a:t>现在，用户可以通过万维网进行各种复杂的应用，如网上购物、电子商务等。这些应用往往需要万维网服务器能够识别用户。</a:t>
            </a:r>
            <a:endParaRPr lang="en-US" altLang="zh-CN" b="1" dirty="0"/>
          </a:p>
        </p:txBody>
      </p:sp>
      <p:sp>
        <p:nvSpPr>
          <p:cNvPr id="5" name="矩形 4">
            <a:extLst>
              <a:ext uri="{FF2B5EF4-FFF2-40B4-BE49-F238E27FC236}">
                <a16:creationId xmlns:a16="http://schemas.microsoft.com/office/drawing/2014/main" id="{D0CB1D06-2301-4927-9F25-C91AC3AF593A}"/>
              </a:ext>
            </a:extLst>
          </p:cNvPr>
          <p:cNvSpPr/>
          <p:nvPr/>
        </p:nvSpPr>
        <p:spPr>
          <a:xfrm>
            <a:off x="1016000" y="261406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EB1A294-1E06-A233-8CE6-0D12CCF475F1}"/>
              </a:ext>
            </a:extLst>
          </p:cNvPr>
          <p:cNvSpPr txBox="1"/>
          <p:nvPr/>
        </p:nvSpPr>
        <p:spPr>
          <a:xfrm>
            <a:off x="1293757" y="2498181"/>
            <a:ext cx="10593443" cy="759044"/>
          </a:xfrm>
          <a:prstGeom prst="rect">
            <a:avLst/>
          </a:prstGeom>
          <a:noFill/>
        </p:spPr>
        <p:txBody>
          <a:bodyPr wrap="square" lIns="91440" tIns="45720" rIns="91440" bIns="45720" anchor="ctr">
            <a:noAutofit/>
          </a:bodyPr>
          <a:lstStyle/>
          <a:p>
            <a:r>
              <a:rPr lang="en-US" altLang="zh-CN" b="1" dirty="0"/>
              <a:t>Cookie</a:t>
            </a:r>
            <a:r>
              <a:rPr lang="zh-CN" altLang="en-US" b="1" dirty="0"/>
              <a:t>提供了一种机制使得万维网服务器能够“记住”用户，而无需用户主动提供用户标识信息。也就是说，</a:t>
            </a:r>
            <a:r>
              <a:rPr lang="en-US" altLang="zh-CN" b="1" dirty="0">
                <a:solidFill>
                  <a:srgbClr val="FF0000"/>
                </a:solidFill>
              </a:rPr>
              <a:t>Cookie</a:t>
            </a:r>
            <a:r>
              <a:rPr lang="zh-CN" altLang="en-US" b="1" dirty="0">
                <a:solidFill>
                  <a:srgbClr val="FF0000"/>
                </a:solidFill>
              </a:rPr>
              <a:t>是一种对无状态的</a:t>
            </a:r>
            <a:r>
              <a:rPr lang="en-US" altLang="zh-CN" b="1" dirty="0">
                <a:solidFill>
                  <a:srgbClr val="FF0000"/>
                </a:solidFill>
              </a:rPr>
              <a:t>HTTP</a:t>
            </a:r>
            <a:r>
              <a:rPr lang="zh-CN" altLang="en-US" b="1" dirty="0">
                <a:solidFill>
                  <a:srgbClr val="FF0000"/>
                </a:solidFill>
              </a:rPr>
              <a:t>进行状态化的技术</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11079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使用</a:t>
              </a:r>
              <a:r>
                <a:rPr lang="en-US" altLang="zh-CN" sz="2000" b="1" dirty="0"/>
                <a:t>Cookie</a:t>
              </a:r>
              <a:r>
                <a:rPr lang="zh-CN" altLang="en-US" sz="2000" b="1" dirty="0"/>
                <a:t>在服务器上记录用户信息</a:t>
              </a:r>
            </a:p>
          </p:txBody>
        </p:sp>
      </p:grpSp>
      <p:grpSp>
        <p:nvGrpSpPr>
          <p:cNvPr id="16" name="组合 15">
            <a:extLst>
              <a:ext uri="{FF2B5EF4-FFF2-40B4-BE49-F238E27FC236}">
                <a16:creationId xmlns:a16="http://schemas.microsoft.com/office/drawing/2014/main" id="{FFB78628-2164-ADED-2BCB-6D4A8BA29EBB}"/>
              </a:ext>
            </a:extLst>
          </p:cNvPr>
          <p:cNvGrpSpPr/>
          <p:nvPr/>
        </p:nvGrpSpPr>
        <p:grpSpPr>
          <a:xfrm>
            <a:off x="4795501" y="1215189"/>
            <a:ext cx="1944819" cy="705003"/>
            <a:chOff x="4795501" y="1215189"/>
            <a:chExt cx="1944819" cy="705003"/>
          </a:xfrm>
        </p:grpSpPr>
        <p:sp>
          <p:nvSpPr>
            <p:cNvPr id="7" name="标注: 右箭头 6">
              <a:extLst>
                <a:ext uri="{FF2B5EF4-FFF2-40B4-BE49-F238E27FC236}">
                  <a16:creationId xmlns:a16="http://schemas.microsoft.com/office/drawing/2014/main" id="{D6D52F54-615A-CB98-9E92-EF9128B67B00}"/>
                </a:ext>
              </a:extLst>
            </p:cNvPr>
            <p:cNvSpPr/>
            <p:nvPr/>
          </p:nvSpPr>
          <p:spPr>
            <a:xfrm>
              <a:off x="4795501" y="1550859"/>
              <a:ext cx="1944819" cy="369333"/>
            </a:xfrm>
            <a:prstGeom prst="rightArrowCallout">
              <a:avLst>
                <a:gd name="adj1" fmla="val 25000"/>
                <a:gd name="adj2" fmla="val 25000"/>
                <a:gd name="adj3" fmla="val 25000"/>
                <a:gd name="adj4" fmla="val 87395"/>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请求</a:t>
              </a:r>
            </a:p>
          </p:txBody>
        </p:sp>
        <p:sp>
          <p:nvSpPr>
            <p:cNvPr id="21" name="文本框 20">
              <a:extLst>
                <a:ext uri="{FF2B5EF4-FFF2-40B4-BE49-F238E27FC236}">
                  <a16:creationId xmlns:a16="http://schemas.microsoft.com/office/drawing/2014/main" id="{8191DEB7-F764-13BE-09DE-7A24B6ADCCA9}"/>
                </a:ext>
              </a:extLst>
            </p:cNvPr>
            <p:cNvSpPr txBox="1"/>
            <p:nvPr/>
          </p:nvSpPr>
          <p:spPr>
            <a:xfrm>
              <a:off x="5612560" y="1215189"/>
              <a:ext cx="461554" cy="369332"/>
            </a:xfrm>
            <a:prstGeom prst="rect">
              <a:avLst/>
            </a:prstGeom>
            <a:noFill/>
          </p:spPr>
          <p:txBody>
            <a:bodyPr wrap="square">
              <a:spAutoFit/>
            </a:bodyPr>
            <a:lstStyle/>
            <a:p>
              <a:pPr algn="ctr"/>
              <a:r>
                <a:rPr lang="zh-CN" altLang="en-US" b="1" dirty="0">
                  <a:latin typeface="+mn-ea"/>
                </a:rPr>
                <a:t>❶</a:t>
              </a:r>
              <a:endParaRPr lang="zh-CN" altLang="en-US" dirty="0">
                <a:latin typeface="+mn-ea"/>
              </a:endParaRPr>
            </a:p>
          </p:txBody>
        </p:sp>
      </p:grpSp>
      <p:grpSp>
        <p:nvGrpSpPr>
          <p:cNvPr id="56" name="组合 55">
            <a:extLst>
              <a:ext uri="{FF2B5EF4-FFF2-40B4-BE49-F238E27FC236}">
                <a16:creationId xmlns:a16="http://schemas.microsoft.com/office/drawing/2014/main" id="{9C643F98-C695-B77C-8B9A-A2BC8180ADFD}"/>
              </a:ext>
            </a:extLst>
          </p:cNvPr>
          <p:cNvGrpSpPr/>
          <p:nvPr/>
        </p:nvGrpSpPr>
        <p:grpSpPr>
          <a:xfrm>
            <a:off x="3719627" y="2401417"/>
            <a:ext cx="3764621" cy="738664"/>
            <a:chOff x="3719627" y="2401417"/>
            <a:chExt cx="3764621" cy="738664"/>
          </a:xfrm>
        </p:grpSpPr>
        <p:sp>
          <p:nvSpPr>
            <p:cNvPr id="22" name="标注: 左箭头 21">
              <a:extLst>
                <a:ext uri="{FF2B5EF4-FFF2-40B4-BE49-F238E27FC236}">
                  <a16:creationId xmlns:a16="http://schemas.microsoft.com/office/drawing/2014/main" id="{0774C9FB-48AF-3EF3-F619-B9F1F9A8C6B9}"/>
                </a:ext>
              </a:extLst>
            </p:cNvPr>
            <p:cNvSpPr/>
            <p:nvPr/>
          </p:nvSpPr>
          <p:spPr>
            <a:xfrm>
              <a:off x="3719627" y="2401417"/>
              <a:ext cx="3764621" cy="369332"/>
            </a:xfrm>
            <a:prstGeom prst="leftArrowCallout">
              <a:avLst>
                <a:gd name="adj1" fmla="val 25000"/>
                <a:gd name="adj2" fmla="val 25000"/>
                <a:gd name="adj3" fmla="val 25000"/>
                <a:gd name="adj4" fmla="val 93455"/>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响应报文 </a:t>
              </a:r>
              <a:r>
                <a:rPr lang="en-US" altLang="zh-CN" sz="1600" b="1" dirty="0">
                  <a:solidFill>
                    <a:schemeClr val="bg1"/>
                  </a:solidFill>
                </a:rPr>
                <a:t>Set-Cookie: 12345678</a:t>
              </a:r>
              <a:endParaRPr lang="zh-CN" altLang="en-US" sz="1600" b="1" dirty="0">
                <a:solidFill>
                  <a:schemeClr val="bg1"/>
                </a:solidFill>
              </a:endParaRPr>
            </a:p>
          </p:txBody>
        </p:sp>
        <p:sp>
          <p:nvSpPr>
            <p:cNvPr id="26" name="文本框 25">
              <a:extLst>
                <a:ext uri="{FF2B5EF4-FFF2-40B4-BE49-F238E27FC236}">
                  <a16:creationId xmlns:a16="http://schemas.microsoft.com/office/drawing/2014/main" id="{E8AF1D97-C507-A1B1-5521-02B0F53901D2}"/>
                </a:ext>
              </a:extLst>
            </p:cNvPr>
            <p:cNvSpPr txBox="1"/>
            <p:nvPr/>
          </p:nvSpPr>
          <p:spPr>
            <a:xfrm>
              <a:off x="5656103" y="2770749"/>
              <a:ext cx="374468" cy="369332"/>
            </a:xfrm>
            <a:prstGeom prst="rect">
              <a:avLst/>
            </a:prstGeom>
            <a:noFill/>
          </p:spPr>
          <p:txBody>
            <a:bodyPr wrap="square">
              <a:spAutoFit/>
            </a:bodyPr>
            <a:lstStyle/>
            <a:p>
              <a:pPr algn="ctr"/>
              <a:r>
                <a:rPr lang="zh-CN" altLang="en-US" b="1" dirty="0">
                  <a:latin typeface="+mn-ea"/>
                </a:rPr>
                <a:t>❸</a:t>
              </a:r>
              <a:endParaRPr lang="zh-CN" altLang="en-US" dirty="0">
                <a:latin typeface="+mn-ea"/>
              </a:endParaRPr>
            </a:p>
          </p:txBody>
        </p:sp>
      </p:grpSp>
      <p:pic>
        <p:nvPicPr>
          <p:cNvPr id="27" name="图形 26" descr="文档 轮廓">
            <a:extLst>
              <a:ext uri="{FF2B5EF4-FFF2-40B4-BE49-F238E27FC236}">
                <a16:creationId xmlns:a16="http://schemas.microsoft.com/office/drawing/2014/main" id="{86E0FBAC-8228-E462-0264-643194D61C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8299" y="1832322"/>
            <a:ext cx="914400" cy="914400"/>
          </a:xfrm>
          <a:prstGeom prst="rect">
            <a:avLst/>
          </a:prstGeom>
        </p:spPr>
      </p:pic>
      <p:grpSp>
        <p:nvGrpSpPr>
          <p:cNvPr id="57" name="组合 56">
            <a:extLst>
              <a:ext uri="{FF2B5EF4-FFF2-40B4-BE49-F238E27FC236}">
                <a16:creationId xmlns:a16="http://schemas.microsoft.com/office/drawing/2014/main" id="{6629EA90-0368-A517-8D88-0584C5D52518}"/>
              </a:ext>
            </a:extLst>
          </p:cNvPr>
          <p:cNvGrpSpPr/>
          <p:nvPr/>
        </p:nvGrpSpPr>
        <p:grpSpPr>
          <a:xfrm>
            <a:off x="435543" y="1948118"/>
            <a:ext cx="1689423" cy="1015663"/>
            <a:chOff x="435543" y="1948118"/>
            <a:chExt cx="1689423" cy="1015663"/>
          </a:xfrm>
        </p:grpSpPr>
        <p:sp>
          <p:nvSpPr>
            <p:cNvPr id="28" name="文本框 27">
              <a:extLst>
                <a:ext uri="{FF2B5EF4-FFF2-40B4-BE49-F238E27FC236}">
                  <a16:creationId xmlns:a16="http://schemas.microsoft.com/office/drawing/2014/main" id="{A0B5A497-3237-32B7-ADD8-360F852BE58D}"/>
                </a:ext>
              </a:extLst>
            </p:cNvPr>
            <p:cNvSpPr txBox="1"/>
            <p:nvPr/>
          </p:nvSpPr>
          <p:spPr>
            <a:xfrm>
              <a:off x="435543" y="1948118"/>
              <a:ext cx="1689423" cy="646331"/>
            </a:xfrm>
            <a:prstGeom prst="rect">
              <a:avLst/>
            </a:prstGeom>
            <a:solidFill>
              <a:schemeClr val="bg1">
                <a:lumMod val="95000"/>
              </a:schemeClr>
            </a:solidFill>
          </p:spPr>
          <p:txBody>
            <a:bodyPr wrap="square" rtlCol="0">
              <a:spAutoFit/>
            </a:bodyPr>
            <a:lstStyle/>
            <a:p>
              <a:r>
                <a:rPr lang="zh-CN" altLang="en-US" b="1" dirty="0">
                  <a:latin typeface="+mn-ea"/>
                </a:rPr>
                <a:t>将</a:t>
              </a:r>
              <a:r>
                <a:rPr lang="en-US" altLang="zh-CN" b="1" dirty="0">
                  <a:latin typeface="+mn-ea"/>
                </a:rPr>
                <a:t>Cookie</a:t>
              </a:r>
              <a:r>
                <a:rPr lang="zh-CN" altLang="en-US" b="1" dirty="0">
                  <a:latin typeface="+mn-ea"/>
                </a:rPr>
                <a:t>信息</a:t>
              </a:r>
              <a:endParaRPr lang="en-US" altLang="zh-CN" b="1" dirty="0">
                <a:latin typeface="+mn-ea"/>
              </a:endParaRPr>
            </a:p>
            <a:p>
              <a:r>
                <a:rPr lang="zh-CN" altLang="en-US" b="1" dirty="0">
                  <a:latin typeface="+mn-ea"/>
                </a:rPr>
                <a:t>存入文件</a:t>
              </a:r>
            </a:p>
          </p:txBody>
        </p:sp>
        <p:sp>
          <p:nvSpPr>
            <p:cNvPr id="29" name="文本框 28">
              <a:extLst>
                <a:ext uri="{FF2B5EF4-FFF2-40B4-BE49-F238E27FC236}">
                  <a16:creationId xmlns:a16="http://schemas.microsoft.com/office/drawing/2014/main" id="{1C7C955F-F47D-9BDA-0BDF-D4DA854BA625}"/>
                </a:ext>
              </a:extLst>
            </p:cNvPr>
            <p:cNvSpPr txBox="1"/>
            <p:nvPr/>
          </p:nvSpPr>
          <p:spPr>
            <a:xfrm>
              <a:off x="1180226" y="2594449"/>
              <a:ext cx="287382" cy="369332"/>
            </a:xfrm>
            <a:prstGeom prst="rect">
              <a:avLst/>
            </a:prstGeom>
            <a:noFill/>
          </p:spPr>
          <p:txBody>
            <a:bodyPr wrap="square">
              <a:spAutoFit/>
            </a:bodyPr>
            <a:lstStyle/>
            <a:p>
              <a:pPr algn="ctr"/>
              <a:r>
                <a:rPr lang="zh-CN" altLang="en-US" b="1" dirty="0">
                  <a:latin typeface="+mn-ea"/>
                </a:rPr>
                <a:t>❹</a:t>
              </a:r>
              <a:endParaRPr lang="zh-CN" altLang="en-US" dirty="0">
                <a:latin typeface="+mn-ea"/>
              </a:endParaRPr>
            </a:p>
          </p:txBody>
        </p:sp>
      </p:grpSp>
      <p:grpSp>
        <p:nvGrpSpPr>
          <p:cNvPr id="6" name="组合 5">
            <a:extLst>
              <a:ext uri="{FF2B5EF4-FFF2-40B4-BE49-F238E27FC236}">
                <a16:creationId xmlns:a16="http://schemas.microsoft.com/office/drawing/2014/main" id="{FE00DBBF-DC1E-7858-864F-7DEDFA50AAC0}"/>
              </a:ext>
            </a:extLst>
          </p:cNvPr>
          <p:cNvGrpSpPr/>
          <p:nvPr/>
        </p:nvGrpSpPr>
        <p:grpSpPr>
          <a:xfrm>
            <a:off x="2679594" y="1571447"/>
            <a:ext cx="6327485" cy="1648146"/>
            <a:chOff x="2679594" y="1571447"/>
            <a:chExt cx="6327485" cy="1648146"/>
          </a:xfrm>
        </p:grpSpPr>
        <p:grpSp>
          <p:nvGrpSpPr>
            <p:cNvPr id="8" name="组合 7">
              <a:extLst>
                <a:ext uri="{FF2B5EF4-FFF2-40B4-BE49-F238E27FC236}">
                  <a16:creationId xmlns:a16="http://schemas.microsoft.com/office/drawing/2014/main" id="{5AC9921E-F437-F7FA-C4A4-ACA8EB70C8FE}"/>
                </a:ext>
              </a:extLst>
            </p:cNvPr>
            <p:cNvGrpSpPr/>
            <p:nvPr/>
          </p:nvGrpSpPr>
          <p:grpSpPr>
            <a:xfrm>
              <a:off x="2679594" y="1571447"/>
              <a:ext cx="6327485" cy="1648146"/>
              <a:chOff x="2190818" y="3264921"/>
              <a:chExt cx="6327485" cy="1648146"/>
            </a:xfrm>
          </p:grpSpPr>
          <p:grpSp>
            <p:nvGrpSpPr>
              <p:cNvPr id="9" name="组合 8">
                <a:extLst>
                  <a:ext uri="{FF2B5EF4-FFF2-40B4-BE49-F238E27FC236}">
                    <a16:creationId xmlns:a16="http://schemas.microsoft.com/office/drawing/2014/main" id="{662373C7-B70D-D50A-D1F3-29F677A7DF53}"/>
                  </a:ext>
                </a:extLst>
              </p:cNvPr>
              <p:cNvGrpSpPr/>
              <p:nvPr/>
            </p:nvGrpSpPr>
            <p:grpSpPr>
              <a:xfrm>
                <a:off x="2190818" y="3264921"/>
                <a:ext cx="1106018" cy="1648146"/>
                <a:chOff x="2190818" y="3264921"/>
                <a:chExt cx="1106018" cy="1648146"/>
              </a:xfrm>
            </p:grpSpPr>
            <p:pic>
              <p:nvPicPr>
                <p:cNvPr id="17" name="图形 16">
                  <a:extLst>
                    <a:ext uri="{FF2B5EF4-FFF2-40B4-BE49-F238E27FC236}">
                      <a16:creationId xmlns:a16="http://schemas.microsoft.com/office/drawing/2014/main" id="{97E65458-2148-5FFA-B122-E42C9847D1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6803" y="3264921"/>
                  <a:ext cx="974048" cy="942113"/>
                </a:xfrm>
                <a:prstGeom prst="rect">
                  <a:avLst/>
                </a:prstGeom>
              </p:spPr>
            </p:pic>
            <p:sp>
              <p:nvSpPr>
                <p:cNvPr id="20" name="文本框 19">
                  <a:extLst>
                    <a:ext uri="{FF2B5EF4-FFF2-40B4-BE49-F238E27FC236}">
                      <a16:creationId xmlns:a16="http://schemas.microsoft.com/office/drawing/2014/main" id="{EA40210F-99F4-691C-B47D-ED164212FB34}"/>
                    </a:ext>
                  </a:extLst>
                </p:cNvPr>
                <p:cNvSpPr txBox="1"/>
                <p:nvPr/>
              </p:nvSpPr>
              <p:spPr>
                <a:xfrm>
                  <a:off x="2190818" y="4266736"/>
                  <a:ext cx="1106018" cy="646331"/>
                </a:xfrm>
                <a:prstGeom prst="rect">
                  <a:avLst/>
                </a:prstGeom>
                <a:noFill/>
              </p:spPr>
              <p:txBody>
                <a:bodyPr wrap="square" rtlCol="0">
                  <a:spAutoFit/>
                </a:bodyPr>
                <a:lstStyle/>
                <a:p>
                  <a:pPr algn="ctr"/>
                  <a:r>
                    <a:rPr lang="zh-CN" altLang="en-US" b="1" dirty="0">
                      <a:latin typeface="+mn-ea"/>
                    </a:rPr>
                    <a:t>万维网</a:t>
                  </a:r>
                  <a:endParaRPr lang="en-US" altLang="zh-CN" b="1" dirty="0">
                    <a:latin typeface="+mn-ea"/>
                  </a:endParaRPr>
                </a:p>
                <a:p>
                  <a:pPr algn="ctr"/>
                  <a:r>
                    <a:rPr lang="zh-CN" altLang="en-US" b="1" dirty="0">
                      <a:latin typeface="+mn-ea"/>
                    </a:rPr>
                    <a:t>客户</a:t>
                  </a:r>
                </a:p>
              </p:txBody>
            </p:sp>
          </p:grpSp>
          <p:grpSp>
            <p:nvGrpSpPr>
              <p:cNvPr id="11" name="组合 10">
                <a:extLst>
                  <a:ext uri="{FF2B5EF4-FFF2-40B4-BE49-F238E27FC236}">
                    <a16:creationId xmlns:a16="http://schemas.microsoft.com/office/drawing/2014/main" id="{ABB5D902-9025-9E05-1BC5-8862F245E553}"/>
                  </a:ext>
                </a:extLst>
              </p:cNvPr>
              <p:cNvGrpSpPr/>
              <p:nvPr/>
            </p:nvGrpSpPr>
            <p:grpSpPr>
              <a:xfrm>
                <a:off x="7412285" y="3429000"/>
                <a:ext cx="1106018" cy="1484067"/>
                <a:chOff x="8570525" y="3429000"/>
                <a:chExt cx="1106018" cy="1484067"/>
              </a:xfrm>
            </p:grpSpPr>
            <p:pic>
              <p:nvPicPr>
                <p:cNvPr id="12" name="图形 11">
                  <a:extLst>
                    <a:ext uri="{FF2B5EF4-FFF2-40B4-BE49-F238E27FC236}">
                      <a16:creationId xmlns:a16="http://schemas.microsoft.com/office/drawing/2014/main" id="{81E7B065-BE7A-BCC8-AB3A-F36DF8AA03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04397" y="3429000"/>
                  <a:ext cx="638275" cy="837736"/>
                </a:xfrm>
                <a:prstGeom prst="rect">
                  <a:avLst/>
                </a:prstGeom>
              </p:spPr>
            </p:pic>
            <p:sp>
              <p:nvSpPr>
                <p:cNvPr id="13" name="文本框 12">
                  <a:extLst>
                    <a:ext uri="{FF2B5EF4-FFF2-40B4-BE49-F238E27FC236}">
                      <a16:creationId xmlns:a16="http://schemas.microsoft.com/office/drawing/2014/main" id="{A8DDD0D3-B01B-A32F-2526-E0C6EFF6860D}"/>
                    </a:ext>
                  </a:extLst>
                </p:cNvPr>
                <p:cNvSpPr txBox="1"/>
                <p:nvPr/>
              </p:nvSpPr>
              <p:spPr>
                <a:xfrm>
                  <a:off x="8570525" y="4266736"/>
                  <a:ext cx="1106018" cy="646331"/>
                </a:xfrm>
                <a:prstGeom prst="rect">
                  <a:avLst/>
                </a:prstGeom>
                <a:noFill/>
              </p:spPr>
              <p:txBody>
                <a:bodyPr wrap="square" rtlCol="0">
                  <a:spAutoFit/>
                </a:bodyPr>
                <a:lstStyle/>
                <a:p>
                  <a:pPr algn="ctr"/>
                  <a:r>
                    <a:rPr lang="zh-CN" altLang="en-US" b="1" dirty="0">
                      <a:latin typeface="+mn-ea"/>
                    </a:rPr>
                    <a:t>万维网</a:t>
                  </a:r>
                  <a:endParaRPr lang="en-US" altLang="zh-CN" b="1" dirty="0">
                    <a:latin typeface="+mn-ea"/>
                  </a:endParaRPr>
                </a:p>
                <a:p>
                  <a:pPr algn="ctr"/>
                  <a:r>
                    <a:rPr lang="zh-CN" altLang="en-US" b="1" dirty="0">
                      <a:latin typeface="+mn-ea"/>
                    </a:rPr>
                    <a:t>服务器</a:t>
                  </a:r>
                </a:p>
              </p:txBody>
            </p:sp>
          </p:grpSp>
        </p:grpSp>
        <p:cxnSp>
          <p:nvCxnSpPr>
            <p:cNvPr id="49" name="直接连接符 48">
              <a:extLst>
                <a:ext uri="{FF2B5EF4-FFF2-40B4-BE49-F238E27FC236}">
                  <a16:creationId xmlns:a16="http://schemas.microsoft.com/office/drawing/2014/main" id="{EABC47A7-0717-378A-5095-270F52A01135}"/>
                </a:ext>
              </a:extLst>
            </p:cNvPr>
            <p:cNvCxnSpPr>
              <a:cxnSpLocks/>
              <a:endCxn id="12" idx="1"/>
            </p:cNvCxnSpPr>
            <p:nvPr/>
          </p:nvCxnSpPr>
          <p:spPr>
            <a:xfrm flipV="1">
              <a:off x="3659979" y="2154394"/>
              <a:ext cx="4474954" cy="266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图形 73">
              <a:extLst>
                <a:ext uri="{FF2B5EF4-FFF2-40B4-BE49-F238E27FC236}">
                  <a16:creationId xmlns:a16="http://schemas.microsoft.com/office/drawing/2014/main" id="{63840257-D643-2003-937C-A374177F3CC5}"/>
                </a:ext>
              </a:extLst>
            </p:cNvPr>
            <p:cNvSpPr/>
            <p:nvPr/>
          </p:nvSpPr>
          <p:spPr>
            <a:xfrm>
              <a:off x="5271295" y="1977232"/>
              <a:ext cx="1144083" cy="34441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sz="1600" b="1" dirty="0">
                  <a:latin typeface="+mn-ea"/>
                </a:rPr>
                <a:t>因特网</a:t>
              </a:r>
            </a:p>
          </p:txBody>
        </p:sp>
      </p:grpSp>
      <p:grpSp>
        <p:nvGrpSpPr>
          <p:cNvPr id="15" name="组合 14">
            <a:extLst>
              <a:ext uri="{FF2B5EF4-FFF2-40B4-BE49-F238E27FC236}">
                <a16:creationId xmlns:a16="http://schemas.microsoft.com/office/drawing/2014/main" id="{A337B836-042D-FAF3-155E-E88EEE4E4CE6}"/>
              </a:ext>
            </a:extLst>
          </p:cNvPr>
          <p:cNvGrpSpPr/>
          <p:nvPr/>
        </p:nvGrpSpPr>
        <p:grpSpPr>
          <a:xfrm>
            <a:off x="3785612" y="1969728"/>
            <a:ext cx="4191407" cy="369332"/>
            <a:chOff x="3785612" y="1969728"/>
            <a:chExt cx="4191407" cy="369332"/>
          </a:xfrm>
        </p:grpSpPr>
        <p:sp>
          <p:nvSpPr>
            <p:cNvPr id="10" name="圆柱体 9">
              <a:extLst>
                <a:ext uri="{FF2B5EF4-FFF2-40B4-BE49-F238E27FC236}">
                  <a16:creationId xmlns:a16="http://schemas.microsoft.com/office/drawing/2014/main" id="{13B50523-3F6A-9C40-221E-B5AE4E08E71F}"/>
                </a:ext>
              </a:extLst>
            </p:cNvPr>
            <p:cNvSpPr/>
            <p:nvPr/>
          </p:nvSpPr>
          <p:spPr>
            <a:xfrm rot="16200000">
              <a:off x="5696650" y="58691"/>
              <a:ext cx="369331" cy="4191407"/>
            </a:xfrm>
            <a:prstGeom prst="can">
              <a:avLst/>
            </a:prstGeom>
            <a:solidFill>
              <a:srgbClr val="03ACF1"/>
            </a:solidFill>
            <a:ln>
              <a:solidFill>
                <a:srgbClr val="5BD5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4" name="文本框 13">
              <a:extLst>
                <a:ext uri="{FF2B5EF4-FFF2-40B4-BE49-F238E27FC236}">
                  <a16:creationId xmlns:a16="http://schemas.microsoft.com/office/drawing/2014/main" id="{812D559B-12FC-1029-5FB7-6F5ADB2C8DD8}"/>
                </a:ext>
              </a:extLst>
            </p:cNvPr>
            <p:cNvSpPr txBox="1"/>
            <p:nvPr/>
          </p:nvSpPr>
          <p:spPr>
            <a:xfrm>
              <a:off x="4732103" y="1969728"/>
              <a:ext cx="2298424" cy="369332"/>
            </a:xfrm>
            <a:prstGeom prst="rect">
              <a:avLst/>
            </a:prstGeom>
            <a:noFill/>
          </p:spPr>
          <p:txBody>
            <a:bodyPr wrap="square" rtlCol="0">
              <a:spAutoFit/>
            </a:bodyPr>
            <a:lstStyle/>
            <a:p>
              <a:pPr algn="ctr"/>
              <a:r>
                <a:rPr lang="en-US" altLang="zh-CN" b="1" dirty="0">
                  <a:solidFill>
                    <a:schemeClr val="bg1"/>
                  </a:solidFill>
                  <a:latin typeface="+mn-ea"/>
                </a:rPr>
                <a:t>TCP</a:t>
              </a:r>
              <a:r>
                <a:rPr lang="zh-CN" altLang="en-US" b="1" dirty="0">
                  <a:solidFill>
                    <a:schemeClr val="bg1"/>
                  </a:solidFill>
                  <a:latin typeface="+mn-ea"/>
                </a:rPr>
                <a:t>连接（端口号</a:t>
              </a:r>
              <a:r>
                <a:rPr lang="en-US" altLang="zh-CN" b="1" dirty="0">
                  <a:solidFill>
                    <a:schemeClr val="bg1"/>
                  </a:solidFill>
                  <a:latin typeface="+mn-ea"/>
                </a:rPr>
                <a:t>80</a:t>
              </a:r>
              <a:r>
                <a:rPr lang="zh-CN" altLang="en-US" b="1" dirty="0">
                  <a:solidFill>
                    <a:schemeClr val="bg1"/>
                  </a:solidFill>
                  <a:latin typeface="+mn-ea"/>
                </a:rPr>
                <a:t>）</a:t>
              </a:r>
            </a:p>
          </p:txBody>
        </p:sp>
      </p:grpSp>
      <p:grpSp>
        <p:nvGrpSpPr>
          <p:cNvPr id="55" name="组合 54">
            <a:extLst>
              <a:ext uri="{FF2B5EF4-FFF2-40B4-BE49-F238E27FC236}">
                <a16:creationId xmlns:a16="http://schemas.microsoft.com/office/drawing/2014/main" id="{518480C4-9A14-E4F1-1CCE-0777F817FC1B}"/>
              </a:ext>
            </a:extLst>
          </p:cNvPr>
          <p:cNvGrpSpPr/>
          <p:nvPr/>
        </p:nvGrpSpPr>
        <p:grpSpPr>
          <a:xfrm>
            <a:off x="8711914" y="1550859"/>
            <a:ext cx="3143185" cy="1846660"/>
            <a:chOff x="8711914" y="1550859"/>
            <a:chExt cx="3143185" cy="1846660"/>
          </a:xfrm>
        </p:grpSpPr>
        <p:sp>
          <p:nvSpPr>
            <p:cNvPr id="23" name="文本框 22">
              <a:extLst>
                <a:ext uri="{FF2B5EF4-FFF2-40B4-BE49-F238E27FC236}">
                  <a16:creationId xmlns:a16="http://schemas.microsoft.com/office/drawing/2014/main" id="{037A72B2-B365-E52F-D796-C1910C9E3742}"/>
                </a:ext>
              </a:extLst>
            </p:cNvPr>
            <p:cNvSpPr txBox="1"/>
            <p:nvPr/>
          </p:nvSpPr>
          <p:spPr>
            <a:xfrm>
              <a:off x="9026349" y="1550859"/>
              <a:ext cx="2828750" cy="1477328"/>
            </a:xfrm>
            <a:prstGeom prst="rect">
              <a:avLst/>
            </a:prstGeom>
            <a:solidFill>
              <a:schemeClr val="bg1">
                <a:lumMod val="95000"/>
              </a:schemeClr>
            </a:solidFill>
          </p:spPr>
          <p:txBody>
            <a:bodyPr wrap="square" rtlCol="0">
              <a:spAutoFit/>
            </a:bodyPr>
            <a:lstStyle/>
            <a:p>
              <a:r>
                <a:rPr lang="zh-CN" altLang="en-US" b="1" dirty="0">
                  <a:latin typeface="+mn-ea"/>
                </a:rPr>
                <a:t>为该客户生成一个唯一的</a:t>
              </a:r>
              <a:endParaRPr lang="en-US" altLang="zh-CN" b="1" dirty="0">
                <a:latin typeface="+mn-ea"/>
              </a:endParaRPr>
            </a:p>
            <a:p>
              <a:r>
                <a:rPr lang="en-US" altLang="zh-CN" b="1" dirty="0">
                  <a:latin typeface="+mn-ea"/>
                </a:rPr>
                <a:t>Cookie</a:t>
              </a:r>
              <a:r>
                <a:rPr lang="zh-CN" altLang="en-US" b="1" dirty="0">
                  <a:latin typeface="+mn-ea"/>
                </a:rPr>
                <a:t>识别码，并以此为</a:t>
              </a:r>
              <a:endParaRPr lang="en-US" altLang="zh-CN" b="1" dirty="0">
                <a:latin typeface="+mn-ea"/>
              </a:endParaRPr>
            </a:p>
            <a:p>
              <a:r>
                <a:rPr lang="zh-CN" altLang="en-US" b="1" dirty="0">
                  <a:latin typeface="+mn-ea"/>
                </a:rPr>
                <a:t>索引在后端数据库中创建</a:t>
              </a:r>
              <a:endParaRPr lang="en-US" altLang="zh-CN" b="1" dirty="0">
                <a:latin typeface="+mn-ea"/>
              </a:endParaRPr>
            </a:p>
            <a:p>
              <a:r>
                <a:rPr lang="zh-CN" altLang="en-US" b="1" dirty="0">
                  <a:latin typeface="+mn-ea"/>
                </a:rPr>
                <a:t>一个项目，用来记录该用</a:t>
              </a:r>
              <a:endParaRPr lang="en-US" altLang="zh-CN" b="1" dirty="0">
                <a:latin typeface="+mn-ea"/>
              </a:endParaRPr>
            </a:p>
            <a:p>
              <a:r>
                <a:rPr lang="zh-CN" altLang="en-US" b="1" dirty="0">
                  <a:latin typeface="+mn-ea"/>
                </a:rPr>
                <a:t>户访问该网站的各种信息。</a:t>
              </a:r>
            </a:p>
          </p:txBody>
        </p:sp>
        <p:sp>
          <p:nvSpPr>
            <p:cNvPr id="24" name="文本框 23">
              <a:extLst>
                <a:ext uri="{FF2B5EF4-FFF2-40B4-BE49-F238E27FC236}">
                  <a16:creationId xmlns:a16="http://schemas.microsoft.com/office/drawing/2014/main" id="{7B1D04C3-5C22-7378-8E50-AD5F80E9AEE7}"/>
                </a:ext>
              </a:extLst>
            </p:cNvPr>
            <p:cNvSpPr txBox="1"/>
            <p:nvPr/>
          </p:nvSpPr>
          <p:spPr>
            <a:xfrm>
              <a:off x="10353495" y="3028187"/>
              <a:ext cx="304800" cy="369332"/>
            </a:xfrm>
            <a:prstGeom prst="rect">
              <a:avLst/>
            </a:prstGeom>
            <a:noFill/>
          </p:spPr>
          <p:txBody>
            <a:bodyPr wrap="square">
              <a:spAutoFit/>
            </a:bodyPr>
            <a:lstStyle/>
            <a:p>
              <a:pPr algn="ctr"/>
              <a:r>
                <a:rPr lang="zh-CN" altLang="en-US" b="1" dirty="0">
                  <a:latin typeface="+mn-ea"/>
                </a:rPr>
                <a:t>❷</a:t>
              </a:r>
              <a:endParaRPr lang="zh-CN" altLang="en-US" dirty="0">
                <a:latin typeface="+mn-ea"/>
              </a:endParaRPr>
            </a:p>
          </p:txBody>
        </p:sp>
        <p:pic>
          <p:nvPicPr>
            <p:cNvPr id="51" name="图片 50" descr="图片包含 游戏机, 瓶子&#10;&#10;描述已自动生成">
              <a:extLst>
                <a:ext uri="{FF2B5EF4-FFF2-40B4-BE49-F238E27FC236}">
                  <a16:creationId xmlns:a16="http://schemas.microsoft.com/office/drawing/2014/main" id="{22874729-1213-B915-4081-1156F53F98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1914" y="1906052"/>
              <a:ext cx="304800" cy="361545"/>
            </a:xfrm>
            <a:prstGeom prst="rect">
              <a:avLst/>
            </a:prstGeom>
          </p:spPr>
        </p:pic>
      </p:grpSp>
    </p:spTree>
    <p:custDataLst>
      <p:tags r:id="rId1"/>
    </p:custDataLst>
    <p:extLst>
      <p:ext uri="{BB962C8B-B14F-4D97-AF65-F5344CB8AC3E}">
        <p14:creationId xmlns:p14="http://schemas.microsoft.com/office/powerpoint/2010/main" val="281942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ppt_x</p:attrName>
                                        </p:attrNameLst>
                                      </p:cBhvr>
                                      <p:tavLst>
                                        <p:tav tm="0">
                                          <p:val>
                                            <p:strVal val="#ppt_x-#ppt_w*1.125000"/>
                                          </p:val>
                                        </p:tav>
                                        <p:tav tm="100000">
                                          <p:val>
                                            <p:strVal val="#ppt_x"/>
                                          </p:val>
                                        </p:tav>
                                      </p:tavLst>
                                    </p:anim>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1+#ppt_w/2"/>
                                          </p:val>
                                        </p:tav>
                                        <p:tav tm="100000">
                                          <p:val>
                                            <p:strVal val="#ppt_x"/>
                                          </p:val>
                                        </p:tav>
                                      </p:tavLst>
                                    </p:anim>
                                    <p:anim calcmode="lin" valueType="num">
                                      <p:cBhvr additive="base">
                                        <p:cTn id="2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p:tgtEl>
                                          <p:spTgt spid="56"/>
                                        </p:tgtEl>
                                        <p:attrNameLst>
                                          <p:attrName>ppt_x</p:attrName>
                                        </p:attrNameLst>
                                      </p:cBhvr>
                                      <p:tavLst>
                                        <p:tav tm="0">
                                          <p:val>
                                            <p:strVal val="#ppt_x+#ppt_w*1.125000"/>
                                          </p:val>
                                        </p:tav>
                                        <p:tav tm="100000">
                                          <p:val>
                                            <p:strVal val="#ppt_x"/>
                                          </p:val>
                                        </p:tav>
                                      </p:tavLst>
                                    </p:anim>
                                    <p:animEffect transition="in" filter="wipe(lef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p:tgtEl>
                                          <p:spTgt spid="27"/>
                                        </p:tgtEl>
                                        <p:attrNameLst>
                                          <p:attrName>ppt_x</p:attrName>
                                        </p:attrNameLst>
                                      </p:cBhvr>
                                      <p:tavLst>
                                        <p:tav tm="0">
                                          <p:val>
                                            <p:strVal val="#ppt_x+#ppt_w*1.125000"/>
                                          </p:val>
                                        </p:tav>
                                        <p:tav tm="100000">
                                          <p:val>
                                            <p:strVal val="#ppt_x"/>
                                          </p:val>
                                        </p:tav>
                                      </p:tavLst>
                                    </p:anim>
                                    <p:animEffect transition="in" filter="wipe(left)">
                                      <p:cBhvr>
                                        <p:cTn id="40" dur="500"/>
                                        <p:tgtEl>
                                          <p:spTgt spid="27"/>
                                        </p:tgtEl>
                                      </p:cBhvr>
                                    </p:animEffect>
                                  </p:childTnLst>
                                </p:cTn>
                              </p:par>
                            </p:childTnLst>
                          </p:cTn>
                        </p:par>
                        <p:par>
                          <p:cTn id="41" fill="hold">
                            <p:stCondLst>
                              <p:cond delay="500"/>
                            </p:stCondLst>
                            <p:childTnLst>
                              <p:par>
                                <p:cTn id="42" presetID="1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500"/>
                                        <p:tgtEl>
                                          <p:spTgt spid="57"/>
                                        </p:tgtEl>
                                        <p:attrNameLst>
                                          <p:attrName>ppt_x</p:attrName>
                                        </p:attrNameLst>
                                      </p:cBhvr>
                                      <p:tavLst>
                                        <p:tav tm="0">
                                          <p:val>
                                            <p:strVal val="#ppt_x-#ppt_w*1.125000"/>
                                          </p:val>
                                        </p:tav>
                                        <p:tav tm="100000">
                                          <p:val>
                                            <p:strVal val="#ppt_x"/>
                                          </p:val>
                                        </p:tav>
                                      </p:tavLst>
                                    </p:anim>
                                    <p:animEffect transition="in" filter="wipe(right)">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使用</a:t>
              </a:r>
              <a:r>
                <a:rPr lang="en-US" altLang="zh-CN" sz="2000" b="1" dirty="0"/>
                <a:t>Cookie</a:t>
              </a:r>
              <a:r>
                <a:rPr lang="zh-CN" altLang="en-US" sz="2000" b="1" dirty="0"/>
                <a:t>在服务器上记录用户信息</a:t>
              </a:r>
            </a:p>
          </p:txBody>
        </p:sp>
      </p:grpSp>
      <p:grpSp>
        <p:nvGrpSpPr>
          <p:cNvPr id="16" name="组合 15">
            <a:extLst>
              <a:ext uri="{FF2B5EF4-FFF2-40B4-BE49-F238E27FC236}">
                <a16:creationId xmlns:a16="http://schemas.microsoft.com/office/drawing/2014/main" id="{FFB78628-2164-ADED-2BCB-6D4A8BA29EBB}"/>
              </a:ext>
            </a:extLst>
          </p:cNvPr>
          <p:cNvGrpSpPr/>
          <p:nvPr/>
        </p:nvGrpSpPr>
        <p:grpSpPr>
          <a:xfrm>
            <a:off x="4795501" y="1215189"/>
            <a:ext cx="1944819" cy="705003"/>
            <a:chOff x="4795501" y="1215189"/>
            <a:chExt cx="1944819" cy="705003"/>
          </a:xfrm>
        </p:grpSpPr>
        <p:sp>
          <p:nvSpPr>
            <p:cNvPr id="7" name="标注: 右箭头 6">
              <a:extLst>
                <a:ext uri="{FF2B5EF4-FFF2-40B4-BE49-F238E27FC236}">
                  <a16:creationId xmlns:a16="http://schemas.microsoft.com/office/drawing/2014/main" id="{D6D52F54-615A-CB98-9E92-EF9128B67B00}"/>
                </a:ext>
              </a:extLst>
            </p:cNvPr>
            <p:cNvSpPr/>
            <p:nvPr/>
          </p:nvSpPr>
          <p:spPr>
            <a:xfrm>
              <a:off x="4795501" y="1550859"/>
              <a:ext cx="1944819" cy="369333"/>
            </a:xfrm>
            <a:prstGeom prst="rightArrowCallout">
              <a:avLst>
                <a:gd name="adj1" fmla="val 25000"/>
                <a:gd name="adj2" fmla="val 25000"/>
                <a:gd name="adj3" fmla="val 25000"/>
                <a:gd name="adj4" fmla="val 87395"/>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请求</a:t>
              </a:r>
            </a:p>
          </p:txBody>
        </p:sp>
        <p:sp>
          <p:nvSpPr>
            <p:cNvPr id="21" name="文本框 20">
              <a:extLst>
                <a:ext uri="{FF2B5EF4-FFF2-40B4-BE49-F238E27FC236}">
                  <a16:creationId xmlns:a16="http://schemas.microsoft.com/office/drawing/2014/main" id="{8191DEB7-F764-13BE-09DE-7A24B6ADCCA9}"/>
                </a:ext>
              </a:extLst>
            </p:cNvPr>
            <p:cNvSpPr txBox="1"/>
            <p:nvPr/>
          </p:nvSpPr>
          <p:spPr>
            <a:xfrm>
              <a:off x="5612560" y="1215189"/>
              <a:ext cx="461554" cy="369332"/>
            </a:xfrm>
            <a:prstGeom prst="rect">
              <a:avLst/>
            </a:prstGeom>
            <a:noFill/>
          </p:spPr>
          <p:txBody>
            <a:bodyPr wrap="square">
              <a:spAutoFit/>
            </a:bodyPr>
            <a:lstStyle/>
            <a:p>
              <a:pPr algn="ctr"/>
              <a:r>
                <a:rPr lang="zh-CN" altLang="en-US" b="1" dirty="0">
                  <a:latin typeface="+mn-ea"/>
                </a:rPr>
                <a:t>❶</a:t>
              </a:r>
              <a:endParaRPr lang="zh-CN" altLang="en-US" dirty="0">
                <a:latin typeface="+mn-ea"/>
              </a:endParaRPr>
            </a:p>
          </p:txBody>
        </p:sp>
      </p:grpSp>
      <p:grpSp>
        <p:nvGrpSpPr>
          <p:cNvPr id="56" name="组合 55">
            <a:extLst>
              <a:ext uri="{FF2B5EF4-FFF2-40B4-BE49-F238E27FC236}">
                <a16:creationId xmlns:a16="http://schemas.microsoft.com/office/drawing/2014/main" id="{9C643F98-C695-B77C-8B9A-A2BC8180ADFD}"/>
              </a:ext>
            </a:extLst>
          </p:cNvPr>
          <p:cNvGrpSpPr/>
          <p:nvPr/>
        </p:nvGrpSpPr>
        <p:grpSpPr>
          <a:xfrm>
            <a:off x="3719627" y="2401417"/>
            <a:ext cx="3764621" cy="738664"/>
            <a:chOff x="3719627" y="2401417"/>
            <a:chExt cx="3764621" cy="738664"/>
          </a:xfrm>
        </p:grpSpPr>
        <p:sp>
          <p:nvSpPr>
            <p:cNvPr id="22" name="标注: 左箭头 21">
              <a:extLst>
                <a:ext uri="{FF2B5EF4-FFF2-40B4-BE49-F238E27FC236}">
                  <a16:creationId xmlns:a16="http://schemas.microsoft.com/office/drawing/2014/main" id="{0774C9FB-48AF-3EF3-F619-B9F1F9A8C6B9}"/>
                </a:ext>
              </a:extLst>
            </p:cNvPr>
            <p:cNvSpPr/>
            <p:nvPr/>
          </p:nvSpPr>
          <p:spPr>
            <a:xfrm>
              <a:off x="3719627" y="2401417"/>
              <a:ext cx="3764621" cy="369332"/>
            </a:xfrm>
            <a:prstGeom prst="leftArrowCallout">
              <a:avLst>
                <a:gd name="adj1" fmla="val 25000"/>
                <a:gd name="adj2" fmla="val 25000"/>
                <a:gd name="adj3" fmla="val 25000"/>
                <a:gd name="adj4" fmla="val 93455"/>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响应报文 </a:t>
              </a:r>
              <a:r>
                <a:rPr lang="en-US" altLang="zh-CN" sz="1600" b="1" dirty="0">
                  <a:solidFill>
                    <a:schemeClr val="bg1"/>
                  </a:solidFill>
                </a:rPr>
                <a:t>Set-Cookie: 12345678</a:t>
              </a:r>
              <a:endParaRPr lang="zh-CN" altLang="en-US" sz="1600" b="1" dirty="0">
                <a:solidFill>
                  <a:schemeClr val="bg1"/>
                </a:solidFill>
              </a:endParaRPr>
            </a:p>
          </p:txBody>
        </p:sp>
        <p:sp>
          <p:nvSpPr>
            <p:cNvPr id="26" name="文本框 25">
              <a:extLst>
                <a:ext uri="{FF2B5EF4-FFF2-40B4-BE49-F238E27FC236}">
                  <a16:creationId xmlns:a16="http://schemas.microsoft.com/office/drawing/2014/main" id="{E8AF1D97-C507-A1B1-5521-02B0F53901D2}"/>
                </a:ext>
              </a:extLst>
            </p:cNvPr>
            <p:cNvSpPr txBox="1"/>
            <p:nvPr/>
          </p:nvSpPr>
          <p:spPr>
            <a:xfrm>
              <a:off x="5656103" y="2770749"/>
              <a:ext cx="374468" cy="369332"/>
            </a:xfrm>
            <a:prstGeom prst="rect">
              <a:avLst/>
            </a:prstGeom>
            <a:noFill/>
          </p:spPr>
          <p:txBody>
            <a:bodyPr wrap="square">
              <a:spAutoFit/>
            </a:bodyPr>
            <a:lstStyle/>
            <a:p>
              <a:pPr algn="ctr"/>
              <a:r>
                <a:rPr lang="zh-CN" altLang="en-US" b="1" dirty="0">
                  <a:latin typeface="+mn-ea"/>
                </a:rPr>
                <a:t>❸</a:t>
              </a:r>
              <a:endParaRPr lang="zh-CN" altLang="en-US" dirty="0">
                <a:latin typeface="+mn-ea"/>
              </a:endParaRPr>
            </a:p>
          </p:txBody>
        </p:sp>
      </p:grpSp>
      <p:pic>
        <p:nvPicPr>
          <p:cNvPr id="27" name="图形 26" descr="文档 轮廓">
            <a:extLst>
              <a:ext uri="{FF2B5EF4-FFF2-40B4-BE49-F238E27FC236}">
                <a16:creationId xmlns:a16="http://schemas.microsoft.com/office/drawing/2014/main" id="{86E0FBAC-8228-E462-0264-643194D61C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8299" y="1832322"/>
            <a:ext cx="914400" cy="914400"/>
          </a:xfrm>
          <a:prstGeom prst="rect">
            <a:avLst/>
          </a:prstGeom>
        </p:spPr>
      </p:pic>
      <p:grpSp>
        <p:nvGrpSpPr>
          <p:cNvPr id="57" name="组合 56">
            <a:extLst>
              <a:ext uri="{FF2B5EF4-FFF2-40B4-BE49-F238E27FC236}">
                <a16:creationId xmlns:a16="http://schemas.microsoft.com/office/drawing/2014/main" id="{6629EA90-0368-A517-8D88-0584C5D52518}"/>
              </a:ext>
            </a:extLst>
          </p:cNvPr>
          <p:cNvGrpSpPr/>
          <p:nvPr/>
        </p:nvGrpSpPr>
        <p:grpSpPr>
          <a:xfrm>
            <a:off x="435543" y="1948118"/>
            <a:ext cx="1689423" cy="1015663"/>
            <a:chOff x="435543" y="1948118"/>
            <a:chExt cx="1689423" cy="1015663"/>
          </a:xfrm>
        </p:grpSpPr>
        <p:sp>
          <p:nvSpPr>
            <p:cNvPr id="28" name="文本框 27">
              <a:extLst>
                <a:ext uri="{FF2B5EF4-FFF2-40B4-BE49-F238E27FC236}">
                  <a16:creationId xmlns:a16="http://schemas.microsoft.com/office/drawing/2014/main" id="{A0B5A497-3237-32B7-ADD8-360F852BE58D}"/>
                </a:ext>
              </a:extLst>
            </p:cNvPr>
            <p:cNvSpPr txBox="1"/>
            <p:nvPr/>
          </p:nvSpPr>
          <p:spPr>
            <a:xfrm>
              <a:off x="435543" y="1948118"/>
              <a:ext cx="1689423" cy="646331"/>
            </a:xfrm>
            <a:prstGeom prst="rect">
              <a:avLst/>
            </a:prstGeom>
            <a:solidFill>
              <a:schemeClr val="bg1">
                <a:lumMod val="95000"/>
              </a:schemeClr>
            </a:solidFill>
          </p:spPr>
          <p:txBody>
            <a:bodyPr wrap="square" rtlCol="0">
              <a:spAutoFit/>
            </a:bodyPr>
            <a:lstStyle/>
            <a:p>
              <a:r>
                <a:rPr lang="zh-CN" altLang="en-US" b="1" dirty="0">
                  <a:latin typeface="+mn-ea"/>
                </a:rPr>
                <a:t>将</a:t>
              </a:r>
              <a:r>
                <a:rPr lang="en-US" altLang="zh-CN" b="1" dirty="0">
                  <a:latin typeface="+mn-ea"/>
                </a:rPr>
                <a:t>Cookie</a:t>
              </a:r>
              <a:r>
                <a:rPr lang="zh-CN" altLang="en-US" b="1" dirty="0">
                  <a:latin typeface="+mn-ea"/>
                </a:rPr>
                <a:t>信息</a:t>
              </a:r>
              <a:endParaRPr lang="en-US" altLang="zh-CN" b="1" dirty="0">
                <a:latin typeface="+mn-ea"/>
              </a:endParaRPr>
            </a:p>
            <a:p>
              <a:r>
                <a:rPr lang="zh-CN" altLang="en-US" b="1" dirty="0">
                  <a:latin typeface="+mn-ea"/>
                </a:rPr>
                <a:t>存入文件</a:t>
              </a:r>
            </a:p>
          </p:txBody>
        </p:sp>
        <p:sp>
          <p:nvSpPr>
            <p:cNvPr id="29" name="文本框 28">
              <a:extLst>
                <a:ext uri="{FF2B5EF4-FFF2-40B4-BE49-F238E27FC236}">
                  <a16:creationId xmlns:a16="http://schemas.microsoft.com/office/drawing/2014/main" id="{1C7C955F-F47D-9BDA-0BDF-D4DA854BA625}"/>
                </a:ext>
              </a:extLst>
            </p:cNvPr>
            <p:cNvSpPr txBox="1"/>
            <p:nvPr/>
          </p:nvSpPr>
          <p:spPr>
            <a:xfrm>
              <a:off x="1180226" y="2594449"/>
              <a:ext cx="287382" cy="369332"/>
            </a:xfrm>
            <a:prstGeom prst="rect">
              <a:avLst/>
            </a:prstGeom>
            <a:noFill/>
          </p:spPr>
          <p:txBody>
            <a:bodyPr wrap="square">
              <a:spAutoFit/>
            </a:bodyPr>
            <a:lstStyle/>
            <a:p>
              <a:pPr algn="ctr"/>
              <a:r>
                <a:rPr lang="zh-CN" altLang="en-US" b="1" dirty="0">
                  <a:latin typeface="+mn-ea"/>
                </a:rPr>
                <a:t>❹</a:t>
              </a:r>
              <a:endParaRPr lang="zh-CN" altLang="en-US" dirty="0">
                <a:latin typeface="+mn-ea"/>
              </a:endParaRPr>
            </a:p>
          </p:txBody>
        </p:sp>
      </p:grpSp>
      <p:grpSp>
        <p:nvGrpSpPr>
          <p:cNvPr id="25" name="组合 24">
            <a:extLst>
              <a:ext uri="{FF2B5EF4-FFF2-40B4-BE49-F238E27FC236}">
                <a16:creationId xmlns:a16="http://schemas.microsoft.com/office/drawing/2014/main" id="{14E17511-AAF3-47C0-C8AA-5840F61FFEC9}"/>
              </a:ext>
            </a:extLst>
          </p:cNvPr>
          <p:cNvGrpSpPr/>
          <p:nvPr/>
        </p:nvGrpSpPr>
        <p:grpSpPr>
          <a:xfrm>
            <a:off x="4072233" y="4050590"/>
            <a:ext cx="3542208" cy="707086"/>
            <a:chOff x="4072233" y="4050590"/>
            <a:chExt cx="3542208" cy="707086"/>
          </a:xfrm>
        </p:grpSpPr>
        <p:sp>
          <p:nvSpPr>
            <p:cNvPr id="30" name="标注: 右箭头 29">
              <a:extLst>
                <a:ext uri="{FF2B5EF4-FFF2-40B4-BE49-F238E27FC236}">
                  <a16:creationId xmlns:a16="http://schemas.microsoft.com/office/drawing/2014/main" id="{4CE6576C-0ADA-ED5B-5C24-4E474AB69CF1}"/>
                </a:ext>
              </a:extLst>
            </p:cNvPr>
            <p:cNvSpPr/>
            <p:nvPr/>
          </p:nvSpPr>
          <p:spPr>
            <a:xfrm>
              <a:off x="4072233" y="4388343"/>
              <a:ext cx="3542208" cy="369333"/>
            </a:xfrm>
            <a:prstGeom prst="rightArrowCallout">
              <a:avLst>
                <a:gd name="adj1" fmla="val 25000"/>
                <a:gd name="adj2" fmla="val 25000"/>
                <a:gd name="adj3" fmla="val 25000"/>
                <a:gd name="adj4" fmla="val 92804"/>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请求报文 </a:t>
              </a:r>
              <a:r>
                <a:rPr lang="en-US" altLang="zh-CN" sz="1600" b="1" dirty="0">
                  <a:solidFill>
                    <a:schemeClr val="bg1"/>
                  </a:solidFill>
                </a:rPr>
                <a:t>Cookie: 12345678 </a:t>
              </a:r>
              <a:endParaRPr lang="zh-CN" altLang="en-US" sz="1600" b="1" dirty="0">
                <a:solidFill>
                  <a:schemeClr val="bg1"/>
                </a:solidFill>
              </a:endParaRPr>
            </a:p>
          </p:txBody>
        </p:sp>
        <p:sp>
          <p:nvSpPr>
            <p:cNvPr id="41" name="文本框 40">
              <a:extLst>
                <a:ext uri="{FF2B5EF4-FFF2-40B4-BE49-F238E27FC236}">
                  <a16:creationId xmlns:a16="http://schemas.microsoft.com/office/drawing/2014/main" id="{C301924B-C315-711C-E730-C8F82A4CCEDF}"/>
                </a:ext>
              </a:extLst>
            </p:cNvPr>
            <p:cNvSpPr txBox="1"/>
            <p:nvPr/>
          </p:nvSpPr>
          <p:spPr>
            <a:xfrm>
              <a:off x="5612560" y="4050590"/>
              <a:ext cx="461554" cy="369332"/>
            </a:xfrm>
            <a:prstGeom prst="rect">
              <a:avLst/>
            </a:prstGeom>
            <a:noFill/>
          </p:spPr>
          <p:txBody>
            <a:bodyPr wrap="square">
              <a:spAutoFit/>
            </a:bodyPr>
            <a:lstStyle/>
            <a:p>
              <a:pPr algn="ctr"/>
              <a:r>
                <a:rPr lang="zh-CN" altLang="en-US" b="1" dirty="0">
                  <a:latin typeface="+mn-ea"/>
                </a:rPr>
                <a:t>❻</a:t>
              </a:r>
              <a:endParaRPr lang="zh-CN" altLang="en-US" dirty="0">
                <a:latin typeface="+mn-ea"/>
              </a:endParaRPr>
            </a:p>
          </p:txBody>
        </p:sp>
      </p:grpSp>
      <p:grpSp>
        <p:nvGrpSpPr>
          <p:cNvPr id="52" name="组合 51">
            <a:extLst>
              <a:ext uri="{FF2B5EF4-FFF2-40B4-BE49-F238E27FC236}">
                <a16:creationId xmlns:a16="http://schemas.microsoft.com/office/drawing/2014/main" id="{CD193DA6-D407-340E-2E69-3B6F8E68A255}"/>
              </a:ext>
            </a:extLst>
          </p:cNvPr>
          <p:cNvGrpSpPr/>
          <p:nvPr/>
        </p:nvGrpSpPr>
        <p:grpSpPr>
          <a:xfrm>
            <a:off x="8989051" y="4506520"/>
            <a:ext cx="2866048" cy="1409974"/>
            <a:chOff x="8989051" y="4506520"/>
            <a:chExt cx="2866048" cy="1409974"/>
          </a:xfrm>
        </p:grpSpPr>
        <p:sp>
          <p:nvSpPr>
            <p:cNvPr id="43" name="文本框 42">
              <a:extLst>
                <a:ext uri="{FF2B5EF4-FFF2-40B4-BE49-F238E27FC236}">
                  <a16:creationId xmlns:a16="http://schemas.microsoft.com/office/drawing/2014/main" id="{3AA9F801-A7A1-F4F1-5E52-D8E49FBA9B61}"/>
                </a:ext>
              </a:extLst>
            </p:cNvPr>
            <p:cNvSpPr txBox="1"/>
            <p:nvPr/>
          </p:nvSpPr>
          <p:spPr>
            <a:xfrm>
              <a:off x="8989051" y="4506520"/>
              <a:ext cx="2866048" cy="923330"/>
            </a:xfrm>
            <a:prstGeom prst="rect">
              <a:avLst/>
            </a:prstGeom>
            <a:solidFill>
              <a:schemeClr val="bg1">
                <a:lumMod val="95000"/>
              </a:schemeClr>
            </a:solidFill>
          </p:spPr>
          <p:txBody>
            <a:bodyPr wrap="square" rtlCol="0">
              <a:spAutoFit/>
            </a:bodyPr>
            <a:lstStyle/>
            <a:p>
              <a:r>
                <a:rPr lang="zh-CN" altLang="en-US" b="1" dirty="0">
                  <a:latin typeface="+mn-ea"/>
                </a:rPr>
                <a:t>根据</a:t>
              </a:r>
              <a:r>
                <a:rPr lang="en-US" altLang="zh-CN" b="1" dirty="0">
                  <a:latin typeface="+mn-ea"/>
                </a:rPr>
                <a:t>Cookie</a:t>
              </a:r>
              <a:r>
                <a:rPr lang="zh-CN" altLang="en-US" b="1" dirty="0">
                  <a:latin typeface="+mn-ea"/>
                </a:rPr>
                <a:t>识别码就可以</a:t>
              </a:r>
              <a:endParaRPr lang="en-US" altLang="zh-CN" b="1" dirty="0">
                <a:latin typeface="+mn-ea"/>
              </a:endParaRPr>
            </a:p>
            <a:p>
              <a:r>
                <a:rPr lang="zh-CN" altLang="en-US" b="1" dirty="0">
                  <a:latin typeface="+mn-ea"/>
                </a:rPr>
                <a:t>识别出该用户，并返回该用户的个性化网页。</a:t>
              </a:r>
            </a:p>
          </p:txBody>
        </p:sp>
        <p:sp>
          <p:nvSpPr>
            <p:cNvPr id="44" name="文本框 43">
              <a:extLst>
                <a:ext uri="{FF2B5EF4-FFF2-40B4-BE49-F238E27FC236}">
                  <a16:creationId xmlns:a16="http://schemas.microsoft.com/office/drawing/2014/main" id="{720DF892-1563-352C-F636-899BA45ECC19}"/>
                </a:ext>
              </a:extLst>
            </p:cNvPr>
            <p:cNvSpPr txBox="1"/>
            <p:nvPr/>
          </p:nvSpPr>
          <p:spPr>
            <a:xfrm>
              <a:off x="10307391" y="5547162"/>
              <a:ext cx="304800" cy="369332"/>
            </a:xfrm>
            <a:prstGeom prst="rect">
              <a:avLst/>
            </a:prstGeom>
            <a:noFill/>
          </p:spPr>
          <p:txBody>
            <a:bodyPr wrap="square">
              <a:spAutoFit/>
            </a:bodyPr>
            <a:lstStyle/>
            <a:p>
              <a:pPr algn="ctr"/>
              <a:r>
                <a:rPr lang="zh-CN" altLang="en-US" b="1" dirty="0">
                  <a:latin typeface="+mn-ea"/>
                </a:rPr>
                <a:t>❼</a:t>
              </a:r>
              <a:endParaRPr lang="zh-CN" altLang="en-US" dirty="0">
                <a:latin typeface="+mn-ea"/>
              </a:endParaRPr>
            </a:p>
          </p:txBody>
        </p:sp>
      </p:grpSp>
      <p:grpSp>
        <p:nvGrpSpPr>
          <p:cNvPr id="58" name="组合 57">
            <a:extLst>
              <a:ext uri="{FF2B5EF4-FFF2-40B4-BE49-F238E27FC236}">
                <a16:creationId xmlns:a16="http://schemas.microsoft.com/office/drawing/2014/main" id="{4D84A815-F705-B206-75D2-6EE266856864}"/>
              </a:ext>
            </a:extLst>
          </p:cNvPr>
          <p:cNvGrpSpPr/>
          <p:nvPr/>
        </p:nvGrpSpPr>
        <p:grpSpPr>
          <a:xfrm>
            <a:off x="4801136" y="5249835"/>
            <a:ext cx="1939184" cy="725647"/>
            <a:chOff x="4801136" y="5249835"/>
            <a:chExt cx="1939184" cy="725647"/>
          </a:xfrm>
        </p:grpSpPr>
        <p:sp>
          <p:nvSpPr>
            <p:cNvPr id="42" name="标注: 左箭头 41">
              <a:extLst>
                <a:ext uri="{FF2B5EF4-FFF2-40B4-BE49-F238E27FC236}">
                  <a16:creationId xmlns:a16="http://schemas.microsoft.com/office/drawing/2014/main" id="{C57E0FD7-E0A6-4BC6-5A73-FE0A82B5800D}"/>
                </a:ext>
              </a:extLst>
            </p:cNvPr>
            <p:cNvSpPr/>
            <p:nvPr/>
          </p:nvSpPr>
          <p:spPr>
            <a:xfrm>
              <a:off x="4801136" y="5249835"/>
              <a:ext cx="1939184" cy="369332"/>
            </a:xfrm>
            <a:prstGeom prst="leftArrowCallout">
              <a:avLst>
                <a:gd name="adj1" fmla="val 25000"/>
                <a:gd name="adj2" fmla="val 25000"/>
                <a:gd name="adj3" fmla="val 25000"/>
                <a:gd name="adj4" fmla="val 83851"/>
              </a:avLst>
            </a:prstGeom>
            <a:solidFill>
              <a:srgbClr val="52BC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rPr>
                <a:t>HTTP</a:t>
              </a:r>
              <a:r>
                <a:rPr lang="zh-CN" altLang="en-US" b="1" dirty="0">
                  <a:solidFill>
                    <a:schemeClr val="bg1"/>
                  </a:solidFill>
                  <a:latin typeface="+mn-ea"/>
                </a:rPr>
                <a:t>响应</a:t>
              </a:r>
            </a:p>
          </p:txBody>
        </p:sp>
        <p:sp>
          <p:nvSpPr>
            <p:cNvPr id="45" name="文本框 44">
              <a:extLst>
                <a:ext uri="{FF2B5EF4-FFF2-40B4-BE49-F238E27FC236}">
                  <a16:creationId xmlns:a16="http://schemas.microsoft.com/office/drawing/2014/main" id="{FE215E39-E65F-E111-C1FB-459672967167}"/>
                </a:ext>
              </a:extLst>
            </p:cNvPr>
            <p:cNvSpPr txBox="1"/>
            <p:nvPr/>
          </p:nvSpPr>
          <p:spPr>
            <a:xfrm>
              <a:off x="5656103" y="5606150"/>
              <a:ext cx="374468" cy="369332"/>
            </a:xfrm>
            <a:prstGeom prst="rect">
              <a:avLst/>
            </a:prstGeom>
            <a:noFill/>
          </p:spPr>
          <p:txBody>
            <a:bodyPr wrap="square">
              <a:spAutoFit/>
            </a:bodyPr>
            <a:lstStyle/>
            <a:p>
              <a:pPr algn="ctr"/>
              <a:r>
                <a:rPr lang="zh-CN" altLang="en-US" b="1" dirty="0">
                  <a:latin typeface="+mn-ea"/>
                </a:rPr>
                <a:t>❽</a:t>
              </a:r>
              <a:endParaRPr lang="zh-CN" altLang="en-US" dirty="0">
                <a:latin typeface="+mn-ea"/>
              </a:endParaRPr>
            </a:p>
          </p:txBody>
        </p:sp>
      </p:grpSp>
      <p:grpSp>
        <p:nvGrpSpPr>
          <p:cNvPr id="19" name="组合 18">
            <a:extLst>
              <a:ext uri="{FF2B5EF4-FFF2-40B4-BE49-F238E27FC236}">
                <a16:creationId xmlns:a16="http://schemas.microsoft.com/office/drawing/2014/main" id="{F9A793D4-798C-F8AE-5B76-3A22D827EB32}"/>
              </a:ext>
            </a:extLst>
          </p:cNvPr>
          <p:cNvGrpSpPr/>
          <p:nvPr/>
        </p:nvGrpSpPr>
        <p:grpSpPr>
          <a:xfrm>
            <a:off x="435543" y="4783519"/>
            <a:ext cx="1689423" cy="1015663"/>
            <a:chOff x="435543" y="4783519"/>
            <a:chExt cx="1689423" cy="1015663"/>
          </a:xfrm>
        </p:grpSpPr>
        <p:sp>
          <p:nvSpPr>
            <p:cNvPr id="47" name="文本框 46">
              <a:extLst>
                <a:ext uri="{FF2B5EF4-FFF2-40B4-BE49-F238E27FC236}">
                  <a16:creationId xmlns:a16="http://schemas.microsoft.com/office/drawing/2014/main" id="{F92103E8-B4F7-936B-C32F-9CB7727FF46D}"/>
                </a:ext>
              </a:extLst>
            </p:cNvPr>
            <p:cNvSpPr txBox="1"/>
            <p:nvPr/>
          </p:nvSpPr>
          <p:spPr>
            <a:xfrm>
              <a:off x="435543" y="4783519"/>
              <a:ext cx="1689423" cy="646331"/>
            </a:xfrm>
            <a:prstGeom prst="rect">
              <a:avLst/>
            </a:prstGeom>
            <a:solidFill>
              <a:schemeClr val="bg1">
                <a:lumMod val="95000"/>
              </a:schemeClr>
            </a:solidFill>
          </p:spPr>
          <p:txBody>
            <a:bodyPr wrap="square" rtlCol="0">
              <a:spAutoFit/>
            </a:bodyPr>
            <a:lstStyle/>
            <a:p>
              <a:r>
                <a:rPr lang="zh-CN" altLang="en-US" b="1" dirty="0">
                  <a:latin typeface="+mn-ea"/>
                </a:rPr>
                <a:t>从文件读取</a:t>
              </a:r>
              <a:endParaRPr lang="en-US" altLang="zh-CN" b="1" dirty="0">
                <a:latin typeface="+mn-ea"/>
              </a:endParaRPr>
            </a:p>
            <a:p>
              <a:r>
                <a:rPr lang="en-US" altLang="zh-CN" b="1" dirty="0">
                  <a:latin typeface="+mn-ea"/>
                </a:rPr>
                <a:t>Cookie</a:t>
              </a:r>
              <a:r>
                <a:rPr lang="zh-CN" altLang="en-US" b="1" dirty="0">
                  <a:latin typeface="+mn-ea"/>
                </a:rPr>
                <a:t>信息</a:t>
              </a:r>
            </a:p>
          </p:txBody>
        </p:sp>
        <p:sp>
          <p:nvSpPr>
            <p:cNvPr id="48" name="文本框 47">
              <a:extLst>
                <a:ext uri="{FF2B5EF4-FFF2-40B4-BE49-F238E27FC236}">
                  <a16:creationId xmlns:a16="http://schemas.microsoft.com/office/drawing/2014/main" id="{39DAED96-E85F-6EB4-3ED0-AFCB832BB2C0}"/>
                </a:ext>
              </a:extLst>
            </p:cNvPr>
            <p:cNvSpPr txBox="1"/>
            <p:nvPr/>
          </p:nvSpPr>
          <p:spPr>
            <a:xfrm>
              <a:off x="1180226" y="5429850"/>
              <a:ext cx="287382" cy="369332"/>
            </a:xfrm>
            <a:prstGeom prst="rect">
              <a:avLst/>
            </a:prstGeom>
            <a:noFill/>
          </p:spPr>
          <p:txBody>
            <a:bodyPr wrap="square">
              <a:spAutoFit/>
            </a:bodyPr>
            <a:lstStyle/>
            <a:p>
              <a:pPr algn="ctr"/>
              <a:r>
                <a:rPr lang="zh-CN" altLang="en-US" b="1" dirty="0">
                  <a:latin typeface="+mn-ea"/>
                </a:rPr>
                <a:t>❺</a:t>
              </a:r>
              <a:endParaRPr lang="zh-CN" altLang="en-US" dirty="0">
                <a:latin typeface="+mn-ea"/>
              </a:endParaRPr>
            </a:p>
          </p:txBody>
        </p:sp>
      </p:grpSp>
      <p:grpSp>
        <p:nvGrpSpPr>
          <p:cNvPr id="6" name="组合 5">
            <a:extLst>
              <a:ext uri="{FF2B5EF4-FFF2-40B4-BE49-F238E27FC236}">
                <a16:creationId xmlns:a16="http://schemas.microsoft.com/office/drawing/2014/main" id="{FE00DBBF-DC1E-7858-864F-7DEDFA50AAC0}"/>
              </a:ext>
            </a:extLst>
          </p:cNvPr>
          <p:cNvGrpSpPr/>
          <p:nvPr/>
        </p:nvGrpSpPr>
        <p:grpSpPr>
          <a:xfrm>
            <a:off x="2679594" y="1571447"/>
            <a:ext cx="6327485" cy="1648146"/>
            <a:chOff x="2679594" y="1571447"/>
            <a:chExt cx="6327485" cy="1648146"/>
          </a:xfrm>
        </p:grpSpPr>
        <p:grpSp>
          <p:nvGrpSpPr>
            <p:cNvPr id="8" name="组合 7">
              <a:extLst>
                <a:ext uri="{FF2B5EF4-FFF2-40B4-BE49-F238E27FC236}">
                  <a16:creationId xmlns:a16="http://schemas.microsoft.com/office/drawing/2014/main" id="{5AC9921E-F437-F7FA-C4A4-ACA8EB70C8FE}"/>
                </a:ext>
              </a:extLst>
            </p:cNvPr>
            <p:cNvGrpSpPr/>
            <p:nvPr/>
          </p:nvGrpSpPr>
          <p:grpSpPr>
            <a:xfrm>
              <a:off x="2679594" y="1571447"/>
              <a:ext cx="6327485" cy="1648146"/>
              <a:chOff x="2190818" y="3264921"/>
              <a:chExt cx="6327485" cy="1648146"/>
            </a:xfrm>
          </p:grpSpPr>
          <p:grpSp>
            <p:nvGrpSpPr>
              <p:cNvPr id="9" name="组合 8">
                <a:extLst>
                  <a:ext uri="{FF2B5EF4-FFF2-40B4-BE49-F238E27FC236}">
                    <a16:creationId xmlns:a16="http://schemas.microsoft.com/office/drawing/2014/main" id="{662373C7-B70D-D50A-D1F3-29F677A7DF53}"/>
                  </a:ext>
                </a:extLst>
              </p:cNvPr>
              <p:cNvGrpSpPr/>
              <p:nvPr/>
            </p:nvGrpSpPr>
            <p:grpSpPr>
              <a:xfrm>
                <a:off x="2190818" y="3264921"/>
                <a:ext cx="1106018" cy="1648146"/>
                <a:chOff x="2190818" y="3264921"/>
                <a:chExt cx="1106018" cy="1648146"/>
              </a:xfrm>
            </p:grpSpPr>
            <p:pic>
              <p:nvPicPr>
                <p:cNvPr id="17" name="图形 16">
                  <a:extLst>
                    <a:ext uri="{FF2B5EF4-FFF2-40B4-BE49-F238E27FC236}">
                      <a16:creationId xmlns:a16="http://schemas.microsoft.com/office/drawing/2014/main" id="{97E65458-2148-5FFA-B122-E42C9847D1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6803" y="3264921"/>
                  <a:ext cx="974048" cy="942113"/>
                </a:xfrm>
                <a:prstGeom prst="rect">
                  <a:avLst/>
                </a:prstGeom>
              </p:spPr>
            </p:pic>
            <p:sp>
              <p:nvSpPr>
                <p:cNvPr id="20" name="文本框 19">
                  <a:extLst>
                    <a:ext uri="{FF2B5EF4-FFF2-40B4-BE49-F238E27FC236}">
                      <a16:creationId xmlns:a16="http://schemas.microsoft.com/office/drawing/2014/main" id="{EA40210F-99F4-691C-B47D-ED164212FB34}"/>
                    </a:ext>
                  </a:extLst>
                </p:cNvPr>
                <p:cNvSpPr txBox="1"/>
                <p:nvPr/>
              </p:nvSpPr>
              <p:spPr>
                <a:xfrm>
                  <a:off x="2190818" y="4266736"/>
                  <a:ext cx="1106018" cy="646331"/>
                </a:xfrm>
                <a:prstGeom prst="rect">
                  <a:avLst/>
                </a:prstGeom>
                <a:noFill/>
              </p:spPr>
              <p:txBody>
                <a:bodyPr wrap="square" rtlCol="0">
                  <a:spAutoFit/>
                </a:bodyPr>
                <a:lstStyle/>
                <a:p>
                  <a:pPr algn="ctr"/>
                  <a:r>
                    <a:rPr lang="zh-CN" altLang="en-US" b="1" dirty="0">
                      <a:latin typeface="+mn-ea"/>
                    </a:rPr>
                    <a:t>万维网</a:t>
                  </a:r>
                  <a:endParaRPr lang="en-US" altLang="zh-CN" b="1" dirty="0">
                    <a:latin typeface="+mn-ea"/>
                  </a:endParaRPr>
                </a:p>
                <a:p>
                  <a:pPr algn="ctr"/>
                  <a:r>
                    <a:rPr lang="zh-CN" altLang="en-US" b="1" dirty="0">
                      <a:latin typeface="+mn-ea"/>
                    </a:rPr>
                    <a:t>客户</a:t>
                  </a:r>
                </a:p>
              </p:txBody>
            </p:sp>
          </p:grpSp>
          <p:grpSp>
            <p:nvGrpSpPr>
              <p:cNvPr id="11" name="组合 10">
                <a:extLst>
                  <a:ext uri="{FF2B5EF4-FFF2-40B4-BE49-F238E27FC236}">
                    <a16:creationId xmlns:a16="http://schemas.microsoft.com/office/drawing/2014/main" id="{ABB5D902-9025-9E05-1BC5-8862F245E553}"/>
                  </a:ext>
                </a:extLst>
              </p:cNvPr>
              <p:cNvGrpSpPr/>
              <p:nvPr/>
            </p:nvGrpSpPr>
            <p:grpSpPr>
              <a:xfrm>
                <a:off x="7412285" y="3429000"/>
                <a:ext cx="1106018" cy="1484067"/>
                <a:chOff x="8570525" y="3429000"/>
                <a:chExt cx="1106018" cy="1484067"/>
              </a:xfrm>
            </p:grpSpPr>
            <p:pic>
              <p:nvPicPr>
                <p:cNvPr id="12" name="图形 11">
                  <a:extLst>
                    <a:ext uri="{FF2B5EF4-FFF2-40B4-BE49-F238E27FC236}">
                      <a16:creationId xmlns:a16="http://schemas.microsoft.com/office/drawing/2014/main" id="{81E7B065-BE7A-BCC8-AB3A-F36DF8AA03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04397" y="3429000"/>
                  <a:ext cx="638275" cy="837736"/>
                </a:xfrm>
                <a:prstGeom prst="rect">
                  <a:avLst/>
                </a:prstGeom>
              </p:spPr>
            </p:pic>
            <p:sp>
              <p:nvSpPr>
                <p:cNvPr id="13" name="文本框 12">
                  <a:extLst>
                    <a:ext uri="{FF2B5EF4-FFF2-40B4-BE49-F238E27FC236}">
                      <a16:creationId xmlns:a16="http://schemas.microsoft.com/office/drawing/2014/main" id="{A8DDD0D3-B01B-A32F-2526-E0C6EFF6860D}"/>
                    </a:ext>
                  </a:extLst>
                </p:cNvPr>
                <p:cNvSpPr txBox="1"/>
                <p:nvPr/>
              </p:nvSpPr>
              <p:spPr>
                <a:xfrm>
                  <a:off x="8570525" y="4266736"/>
                  <a:ext cx="1106018" cy="646331"/>
                </a:xfrm>
                <a:prstGeom prst="rect">
                  <a:avLst/>
                </a:prstGeom>
                <a:noFill/>
              </p:spPr>
              <p:txBody>
                <a:bodyPr wrap="square" rtlCol="0">
                  <a:spAutoFit/>
                </a:bodyPr>
                <a:lstStyle/>
                <a:p>
                  <a:pPr algn="ctr"/>
                  <a:r>
                    <a:rPr lang="zh-CN" altLang="en-US" b="1" dirty="0">
                      <a:latin typeface="+mn-ea"/>
                    </a:rPr>
                    <a:t>万维网</a:t>
                  </a:r>
                  <a:endParaRPr lang="en-US" altLang="zh-CN" b="1" dirty="0">
                    <a:latin typeface="+mn-ea"/>
                  </a:endParaRPr>
                </a:p>
                <a:p>
                  <a:pPr algn="ctr"/>
                  <a:r>
                    <a:rPr lang="zh-CN" altLang="en-US" b="1" dirty="0">
                      <a:latin typeface="+mn-ea"/>
                    </a:rPr>
                    <a:t>服务器</a:t>
                  </a:r>
                </a:p>
              </p:txBody>
            </p:sp>
          </p:grpSp>
        </p:grpSp>
        <p:cxnSp>
          <p:nvCxnSpPr>
            <p:cNvPr id="49" name="直接连接符 48">
              <a:extLst>
                <a:ext uri="{FF2B5EF4-FFF2-40B4-BE49-F238E27FC236}">
                  <a16:creationId xmlns:a16="http://schemas.microsoft.com/office/drawing/2014/main" id="{EABC47A7-0717-378A-5095-270F52A01135}"/>
                </a:ext>
              </a:extLst>
            </p:cNvPr>
            <p:cNvCxnSpPr>
              <a:cxnSpLocks/>
              <a:endCxn id="12" idx="1"/>
            </p:cNvCxnSpPr>
            <p:nvPr/>
          </p:nvCxnSpPr>
          <p:spPr>
            <a:xfrm flipV="1">
              <a:off x="3659979" y="2154394"/>
              <a:ext cx="4474954" cy="266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图形 73">
              <a:extLst>
                <a:ext uri="{FF2B5EF4-FFF2-40B4-BE49-F238E27FC236}">
                  <a16:creationId xmlns:a16="http://schemas.microsoft.com/office/drawing/2014/main" id="{63840257-D643-2003-937C-A374177F3CC5}"/>
                </a:ext>
              </a:extLst>
            </p:cNvPr>
            <p:cNvSpPr/>
            <p:nvPr/>
          </p:nvSpPr>
          <p:spPr>
            <a:xfrm>
              <a:off x="5271295" y="1977232"/>
              <a:ext cx="1144083" cy="34441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sz="1600" b="1" dirty="0">
                  <a:latin typeface="+mn-ea"/>
                </a:rPr>
                <a:t>因特网</a:t>
              </a:r>
            </a:p>
          </p:txBody>
        </p:sp>
      </p:grpSp>
      <p:grpSp>
        <p:nvGrpSpPr>
          <p:cNvPr id="15" name="组合 14">
            <a:extLst>
              <a:ext uri="{FF2B5EF4-FFF2-40B4-BE49-F238E27FC236}">
                <a16:creationId xmlns:a16="http://schemas.microsoft.com/office/drawing/2014/main" id="{A337B836-042D-FAF3-155E-E88EEE4E4CE6}"/>
              </a:ext>
            </a:extLst>
          </p:cNvPr>
          <p:cNvGrpSpPr/>
          <p:nvPr/>
        </p:nvGrpSpPr>
        <p:grpSpPr>
          <a:xfrm>
            <a:off x="3785612" y="1969728"/>
            <a:ext cx="4191407" cy="369332"/>
            <a:chOff x="3785612" y="1969728"/>
            <a:chExt cx="4191407" cy="369332"/>
          </a:xfrm>
        </p:grpSpPr>
        <p:sp>
          <p:nvSpPr>
            <p:cNvPr id="10" name="圆柱体 9">
              <a:extLst>
                <a:ext uri="{FF2B5EF4-FFF2-40B4-BE49-F238E27FC236}">
                  <a16:creationId xmlns:a16="http://schemas.microsoft.com/office/drawing/2014/main" id="{13B50523-3F6A-9C40-221E-B5AE4E08E71F}"/>
                </a:ext>
              </a:extLst>
            </p:cNvPr>
            <p:cNvSpPr/>
            <p:nvPr/>
          </p:nvSpPr>
          <p:spPr>
            <a:xfrm rot="16200000">
              <a:off x="5696650" y="58691"/>
              <a:ext cx="369331" cy="4191407"/>
            </a:xfrm>
            <a:prstGeom prst="can">
              <a:avLst/>
            </a:prstGeom>
            <a:solidFill>
              <a:srgbClr val="03ACF1"/>
            </a:solidFill>
            <a:ln>
              <a:solidFill>
                <a:srgbClr val="5BD5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4" name="文本框 13">
              <a:extLst>
                <a:ext uri="{FF2B5EF4-FFF2-40B4-BE49-F238E27FC236}">
                  <a16:creationId xmlns:a16="http://schemas.microsoft.com/office/drawing/2014/main" id="{812D559B-12FC-1029-5FB7-6F5ADB2C8DD8}"/>
                </a:ext>
              </a:extLst>
            </p:cNvPr>
            <p:cNvSpPr txBox="1"/>
            <p:nvPr/>
          </p:nvSpPr>
          <p:spPr>
            <a:xfrm>
              <a:off x="4732103" y="1969728"/>
              <a:ext cx="2298424" cy="369332"/>
            </a:xfrm>
            <a:prstGeom prst="rect">
              <a:avLst/>
            </a:prstGeom>
            <a:noFill/>
          </p:spPr>
          <p:txBody>
            <a:bodyPr wrap="square" rtlCol="0">
              <a:spAutoFit/>
            </a:bodyPr>
            <a:lstStyle/>
            <a:p>
              <a:pPr algn="ctr"/>
              <a:r>
                <a:rPr lang="en-US" altLang="zh-CN" b="1" dirty="0">
                  <a:solidFill>
                    <a:schemeClr val="bg1"/>
                  </a:solidFill>
                  <a:latin typeface="+mn-ea"/>
                </a:rPr>
                <a:t>TCP</a:t>
              </a:r>
              <a:r>
                <a:rPr lang="zh-CN" altLang="en-US" b="1" dirty="0">
                  <a:solidFill>
                    <a:schemeClr val="bg1"/>
                  </a:solidFill>
                  <a:latin typeface="+mn-ea"/>
                </a:rPr>
                <a:t>连接（端口号</a:t>
              </a:r>
              <a:r>
                <a:rPr lang="en-US" altLang="zh-CN" b="1" dirty="0">
                  <a:solidFill>
                    <a:schemeClr val="bg1"/>
                  </a:solidFill>
                  <a:latin typeface="+mn-ea"/>
                </a:rPr>
                <a:t>80</a:t>
              </a:r>
              <a:r>
                <a:rPr lang="zh-CN" altLang="en-US" b="1" dirty="0">
                  <a:solidFill>
                    <a:schemeClr val="bg1"/>
                  </a:solidFill>
                  <a:latin typeface="+mn-ea"/>
                </a:rPr>
                <a:t>）</a:t>
              </a:r>
            </a:p>
          </p:txBody>
        </p:sp>
      </p:grpSp>
      <p:grpSp>
        <p:nvGrpSpPr>
          <p:cNvPr id="55" name="组合 54">
            <a:extLst>
              <a:ext uri="{FF2B5EF4-FFF2-40B4-BE49-F238E27FC236}">
                <a16:creationId xmlns:a16="http://schemas.microsoft.com/office/drawing/2014/main" id="{518480C4-9A14-E4F1-1CCE-0777F817FC1B}"/>
              </a:ext>
            </a:extLst>
          </p:cNvPr>
          <p:cNvGrpSpPr/>
          <p:nvPr/>
        </p:nvGrpSpPr>
        <p:grpSpPr>
          <a:xfrm>
            <a:off x="8711914" y="1550859"/>
            <a:ext cx="3143185" cy="1846660"/>
            <a:chOff x="8711914" y="1550859"/>
            <a:chExt cx="3143185" cy="1846660"/>
          </a:xfrm>
        </p:grpSpPr>
        <p:sp>
          <p:nvSpPr>
            <p:cNvPr id="23" name="文本框 22">
              <a:extLst>
                <a:ext uri="{FF2B5EF4-FFF2-40B4-BE49-F238E27FC236}">
                  <a16:creationId xmlns:a16="http://schemas.microsoft.com/office/drawing/2014/main" id="{037A72B2-B365-E52F-D796-C1910C9E3742}"/>
                </a:ext>
              </a:extLst>
            </p:cNvPr>
            <p:cNvSpPr txBox="1"/>
            <p:nvPr/>
          </p:nvSpPr>
          <p:spPr>
            <a:xfrm>
              <a:off x="9026349" y="1550859"/>
              <a:ext cx="2828750" cy="1477328"/>
            </a:xfrm>
            <a:prstGeom prst="rect">
              <a:avLst/>
            </a:prstGeom>
            <a:solidFill>
              <a:schemeClr val="bg1">
                <a:lumMod val="95000"/>
              </a:schemeClr>
            </a:solidFill>
          </p:spPr>
          <p:txBody>
            <a:bodyPr wrap="square" rtlCol="0">
              <a:spAutoFit/>
            </a:bodyPr>
            <a:lstStyle/>
            <a:p>
              <a:r>
                <a:rPr lang="zh-CN" altLang="en-US" b="1" dirty="0">
                  <a:latin typeface="+mn-ea"/>
                </a:rPr>
                <a:t>为该客户生成一个唯一的</a:t>
              </a:r>
              <a:endParaRPr lang="en-US" altLang="zh-CN" b="1" dirty="0">
                <a:latin typeface="+mn-ea"/>
              </a:endParaRPr>
            </a:p>
            <a:p>
              <a:r>
                <a:rPr lang="en-US" altLang="zh-CN" b="1" dirty="0">
                  <a:latin typeface="+mn-ea"/>
                </a:rPr>
                <a:t>Cookie</a:t>
              </a:r>
              <a:r>
                <a:rPr lang="zh-CN" altLang="en-US" b="1" dirty="0">
                  <a:latin typeface="+mn-ea"/>
                </a:rPr>
                <a:t>识别码，并以此为</a:t>
              </a:r>
              <a:endParaRPr lang="en-US" altLang="zh-CN" b="1" dirty="0">
                <a:latin typeface="+mn-ea"/>
              </a:endParaRPr>
            </a:p>
            <a:p>
              <a:r>
                <a:rPr lang="zh-CN" altLang="en-US" b="1" dirty="0">
                  <a:latin typeface="+mn-ea"/>
                </a:rPr>
                <a:t>索引在后端数据库中创建</a:t>
              </a:r>
              <a:endParaRPr lang="en-US" altLang="zh-CN" b="1" dirty="0">
                <a:latin typeface="+mn-ea"/>
              </a:endParaRPr>
            </a:p>
            <a:p>
              <a:r>
                <a:rPr lang="zh-CN" altLang="en-US" b="1" dirty="0">
                  <a:latin typeface="+mn-ea"/>
                </a:rPr>
                <a:t>一个项目，用来记录该用</a:t>
              </a:r>
              <a:endParaRPr lang="en-US" altLang="zh-CN" b="1" dirty="0">
                <a:latin typeface="+mn-ea"/>
              </a:endParaRPr>
            </a:p>
            <a:p>
              <a:r>
                <a:rPr lang="zh-CN" altLang="en-US" b="1" dirty="0">
                  <a:latin typeface="+mn-ea"/>
                </a:rPr>
                <a:t>户访问该网站的各种信息。</a:t>
              </a:r>
            </a:p>
          </p:txBody>
        </p:sp>
        <p:sp>
          <p:nvSpPr>
            <p:cNvPr id="24" name="文本框 23">
              <a:extLst>
                <a:ext uri="{FF2B5EF4-FFF2-40B4-BE49-F238E27FC236}">
                  <a16:creationId xmlns:a16="http://schemas.microsoft.com/office/drawing/2014/main" id="{7B1D04C3-5C22-7378-8E50-AD5F80E9AEE7}"/>
                </a:ext>
              </a:extLst>
            </p:cNvPr>
            <p:cNvSpPr txBox="1"/>
            <p:nvPr/>
          </p:nvSpPr>
          <p:spPr>
            <a:xfrm>
              <a:off x="10353495" y="3028187"/>
              <a:ext cx="304800" cy="369332"/>
            </a:xfrm>
            <a:prstGeom prst="rect">
              <a:avLst/>
            </a:prstGeom>
            <a:noFill/>
          </p:spPr>
          <p:txBody>
            <a:bodyPr wrap="square">
              <a:spAutoFit/>
            </a:bodyPr>
            <a:lstStyle/>
            <a:p>
              <a:pPr algn="ctr"/>
              <a:r>
                <a:rPr lang="zh-CN" altLang="en-US" b="1" dirty="0">
                  <a:latin typeface="+mn-ea"/>
                </a:rPr>
                <a:t>❷</a:t>
              </a:r>
              <a:endParaRPr lang="zh-CN" altLang="en-US" dirty="0">
                <a:latin typeface="+mn-ea"/>
              </a:endParaRPr>
            </a:p>
          </p:txBody>
        </p:sp>
        <p:pic>
          <p:nvPicPr>
            <p:cNvPr id="51" name="图片 50" descr="图片包含 游戏机, 瓶子&#10;&#10;描述已自动生成">
              <a:extLst>
                <a:ext uri="{FF2B5EF4-FFF2-40B4-BE49-F238E27FC236}">
                  <a16:creationId xmlns:a16="http://schemas.microsoft.com/office/drawing/2014/main" id="{22874729-1213-B915-4081-1156F53F98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1914" y="1906052"/>
              <a:ext cx="304800" cy="361545"/>
            </a:xfrm>
            <a:prstGeom prst="rect">
              <a:avLst/>
            </a:prstGeom>
          </p:spPr>
        </p:pic>
      </p:grpSp>
      <p:grpSp>
        <p:nvGrpSpPr>
          <p:cNvPr id="5" name="组合 4">
            <a:extLst>
              <a:ext uri="{FF2B5EF4-FFF2-40B4-BE49-F238E27FC236}">
                <a16:creationId xmlns:a16="http://schemas.microsoft.com/office/drawing/2014/main" id="{B721541A-8CEC-3A0D-312A-EFA5FA6D9429}"/>
              </a:ext>
            </a:extLst>
          </p:cNvPr>
          <p:cNvGrpSpPr/>
          <p:nvPr/>
        </p:nvGrpSpPr>
        <p:grpSpPr>
          <a:xfrm>
            <a:off x="1988299" y="4406848"/>
            <a:ext cx="7028415" cy="1648146"/>
            <a:chOff x="1988299" y="4406848"/>
            <a:chExt cx="7028415" cy="1648146"/>
          </a:xfrm>
        </p:grpSpPr>
        <p:grpSp>
          <p:nvGrpSpPr>
            <p:cNvPr id="31" name="组合 30">
              <a:extLst>
                <a:ext uri="{FF2B5EF4-FFF2-40B4-BE49-F238E27FC236}">
                  <a16:creationId xmlns:a16="http://schemas.microsoft.com/office/drawing/2014/main" id="{D478B5B1-39E9-9AA0-3317-7BD888AFA5D5}"/>
                </a:ext>
              </a:extLst>
            </p:cNvPr>
            <p:cNvGrpSpPr/>
            <p:nvPr/>
          </p:nvGrpSpPr>
          <p:grpSpPr>
            <a:xfrm>
              <a:off x="2679594" y="4406848"/>
              <a:ext cx="6327485" cy="1648146"/>
              <a:chOff x="2190818" y="3264921"/>
              <a:chExt cx="6327485" cy="1648146"/>
            </a:xfrm>
          </p:grpSpPr>
          <p:grpSp>
            <p:nvGrpSpPr>
              <p:cNvPr id="32" name="组合 31">
                <a:extLst>
                  <a:ext uri="{FF2B5EF4-FFF2-40B4-BE49-F238E27FC236}">
                    <a16:creationId xmlns:a16="http://schemas.microsoft.com/office/drawing/2014/main" id="{29073CA7-3061-33CC-1D1F-1880ACD9724B}"/>
                  </a:ext>
                </a:extLst>
              </p:cNvPr>
              <p:cNvGrpSpPr/>
              <p:nvPr/>
            </p:nvGrpSpPr>
            <p:grpSpPr>
              <a:xfrm>
                <a:off x="2190818" y="3264921"/>
                <a:ext cx="1106018" cy="1648146"/>
                <a:chOff x="2190818" y="3264921"/>
                <a:chExt cx="1106018" cy="1648146"/>
              </a:xfrm>
            </p:grpSpPr>
            <p:pic>
              <p:nvPicPr>
                <p:cNvPr id="39" name="图形 38">
                  <a:extLst>
                    <a:ext uri="{FF2B5EF4-FFF2-40B4-BE49-F238E27FC236}">
                      <a16:creationId xmlns:a16="http://schemas.microsoft.com/office/drawing/2014/main" id="{F6F55FD4-1C13-7329-4D49-F8C83F4AE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6803" y="3264921"/>
                  <a:ext cx="974048" cy="942113"/>
                </a:xfrm>
                <a:prstGeom prst="rect">
                  <a:avLst/>
                </a:prstGeom>
              </p:spPr>
            </p:pic>
            <p:sp>
              <p:nvSpPr>
                <p:cNvPr id="40" name="文本框 39">
                  <a:extLst>
                    <a:ext uri="{FF2B5EF4-FFF2-40B4-BE49-F238E27FC236}">
                      <a16:creationId xmlns:a16="http://schemas.microsoft.com/office/drawing/2014/main" id="{8D0D293A-DF1B-D4AA-2817-1E7A5650F5BB}"/>
                    </a:ext>
                  </a:extLst>
                </p:cNvPr>
                <p:cNvSpPr txBox="1"/>
                <p:nvPr/>
              </p:nvSpPr>
              <p:spPr>
                <a:xfrm>
                  <a:off x="2190818" y="4266736"/>
                  <a:ext cx="1106018" cy="646331"/>
                </a:xfrm>
                <a:prstGeom prst="rect">
                  <a:avLst/>
                </a:prstGeom>
                <a:noFill/>
              </p:spPr>
              <p:txBody>
                <a:bodyPr wrap="square" rtlCol="0">
                  <a:spAutoFit/>
                </a:bodyPr>
                <a:lstStyle/>
                <a:p>
                  <a:pPr algn="ctr"/>
                  <a:r>
                    <a:rPr lang="zh-CN" altLang="en-US" b="1" dirty="0">
                      <a:latin typeface="+mn-ea"/>
                    </a:rPr>
                    <a:t>万维网</a:t>
                  </a:r>
                  <a:endParaRPr lang="en-US" altLang="zh-CN" b="1" dirty="0">
                    <a:latin typeface="+mn-ea"/>
                  </a:endParaRPr>
                </a:p>
                <a:p>
                  <a:pPr algn="ctr"/>
                  <a:r>
                    <a:rPr lang="zh-CN" altLang="en-US" b="1" dirty="0">
                      <a:latin typeface="+mn-ea"/>
                    </a:rPr>
                    <a:t>客户</a:t>
                  </a:r>
                </a:p>
              </p:txBody>
            </p:sp>
          </p:grpSp>
          <p:grpSp>
            <p:nvGrpSpPr>
              <p:cNvPr id="33" name="组合 32">
                <a:extLst>
                  <a:ext uri="{FF2B5EF4-FFF2-40B4-BE49-F238E27FC236}">
                    <a16:creationId xmlns:a16="http://schemas.microsoft.com/office/drawing/2014/main" id="{E51F439A-88D6-E2FB-273C-0687178A156E}"/>
                  </a:ext>
                </a:extLst>
              </p:cNvPr>
              <p:cNvGrpSpPr/>
              <p:nvPr/>
            </p:nvGrpSpPr>
            <p:grpSpPr>
              <a:xfrm>
                <a:off x="3296836" y="3663202"/>
                <a:ext cx="4191407" cy="369332"/>
                <a:chOff x="2888662" y="2311235"/>
                <a:chExt cx="4191407" cy="369332"/>
              </a:xfrm>
            </p:grpSpPr>
            <p:sp>
              <p:nvSpPr>
                <p:cNvPr id="37" name="圆柱体 36">
                  <a:extLst>
                    <a:ext uri="{FF2B5EF4-FFF2-40B4-BE49-F238E27FC236}">
                      <a16:creationId xmlns:a16="http://schemas.microsoft.com/office/drawing/2014/main" id="{2CE2E27D-D7F0-1FBF-C1CF-654A0A9E9A72}"/>
                    </a:ext>
                  </a:extLst>
                </p:cNvPr>
                <p:cNvSpPr/>
                <p:nvPr/>
              </p:nvSpPr>
              <p:spPr>
                <a:xfrm rot="16200000">
                  <a:off x="4799700" y="400198"/>
                  <a:ext cx="369331" cy="4191407"/>
                </a:xfrm>
                <a:prstGeom prst="can">
                  <a:avLst/>
                </a:prstGeom>
                <a:solidFill>
                  <a:srgbClr val="03ACF1"/>
                </a:solidFill>
                <a:ln>
                  <a:solidFill>
                    <a:srgbClr val="5BD5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文本框 37">
                  <a:extLst>
                    <a:ext uri="{FF2B5EF4-FFF2-40B4-BE49-F238E27FC236}">
                      <a16:creationId xmlns:a16="http://schemas.microsoft.com/office/drawing/2014/main" id="{08799ED3-7CF5-3B74-2A13-03FF8F8B0D97}"/>
                    </a:ext>
                  </a:extLst>
                </p:cNvPr>
                <p:cNvSpPr txBox="1"/>
                <p:nvPr/>
              </p:nvSpPr>
              <p:spPr>
                <a:xfrm>
                  <a:off x="3835153" y="2311235"/>
                  <a:ext cx="2298424" cy="369332"/>
                </a:xfrm>
                <a:prstGeom prst="rect">
                  <a:avLst/>
                </a:prstGeom>
                <a:noFill/>
              </p:spPr>
              <p:txBody>
                <a:bodyPr wrap="square" rtlCol="0">
                  <a:spAutoFit/>
                </a:bodyPr>
                <a:lstStyle/>
                <a:p>
                  <a:pPr algn="ctr"/>
                  <a:r>
                    <a:rPr lang="en-US" altLang="zh-CN" b="1" dirty="0">
                      <a:solidFill>
                        <a:schemeClr val="bg1"/>
                      </a:solidFill>
                      <a:latin typeface="+mn-ea"/>
                    </a:rPr>
                    <a:t>TCP</a:t>
                  </a:r>
                  <a:r>
                    <a:rPr lang="zh-CN" altLang="en-US" b="1" dirty="0">
                      <a:solidFill>
                        <a:schemeClr val="bg1"/>
                      </a:solidFill>
                      <a:latin typeface="+mn-ea"/>
                    </a:rPr>
                    <a:t>连接（端口号</a:t>
                  </a:r>
                  <a:r>
                    <a:rPr lang="en-US" altLang="zh-CN" b="1" dirty="0">
                      <a:solidFill>
                        <a:schemeClr val="bg1"/>
                      </a:solidFill>
                      <a:latin typeface="+mn-ea"/>
                    </a:rPr>
                    <a:t>80</a:t>
                  </a:r>
                  <a:r>
                    <a:rPr lang="zh-CN" altLang="en-US" b="1" dirty="0">
                      <a:solidFill>
                        <a:schemeClr val="bg1"/>
                      </a:solidFill>
                      <a:latin typeface="+mn-ea"/>
                    </a:rPr>
                    <a:t>）</a:t>
                  </a:r>
                </a:p>
              </p:txBody>
            </p:sp>
          </p:grpSp>
          <p:grpSp>
            <p:nvGrpSpPr>
              <p:cNvPr id="34" name="组合 33">
                <a:extLst>
                  <a:ext uri="{FF2B5EF4-FFF2-40B4-BE49-F238E27FC236}">
                    <a16:creationId xmlns:a16="http://schemas.microsoft.com/office/drawing/2014/main" id="{BDF41390-4058-AB98-6070-8587B1F0FB68}"/>
                  </a:ext>
                </a:extLst>
              </p:cNvPr>
              <p:cNvGrpSpPr/>
              <p:nvPr/>
            </p:nvGrpSpPr>
            <p:grpSpPr>
              <a:xfrm>
                <a:off x="7412285" y="3429000"/>
                <a:ext cx="1106018" cy="1484067"/>
                <a:chOff x="8570525" y="3429000"/>
                <a:chExt cx="1106018" cy="1484067"/>
              </a:xfrm>
            </p:grpSpPr>
            <p:pic>
              <p:nvPicPr>
                <p:cNvPr id="35" name="图形 34">
                  <a:extLst>
                    <a:ext uri="{FF2B5EF4-FFF2-40B4-BE49-F238E27FC236}">
                      <a16:creationId xmlns:a16="http://schemas.microsoft.com/office/drawing/2014/main" id="{50C10B00-9E6E-BAC4-D320-B9666E10A4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04397" y="3429000"/>
                  <a:ext cx="638275" cy="837736"/>
                </a:xfrm>
                <a:prstGeom prst="rect">
                  <a:avLst/>
                </a:prstGeom>
              </p:spPr>
            </p:pic>
            <p:sp>
              <p:nvSpPr>
                <p:cNvPr id="36" name="文本框 35">
                  <a:extLst>
                    <a:ext uri="{FF2B5EF4-FFF2-40B4-BE49-F238E27FC236}">
                      <a16:creationId xmlns:a16="http://schemas.microsoft.com/office/drawing/2014/main" id="{38FC8557-1FD9-309E-3531-22388DBA6F92}"/>
                    </a:ext>
                  </a:extLst>
                </p:cNvPr>
                <p:cNvSpPr txBox="1"/>
                <p:nvPr/>
              </p:nvSpPr>
              <p:spPr>
                <a:xfrm>
                  <a:off x="8570525" y="4266736"/>
                  <a:ext cx="1106018" cy="646331"/>
                </a:xfrm>
                <a:prstGeom prst="rect">
                  <a:avLst/>
                </a:prstGeom>
                <a:noFill/>
              </p:spPr>
              <p:txBody>
                <a:bodyPr wrap="square" rtlCol="0">
                  <a:spAutoFit/>
                </a:bodyPr>
                <a:lstStyle/>
                <a:p>
                  <a:pPr algn="ctr"/>
                  <a:r>
                    <a:rPr lang="zh-CN" altLang="en-US" b="1" dirty="0">
                      <a:latin typeface="+mn-ea"/>
                    </a:rPr>
                    <a:t>万维网</a:t>
                  </a:r>
                  <a:endParaRPr lang="en-US" altLang="zh-CN" b="1" dirty="0">
                    <a:latin typeface="+mn-ea"/>
                  </a:endParaRPr>
                </a:p>
                <a:p>
                  <a:pPr algn="ctr"/>
                  <a:r>
                    <a:rPr lang="zh-CN" altLang="en-US" b="1" dirty="0">
                      <a:latin typeface="+mn-ea"/>
                    </a:rPr>
                    <a:t>服务器</a:t>
                  </a:r>
                </a:p>
              </p:txBody>
            </p:sp>
          </p:grpSp>
        </p:grpSp>
        <p:pic>
          <p:nvPicPr>
            <p:cNvPr id="46" name="图形 45" descr="文档 轮廓">
              <a:extLst>
                <a:ext uri="{FF2B5EF4-FFF2-40B4-BE49-F238E27FC236}">
                  <a16:creationId xmlns:a16="http://schemas.microsoft.com/office/drawing/2014/main" id="{EC2B34FC-9CB5-2700-7690-B2E6C7BCEC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8299" y="4667723"/>
              <a:ext cx="914400" cy="914400"/>
            </a:xfrm>
            <a:prstGeom prst="rect">
              <a:avLst/>
            </a:prstGeom>
          </p:spPr>
        </p:pic>
        <p:pic>
          <p:nvPicPr>
            <p:cNvPr id="54" name="图片 53" descr="图片包含 游戏机, 瓶子&#10;&#10;描述已自动生成">
              <a:extLst>
                <a:ext uri="{FF2B5EF4-FFF2-40B4-BE49-F238E27FC236}">
                  <a16:creationId xmlns:a16="http://schemas.microsoft.com/office/drawing/2014/main" id="{613DD0CE-B7C5-2673-B80F-C2BAE9F512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1914" y="4736941"/>
              <a:ext cx="304800" cy="361545"/>
            </a:xfrm>
            <a:prstGeom prst="rect">
              <a:avLst/>
            </a:prstGeom>
          </p:spPr>
        </p:pic>
      </p:grpSp>
      <p:pic>
        <p:nvPicPr>
          <p:cNvPr id="18" name="图形 17" descr="放大镜 纯色填充">
            <a:extLst>
              <a:ext uri="{FF2B5EF4-FFF2-40B4-BE49-F238E27FC236}">
                <a16:creationId xmlns:a16="http://schemas.microsoft.com/office/drawing/2014/main" id="{35481A7A-ECA8-F355-79A3-6BDB513A53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56124" y="4715042"/>
            <a:ext cx="441499" cy="441499"/>
          </a:xfrm>
          <a:prstGeom prst="rect">
            <a:avLst/>
          </a:prstGeom>
        </p:spPr>
      </p:pic>
      <p:pic>
        <p:nvPicPr>
          <p:cNvPr id="53" name="图形 52" descr="放大镜 纯色填充">
            <a:extLst>
              <a:ext uri="{FF2B5EF4-FFF2-40B4-BE49-F238E27FC236}">
                <a16:creationId xmlns:a16="http://schemas.microsoft.com/office/drawing/2014/main" id="{48B33ED4-A870-795F-18C4-467108463B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7073" y="4591326"/>
            <a:ext cx="441499" cy="441499"/>
          </a:xfrm>
          <a:prstGeom prst="rect">
            <a:avLst/>
          </a:prstGeom>
        </p:spPr>
      </p:pic>
    </p:spTree>
    <p:custDataLst>
      <p:tags r:id="rId1"/>
    </p:custDataLst>
    <p:extLst>
      <p:ext uri="{BB962C8B-B14F-4D97-AF65-F5344CB8AC3E}">
        <p14:creationId xmlns:p14="http://schemas.microsoft.com/office/powerpoint/2010/main" val="305575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5E-6 4.07407E-6 L -0.00143 0.09791 " pathEditMode="relative" rAng="0" ptsTypes="AA">
                                      <p:cBhvr>
                                        <p:cTn id="16" dur="2000" fill="hold"/>
                                        <p:tgtEl>
                                          <p:spTgt spid="18"/>
                                        </p:tgtEl>
                                        <p:attrNameLst>
                                          <p:attrName>ppt_x</p:attrName>
                                          <p:attrName>ppt_y</p:attrName>
                                        </p:attrNameLst>
                                      </p:cBhvr>
                                      <p:rCtr x="-78" y="4884"/>
                                    </p:animMotion>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18"/>
                                        </p:tgtEl>
                                        <p:attrNameLst>
                                          <p:attrName>style.visibility</p:attrName>
                                        </p:attrNameLst>
                                      </p:cBhvr>
                                      <p:to>
                                        <p:strVal val="hidden"/>
                                      </p:to>
                                    </p:se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p:tgtEl>
                                          <p:spTgt spid="19"/>
                                        </p:tgtEl>
                                        <p:attrNameLst>
                                          <p:attrName>ppt_x</p:attrName>
                                        </p:attrNameLst>
                                      </p:cBhvr>
                                      <p:tavLst>
                                        <p:tav tm="0">
                                          <p:val>
                                            <p:strVal val="#ppt_x-#ppt_w*1.125000"/>
                                          </p:val>
                                        </p:tav>
                                        <p:tav tm="100000">
                                          <p:val>
                                            <p:strVal val="#ppt_x"/>
                                          </p:val>
                                        </p:tav>
                                      </p:tavLst>
                                    </p:anim>
                                    <p:animEffect transition="in" filter="wipe(righ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p:tgtEl>
                                          <p:spTgt spid="25"/>
                                        </p:tgtEl>
                                        <p:attrNameLst>
                                          <p:attrName>ppt_x</p:attrName>
                                        </p:attrNameLst>
                                      </p:cBhvr>
                                      <p:tavLst>
                                        <p:tav tm="0">
                                          <p:val>
                                            <p:strVal val="#ppt_x-#ppt_w*1.125000"/>
                                          </p:val>
                                        </p:tav>
                                        <p:tav tm="100000">
                                          <p:val>
                                            <p:strVal val="#ppt_x"/>
                                          </p:val>
                                        </p:tav>
                                      </p:tavLst>
                                    </p:anim>
                                    <p:animEffect transition="in" filter="wipe(righ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2"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p:tgtEl>
                                          <p:spTgt spid="52"/>
                                        </p:tgtEl>
                                        <p:attrNameLst>
                                          <p:attrName>ppt_x</p:attrName>
                                        </p:attrNameLst>
                                      </p:cBhvr>
                                      <p:tavLst>
                                        <p:tav tm="0">
                                          <p:val>
                                            <p:strVal val="#ppt_x+#ppt_w*1.125000"/>
                                          </p:val>
                                        </p:tav>
                                        <p:tav tm="100000">
                                          <p:val>
                                            <p:strVal val="#ppt_x"/>
                                          </p:val>
                                        </p:tav>
                                      </p:tavLst>
                                    </p:anim>
                                    <p:animEffect transition="in" filter="wipe(left)">
                                      <p:cBhvr>
                                        <p:cTn id="36" dur="500"/>
                                        <p:tgtEl>
                                          <p:spTgt spid="52"/>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childTnLst>
                          </p:cTn>
                        </p:par>
                        <p:par>
                          <p:cTn id="40" fill="hold">
                            <p:stCondLst>
                              <p:cond delay="500"/>
                            </p:stCondLst>
                            <p:childTnLst>
                              <p:par>
                                <p:cTn id="41" presetID="42" presetClass="path" presetSubtype="0" accel="50000" decel="50000" fill="hold" nodeType="afterEffect">
                                  <p:stCondLst>
                                    <p:cond delay="0"/>
                                  </p:stCondLst>
                                  <p:childTnLst>
                                    <p:animMotion origin="layout" path="M -2.08333E-7 -3.7037E-7 L -0.00143 0.09792 " pathEditMode="relative" rAng="0" ptsTypes="AA">
                                      <p:cBhvr>
                                        <p:cTn id="42" dur="2000" fill="hold"/>
                                        <p:tgtEl>
                                          <p:spTgt spid="53"/>
                                        </p:tgtEl>
                                        <p:attrNameLst>
                                          <p:attrName>ppt_x</p:attrName>
                                          <p:attrName>ppt_y</p:attrName>
                                        </p:attrNameLst>
                                      </p:cBhvr>
                                      <p:rCtr x="-78" y="4884"/>
                                    </p:animMotion>
                                  </p:childTnLst>
                                </p:cTn>
                              </p:par>
                            </p:childTnLst>
                          </p:cTn>
                        </p:par>
                        <p:par>
                          <p:cTn id="43" fill="hold">
                            <p:stCondLst>
                              <p:cond delay="2500"/>
                            </p:stCondLst>
                            <p:childTnLst>
                              <p:par>
                                <p:cTn id="44" presetID="1" presetClass="exit" presetSubtype="0" fill="hold" nodeType="afterEffect">
                                  <p:stCondLst>
                                    <p:cond delay="0"/>
                                  </p:stCondLst>
                                  <p:childTnLst>
                                    <p:set>
                                      <p:cBhvr>
                                        <p:cTn id="45" dur="1" fill="hold">
                                          <p:stCondLst>
                                            <p:cond delay="0"/>
                                          </p:stCondLst>
                                        </p:cTn>
                                        <p:tgtEl>
                                          <p:spTgt spid="5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2" presetClass="entr" presetSubtype="2" fill="hold" nodeType="clickEffect">
                                  <p:stCondLst>
                                    <p:cond delay="0"/>
                                  </p:stCondLst>
                                  <p:childTnLst>
                                    <p:set>
                                      <p:cBhvr>
                                        <p:cTn id="49" dur="1" fill="hold">
                                          <p:stCondLst>
                                            <p:cond delay="0"/>
                                          </p:stCondLst>
                                        </p:cTn>
                                        <p:tgtEl>
                                          <p:spTgt spid="58"/>
                                        </p:tgtEl>
                                        <p:attrNameLst>
                                          <p:attrName>style.visibility</p:attrName>
                                        </p:attrNameLst>
                                      </p:cBhvr>
                                      <p:to>
                                        <p:strVal val="visible"/>
                                      </p:to>
                                    </p:set>
                                    <p:anim calcmode="lin" valueType="num">
                                      <p:cBhvr additive="base">
                                        <p:cTn id="50" dur="500"/>
                                        <p:tgtEl>
                                          <p:spTgt spid="58"/>
                                        </p:tgtEl>
                                        <p:attrNameLst>
                                          <p:attrName>ppt_x</p:attrName>
                                        </p:attrNameLst>
                                      </p:cBhvr>
                                      <p:tavLst>
                                        <p:tav tm="0">
                                          <p:val>
                                            <p:strVal val="#ppt_x+#ppt_w*1.125000"/>
                                          </p:val>
                                        </p:tav>
                                        <p:tav tm="100000">
                                          <p:val>
                                            <p:strVal val="#ppt_x"/>
                                          </p:val>
                                        </p:tav>
                                      </p:tavLst>
                                    </p:anim>
                                    <p:animEffect transition="in" filter="wipe(left)">
                                      <p:cBhvr>
                                        <p:cTn id="5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sp>
        <p:nvSpPr>
          <p:cNvPr id="55" name="文本框 54">
            <a:extLst>
              <a:ext uri="{FF2B5EF4-FFF2-40B4-BE49-F238E27FC236}">
                <a16:creationId xmlns:a16="http://schemas.microsoft.com/office/drawing/2014/main" id="{77C148DF-979C-D490-1B95-62020D9BF2DB}"/>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68" name="组合 67">
            <a:extLst>
              <a:ext uri="{FF2B5EF4-FFF2-40B4-BE49-F238E27FC236}">
                <a16:creationId xmlns:a16="http://schemas.microsoft.com/office/drawing/2014/main" id="{361AD8BD-8890-A512-A7E7-D7E740EFF4E0}"/>
              </a:ext>
            </a:extLst>
          </p:cNvPr>
          <p:cNvGrpSpPr/>
          <p:nvPr/>
        </p:nvGrpSpPr>
        <p:grpSpPr>
          <a:xfrm>
            <a:off x="2928645" y="2975380"/>
            <a:ext cx="7520639" cy="3434359"/>
            <a:chOff x="2928645" y="2975380"/>
            <a:chExt cx="7520639" cy="3434359"/>
          </a:xfrm>
        </p:grpSpPr>
        <p:sp>
          <p:nvSpPr>
            <p:cNvPr id="39" name="文本框 38">
              <a:extLst>
                <a:ext uri="{FF2B5EF4-FFF2-40B4-BE49-F238E27FC236}">
                  <a16:creationId xmlns:a16="http://schemas.microsoft.com/office/drawing/2014/main" id="{D92EB9A9-2C99-F327-7BCE-716BBF58278F}"/>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42" name="文本框 41">
              <a:extLst>
                <a:ext uri="{FF2B5EF4-FFF2-40B4-BE49-F238E27FC236}">
                  <a16:creationId xmlns:a16="http://schemas.microsoft.com/office/drawing/2014/main" id="{93456542-7B4C-1649-558E-C7C1100C78FE}"/>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10" name="直接连接符 9">
              <a:extLst>
                <a:ext uri="{FF2B5EF4-FFF2-40B4-BE49-F238E27FC236}">
                  <a16:creationId xmlns:a16="http://schemas.microsoft.com/office/drawing/2014/main" id="{AECD020A-BC5C-7181-66B2-6071C6E6F79D}"/>
                </a:ext>
              </a:extLst>
            </p:cNvPr>
            <p:cNvCxnSpPr>
              <a:cxnSpLocks/>
              <a:endCxn id="43"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645E97F-932D-015D-31D8-87538095CFB6}"/>
                </a:ext>
              </a:extLst>
            </p:cNvPr>
            <p:cNvCxnSpPr>
              <a:cxnSpLocks/>
              <a:endCxn id="54"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98EB7EE-D799-71F9-9737-AC1A1772AFB1}"/>
                </a:ext>
              </a:extLst>
            </p:cNvPr>
            <p:cNvGrpSpPr/>
            <p:nvPr/>
          </p:nvGrpSpPr>
          <p:grpSpPr>
            <a:xfrm>
              <a:off x="3223830" y="2975380"/>
              <a:ext cx="674585" cy="992522"/>
              <a:chOff x="2528171" y="1047487"/>
              <a:chExt cx="674585" cy="992522"/>
            </a:xfrm>
          </p:grpSpPr>
          <p:pic>
            <p:nvPicPr>
              <p:cNvPr id="56" name="图形 55">
                <a:extLst>
                  <a:ext uri="{FF2B5EF4-FFF2-40B4-BE49-F238E27FC236}">
                    <a16:creationId xmlns:a16="http://schemas.microsoft.com/office/drawing/2014/main" id="{AB00F04D-2336-F325-D353-590C4445FF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57" name="文本框 56">
                <a:extLst>
                  <a:ext uri="{FF2B5EF4-FFF2-40B4-BE49-F238E27FC236}">
                    <a16:creationId xmlns:a16="http://schemas.microsoft.com/office/drawing/2014/main" id="{A2592C2F-3D98-02C4-4C95-9096821A20AE}"/>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19" name="图形 73">
              <a:extLst>
                <a:ext uri="{FF2B5EF4-FFF2-40B4-BE49-F238E27FC236}">
                  <a16:creationId xmlns:a16="http://schemas.microsoft.com/office/drawing/2014/main" id="{71DA118E-18D1-2700-6EBF-933C77F1E541}"/>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54" name="图形 53">
              <a:extLst>
                <a:ext uri="{FF2B5EF4-FFF2-40B4-BE49-F238E27FC236}">
                  <a16:creationId xmlns:a16="http://schemas.microsoft.com/office/drawing/2014/main" id="{1432DB77-1788-736B-267D-A35B78F2E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38" name="图形 37">
              <a:extLst>
                <a:ext uri="{FF2B5EF4-FFF2-40B4-BE49-F238E27FC236}">
                  <a16:creationId xmlns:a16="http://schemas.microsoft.com/office/drawing/2014/main" id="{1441682C-832E-17C4-581F-5D9829ADB0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40" name="图形 73">
              <a:extLst>
                <a:ext uri="{FF2B5EF4-FFF2-40B4-BE49-F238E27FC236}">
                  <a16:creationId xmlns:a16="http://schemas.microsoft.com/office/drawing/2014/main" id="{9FED89F8-5719-813E-E45F-46F1778ACAF8}"/>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41" name="图形 40">
              <a:extLst>
                <a:ext uri="{FF2B5EF4-FFF2-40B4-BE49-F238E27FC236}">
                  <a16:creationId xmlns:a16="http://schemas.microsoft.com/office/drawing/2014/main" id="{36585DB1-31B2-0514-1128-E975E09761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43" name="图形 42">
              <a:extLst>
                <a:ext uri="{FF2B5EF4-FFF2-40B4-BE49-F238E27FC236}">
                  <a16:creationId xmlns:a16="http://schemas.microsoft.com/office/drawing/2014/main" id="{AA7C00C6-7927-D957-6DFD-26BEBAAB84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44" name="文本框 43">
            <a:extLst>
              <a:ext uri="{FF2B5EF4-FFF2-40B4-BE49-F238E27FC236}">
                <a16:creationId xmlns:a16="http://schemas.microsoft.com/office/drawing/2014/main" id="{6CD6F278-7372-6E12-A459-3E2C36EE42BE}"/>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cxnSp>
        <p:nvCxnSpPr>
          <p:cNvPr id="45" name="连接符: 曲线 44">
            <a:extLst>
              <a:ext uri="{FF2B5EF4-FFF2-40B4-BE49-F238E27FC236}">
                <a16:creationId xmlns:a16="http://schemas.microsoft.com/office/drawing/2014/main" id="{5F3F53E9-E3E0-7D35-8A61-DB84E496AFAC}"/>
              </a:ext>
            </a:extLst>
          </p:cNvPr>
          <p:cNvCxnSpPr>
            <a:stCxn id="56" idx="3"/>
            <a:endCxn id="55" idx="0"/>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FAF6EA73-77D7-A533-10E9-D6F299AFAC91}"/>
              </a:ext>
            </a:extLst>
          </p:cNvPr>
          <p:cNvGrpSpPr/>
          <p:nvPr/>
        </p:nvGrpSpPr>
        <p:grpSpPr>
          <a:xfrm>
            <a:off x="1823516" y="3656306"/>
            <a:ext cx="1472850" cy="2405941"/>
            <a:chOff x="1823516" y="3656306"/>
            <a:chExt cx="1472850" cy="2405941"/>
          </a:xfrm>
        </p:grpSpPr>
        <p:cxnSp>
          <p:nvCxnSpPr>
            <p:cNvPr id="46" name="连接符: 曲线 45">
              <a:extLst>
                <a:ext uri="{FF2B5EF4-FFF2-40B4-BE49-F238E27FC236}">
                  <a16:creationId xmlns:a16="http://schemas.microsoft.com/office/drawing/2014/main" id="{37483B45-BB37-341A-1E43-11B5A59643CC}"/>
                </a:ext>
              </a:extLst>
            </p:cNvPr>
            <p:cNvCxnSpPr>
              <a:cxnSpLocks/>
              <a:stCxn id="56" idx="1"/>
              <a:endCxn id="43" idx="1"/>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A9C43213-0F5B-1C6B-B20F-171132D84108}"/>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48" name="文本框 47">
              <a:extLst>
                <a:ext uri="{FF2B5EF4-FFF2-40B4-BE49-F238E27FC236}">
                  <a16:creationId xmlns:a16="http://schemas.microsoft.com/office/drawing/2014/main" id="{274D6726-2288-0D59-8AB0-33D41E1C5FAA}"/>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grpSp>
        <p:nvGrpSpPr>
          <p:cNvPr id="65" name="组合 64">
            <a:extLst>
              <a:ext uri="{FF2B5EF4-FFF2-40B4-BE49-F238E27FC236}">
                <a16:creationId xmlns:a16="http://schemas.microsoft.com/office/drawing/2014/main" id="{73AD06B6-6BB9-F873-1DE0-BD54988AC838}"/>
              </a:ext>
            </a:extLst>
          </p:cNvPr>
          <p:cNvGrpSpPr/>
          <p:nvPr/>
        </p:nvGrpSpPr>
        <p:grpSpPr>
          <a:xfrm>
            <a:off x="3825877" y="3656307"/>
            <a:ext cx="1248460" cy="2405941"/>
            <a:chOff x="3825877" y="3656307"/>
            <a:chExt cx="1248460" cy="2405941"/>
          </a:xfrm>
        </p:grpSpPr>
        <p:cxnSp>
          <p:nvCxnSpPr>
            <p:cNvPr id="49" name="连接符: 曲线 48">
              <a:extLst>
                <a:ext uri="{FF2B5EF4-FFF2-40B4-BE49-F238E27FC236}">
                  <a16:creationId xmlns:a16="http://schemas.microsoft.com/office/drawing/2014/main" id="{42D48128-F8D6-AA0E-E231-9CFDBBF46CFF}"/>
                </a:ext>
              </a:extLst>
            </p:cNvPr>
            <p:cNvCxnSpPr>
              <a:cxnSpLocks/>
              <a:stCxn id="43" idx="3"/>
              <a:endCxn id="56" idx="3"/>
            </p:cNvCxnSpPr>
            <p:nvPr/>
          </p:nvCxnSpPr>
          <p:spPr>
            <a:xfrm flipV="1">
              <a:off x="3825877" y="3656307"/>
              <a:ext cx="42267" cy="2405941"/>
            </a:xfrm>
            <a:prstGeom prst="curvedConnector3">
              <a:avLst>
                <a:gd name="adj1" fmla="val 640847"/>
              </a:avLst>
            </a:prstGeom>
            <a:ln w="63500">
              <a:solidFill>
                <a:srgbClr val="52BCC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77F9567-4C27-25A1-FE47-E79E0FBA164F}"/>
                </a:ext>
              </a:extLst>
            </p:cNvPr>
            <p:cNvSpPr txBox="1"/>
            <p:nvPr/>
          </p:nvSpPr>
          <p:spPr>
            <a:xfrm>
              <a:off x="4544827" y="5450901"/>
              <a:ext cx="529510" cy="369332"/>
            </a:xfrm>
            <a:prstGeom prst="rect">
              <a:avLst/>
            </a:prstGeom>
            <a:noFill/>
          </p:spPr>
          <p:txBody>
            <a:bodyPr wrap="square">
              <a:spAutoFit/>
            </a:bodyPr>
            <a:lstStyle/>
            <a:p>
              <a:pPr algn="ctr"/>
              <a:r>
                <a:rPr lang="zh-CN" altLang="en-US" b="1" dirty="0">
                  <a:solidFill>
                    <a:schemeClr val="accent4"/>
                  </a:solidFill>
                  <a:latin typeface="+mn-ea"/>
                </a:rPr>
                <a:t>❷</a:t>
              </a:r>
              <a:endParaRPr lang="zh-CN" altLang="en-US" dirty="0">
                <a:solidFill>
                  <a:schemeClr val="accent4"/>
                </a:solidFill>
                <a:latin typeface="+mn-ea"/>
              </a:endParaRPr>
            </a:p>
          </p:txBody>
        </p:sp>
        <p:sp>
          <p:nvSpPr>
            <p:cNvPr id="51" name="文本框 50">
              <a:extLst>
                <a:ext uri="{FF2B5EF4-FFF2-40B4-BE49-F238E27FC236}">
                  <a16:creationId xmlns:a16="http://schemas.microsoft.com/office/drawing/2014/main" id="{DFAB1985-2691-EB6F-2ABE-566C8588D0F4}"/>
                </a:ext>
              </a:extLst>
            </p:cNvPr>
            <p:cNvSpPr txBox="1"/>
            <p:nvPr/>
          </p:nvSpPr>
          <p:spPr>
            <a:xfrm>
              <a:off x="4051025" y="5423167"/>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sp>
        <p:nvSpPr>
          <p:cNvPr id="52" name="文本框 51">
            <a:extLst>
              <a:ext uri="{FF2B5EF4-FFF2-40B4-BE49-F238E27FC236}">
                <a16:creationId xmlns:a16="http://schemas.microsoft.com/office/drawing/2014/main" id="{0C0A5F42-26C1-AD83-E83E-9B6163ECE63B}"/>
              </a:ext>
            </a:extLst>
          </p:cNvPr>
          <p:cNvSpPr txBox="1"/>
          <p:nvPr/>
        </p:nvSpPr>
        <p:spPr>
          <a:xfrm>
            <a:off x="3987466" y="5987472"/>
            <a:ext cx="2301280" cy="369332"/>
          </a:xfrm>
          <a:prstGeom prst="rect">
            <a:avLst/>
          </a:prstGeom>
          <a:noFill/>
        </p:spPr>
        <p:txBody>
          <a:bodyPr wrap="square" rtlCol="0">
            <a:spAutoFit/>
          </a:bodyPr>
          <a:lstStyle/>
          <a:p>
            <a:pPr algn="ctr"/>
            <a:r>
              <a:rPr lang="zh-CN" altLang="en-US" b="1" dirty="0">
                <a:solidFill>
                  <a:srgbClr val="01A453"/>
                </a:solidFill>
                <a:latin typeface="+mn-ea"/>
              </a:rPr>
              <a:t>存放有所请求的对象</a:t>
            </a:r>
          </a:p>
        </p:txBody>
      </p:sp>
      <p:pic>
        <p:nvPicPr>
          <p:cNvPr id="64" name="图形 63" descr="放大镜 纯色填充">
            <a:extLst>
              <a:ext uri="{FF2B5EF4-FFF2-40B4-BE49-F238E27FC236}">
                <a16:creationId xmlns:a16="http://schemas.microsoft.com/office/drawing/2014/main" id="{66D66A43-EFDA-7B9A-2585-834B32CCCB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05511" y="5629397"/>
            <a:ext cx="441499" cy="441499"/>
          </a:xfrm>
          <a:prstGeom prst="rect">
            <a:avLst/>
          </a:prstGeom>
        </p:spPr>
      </p:pic>
    </p:spTree>
    <p:custDataLst>
      <p:tags r:id="rId1"/>
    </p:custDataLst>
    <p:extLst>
      <p:ext uri="{BB962C8B-B14F-4D97-AF65-F5344CB8AC3E}">
        <p14:creationId xmlns:p14="http://schemas.microsoft.com/office/powerpoint/2010/main" val="169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 calcmode="lin" valueType="num">
                                      <p:cBhvr>
                                        <p:cTn id="26" dur="500" fill="hold"/>
                                        <p:tgtEl>
                                          <p:spTgt spid="5"/>
                                        </p:tgtEl>
                                        <p:attrNameLst>
                                          <p:attrName>style.rotation</p:attrName>
                                        </p:attrNameLst>
                                      </p:cBhvr>
                                      <p:tavLst>
                                        <p:tav tm="0">
                                          <p:val>
                                            <p:fltVal val="360"/>
                                          </p:val>
                                        </p:tav>
                                        <p:tav tm="100000">
                                          <p:val>
                                            <p:fltVal val="0"/>
                                          </p:val>
                                        </p:tav>
                                      </p:tavLst>
                                    </p:anim>
                                    <p:animEffect transition="in" filter="fade">
                                      <p:cBhvr>
                                        <p:cTn id="27" dur="500"/>
                                        <p:tgtEl>
                                          <p:spTgt spid="5"/>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anim calcmode="lin" valueType="num">
                                      <p:cBhvr>
                                        <p:cTn id="47" dur="500" fill="hold"/>
                                        <p:tgtEl>
                                          <p:spTgt spid="68"/>
                                        </p:tgtEl>
                                        <p:attrNameLst>
                                          <p:attrName>ppt_x</p:attrName>
                                        </p:attrNameLst>
                                      </p:cBhvr>
                                      <p:tavLst>
                                        <p:tav tm="0">
                                          <p:val>
                                            <p:strVal val="#ppt_x"/>
                                          </p:val>
                                        </p:tav>
                                        <p:tav tm="100000">
                                          <p:val>
                                            <p:strVal val="#ppt_x"/>
                                          </p:val>
                                        </p:tav>
                                      </p:tavLst>
                                    </p:anim>
                                    <p:anim calcmode="lin" valueType="num">
                                      <p:cBhvr>
                                        <p:cTn id="48" dur="5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additive="base">
                                        <p:cTn id="53" dur="500"/>
                                        <p:tgtEl>
                                          <p:spTgt spid="55"/>
                                        </p:tgtEl>
                                        <p:attrNameLst>
                                          <p:attrName>ppt_y</p:attrName>
                                        </p:attrNameLst>
                                      </p:cBhvr>
                                      <p:tavLst>
                                        <p:tav tm="0">
                                          <p:val>
                                            <p:strVal val="#ppt_y+#ppt_h*1.125000"/>
                                          </p:val>
                                        </p:tav>
                                        <p:tav tm="100000">
                                          <p:val>
                                            <p:strVal val="#ppt_y"/>
                                          </p:val>
                                        </p:tav>
                                      </p:tavLst>
                                    </p:anim>
                                    <p:animEffect transition="in" filter="wipe(up)">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p:tgtEl>
                                          <p:spTgt spid="44"/>
                                        </p:tgtEl>
                                        <p:attrNameLst>
                                          <p:attrName>ppt_x</p:attrName>
                                        </p:attrNameLst>
                                      </p:cBhvr>
                                      <p:tavLst>
                                        <p:tav tm="0">
                                          <p:val>
                                            <p:strVal val="#ppt_x+#ppt_w*1.125000"/>
                                          </p:val>
                                        </p:tav>
                                        <p:tav tm="100000">
                                          <p:val>
                                            <p:strVal val="#ppt_x"/>
                                          </p:val>
                                        </p:tav>
                                      </p:tavLst>
                                    </p:anim>
                                    <p:animEffect transition="in" filter="wipe(left)">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up)">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par>
                          <p:cTn id="75" fill="hold">
                            <p:stCondLst>
                              <p:cond delay="0"/>
                            </p:stCondLst>
                            <p:childTnLst>
                              <p:par>
                                <p:cTn id="76" presetID="42" presetClass="path" presetSubtype="0" accel="50000" decel="50000" fill="hold" nodeType="afterEffect">
                                  <p:stCondLst>
                                    <p:cond delay="0"/>
                                  </p:stCondLst>
                                  <p:childTnLst>
                                    <p:animMotion origin="layout" path="M 4.16667E-6 7.40741E-7 L -0.00144 0.09792 " pathEditMode="relative" rAng="0" ptsTypes="AA">
                                      <p:cBhvr>
                                        <p:cTn id="77" dur="2000" fill="hold"/>
                                        <p:tgtEl>
                                          <p:spTgt spid="64"/>
                                        </p:tgtEl>
                                        <p:attrNameLst>
                                          <p:attrName>ppt_x</p:attrName>
                                          <p:attrName>ppt_y</p:attrName>
                                        </p:attrNameLst>
                                      </p:cBhvr>
                                      <p:rCtr x="-78" y="4884"/>
                                    </p:animMotion>
                                  </p:childTnLst>
                                </p:cTn>
                              </p:par>
                            </p:childTnLst>
                          </p:cTn>
                        </p:par>
                        <p:par>
                          <p:cTn id="78" fill="hold">
                            <p:stCondLst>
                              <p:cond delay="2000"/>
                            </p:stCondLst>
                            <p:childTnLst>
                              <p:par>
                                <p:cTn id="79" presetID="1" presetClass="exit" presetSubtype="0" fill="hold" nodeType="afterEffect">
                                  <p:stCondLst>
                                    <p:cond delay="0"/>
                                  </p:stCondLst>
                                  <p:childTnLst>
                                    <p:set>
                                      <p:cBhvr>
                                        <p:cTn id="80" dur="1" fill="hold">
                                          <p:stCondLst>
                                            <p:cond delay="0"/>
                                          </p:stCondLst>
                                        </p:cTn>
                                        <p:tgtEl>
                                          <p:spTgt spid="64"/>
                                        </p:tgtEl>
                                        <p:attrNameLst>
                                          <p:attrName>style.visibility</p:attrName>
                                        </p:attrNameLst>
                                      </p:cBhvr>
                                      <p:to>
                                        <p:strVal val="hidden"/>
                                      </p:to>
                                    </p:set>
                                  </p:childTnLst>
                                </p:cTn>
                              </p:par>
                            </p:childTnLst>
                          </p:cTn>
                        </p:par>
                        <p:par>
                          <p:cTn id="81" fill="hold">
                            <p:stCondLst>
                              <p:cond delay="2000"/>
                            </p:stCondLst>
                            <p:childTnLst>
                              <p:par>
                                <p:cTn id="82" presetID="12" presetClass="entr" presetSubtype="8" fill="hold" grpId="0" nodeType="after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p:tgtEl>
                                          <p:spTgt spid="52"/>
                                        </p:tgtEl>
                                        <p:attrNameLst>
                                          <p:attrName>ppt_x</p:attrName>
                                        </p:attrNameLst>
                                      </p:cBhvr>
                                      <p:tavLst>
                                        <p:tav tm="0">
                                          <p:val>
                                            <p:strVal val="#ppt_x-#ppt_w*1.125000"/>
                                          </p:val>
                                        </p:tav>
                                        <p:tav tm="100000">
                                          <p:val>
                                            <p:strVal val="#ppt_x"/>
                                          </p:val>
                                        </p:tav>
                                      </p:tavLst>
                                    </p:anim>
                                    <p:animEffect transition="in" filter="wipe(right)">
                                      <p:cBhvr>
                                        <p:cTn id="85" dur="500"/>
                                        <p:tgtEl>
                                          <p:spTgt spid="5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down)">
                                      <p:cBhvr>
                                        <p:cTn id="9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5" grpId="0" animBg="1"/>
      <p:bldP spid="6" grpId="0"/>
      <p:bldP spid="7" grpId="0" animBg="1"/>
      <p:bldP spid="8" grpId="0"/>
      <p:bldP spid="55" grpId="0"/>
      <p:bldP spid="44" grpId="0"/>
      <p:bldP spid="5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cxnSp>
        <p:nvCxnSpPr>
          <p:cNvPr id="45" name="连接符: 曲线 44">
            <a:extLst>
              <a:ext uri="{FF2B5EF4-FFF2-40B4-BE49-F238E27FC236}">
                <a16:creationId xmlns:a16="http://schemas.microsoft.com/office/drawing/2014/main" id="{5F3F53E9-E3E0-7D35-8A61-DB84E496AFAC}"/>
              </a:ext>
            </a:extLst>
          </p:cNvPr>
          <p:cNvCxnSpPr>
            <a:cxnSpLocks/>
          </p:cNvCxnSpPr>
          <p:nvPr/>
        </p:nvCxnSpPr>
        <p:spPr>
          <a:xfrm>
            <a:off x="3868144" y="3656307"/>
            <a:ext cx="6270418"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C0A5F42-26C1-AD83-E83E-9B6163ECE63B}"/>
              </a:ext>
            </a:extLst>
          </p:cNvPr>
          <p:cNvSpPr txBox="1"/>
          <p:nvPr/>
        </p:nvSpPr>
        <p:spPr>
          <a:xfrm>
            <a:off x="3987466" y="5987472"/>
            <a:ext cx="2167445" cy="369332"/>
          </a:xfrm>
          <a:prstGeom prst="rect">
            <a:avLst/>
          </a:prstGeom>
          <a:noFill/>
        </p:spPr>
        <p:txBody>
          <a:bodyPr wrap="square" rtlCol="0">
            <a:spAutoFit/>
          </a:bodyPr>
          <a:lstStyle/>
          <a:p>
            <a:pPr algn="ctr"/>
            <a:r>
              <a:rPr lang="zh-CN" altLang="en-US" b="1" dirty="0">
                <a:solidFill>
                  <a:srgbClr val="FF0000"/>
                </a:solidFill>
                <a:latin typeface="+mn-ea"/>
              </a:rPr>
              <a:t>没有所请求的对象</a:t>
            </a:r>
          </a:p>
        </p:txBody>
      </p:sp>
      <p:grpSp>
        <p:nvGrpSpPr>
          <p:cNvPr id="35" name="组合 34">
            <a:extLst>
              <a:ext uri="{FF2B5EF4-FFF2-40B4-BE49-F238E27FC236}">
                <a16:creationId xmlns:a16="http://schemas.microsoft.com/office/drawing/2014/main" id="{560844AA-D56D-C0A7-E812-AB5580EB8D83}"/>
              </a:ext>
            </a:extLst>
          </p:cNvPr>
          <p:cNvGrpSpPr/>
          <p:nvPr/>
        </p:nvGrpSpPr>
        <p:grpSpPr>
          <a:xfrm>
            <a:off x="4080220" y="5230209"/>
            <a:ext cx="5939759" cy="791455"/>
            <a:chOff x="3525845" y="7409058"/>
            <a:chExt cx="5140310" cy="791455"/>
          </a:xfrm>
        </p:grpSpPr>
        <p:sp>
          <p:nvSpPr>
            <p:cNvPr id="13" name="文本框 12">
              <a:extLst>
                <a:ext uri="{FF2B5EF4-FFF2-40B4-BE49-F238E27FC236}">
                  <a16:creationId xmlns:a16="http://schemas.microsoft.com/office/drawing/2014/main" id="{6893B296-77EF-7FE3-CEF6-93C9A5ACFABF}"/>
                </a:ext>
              </a:extLst>
            </p:cNvPr>
            <p:cNvSpPr txBox="1"/>
            <p:nvPr/>
          </p:nvSpPr>
          <p:spPr>
            <a:xfrm>
              <a:off x="7943858" y="7594206"/>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sp>
          <p:nvSpPr>
            <p:cNvPr id="20" name="文本框 19">
              <a:extLst>
                <a:ext uri="{FF2B5EF4-FFF2-40B4-BE49-F238E27FC236}">
                  <a16:creationId xmlns:a16="http://schemas.microsoft.com/office/drawing/2014/main" id="{1D3C6D4B-4548-DAC7-4FFA-E62A9AD99B63}"/>
                </a:ext>
              </a:extLst>
            </p:cNvPr>
            <p:cNvSpPr txBox="1"/>
            <p:nvPr/>
          </p:nvSpPr>
          <p:spPr>
            <a:xfrm>
              <a:off x="7517093" y="7594206"/>
              <a:ext cx="616239" cy="369332"/>
            </a:xfrm>
            <a:prstGeom prst="rect">
              <a:avLst/>
            </a:prstGeom>
            <a:noFill/>
          </p:spPr>
          <p:txBody>
            <a:bodyPr wrap="square">
              <a:spAutoFit/>
            </a:bodyPr>
            <a:lstStyle/>
            <a:p>
              <a:pPr algn="ctr"/>
              <a:r>
                <a:rPr lang="zh-CN" altLang="en-US" b="1" dirty="0">
                  <a:solidFill>
                    <a:schemeClr val="accent4"/>
                  </a:solidFill>
                  <a:latin typeface="+mn-ea"/>
                </a:rPr>
                <a:t>❸</a:t>
              </a:r>
              <a:endParaRPr lang="zh-CN" altLang="en-US" dirty="0">
                <a:solidFill>
                  <a:schemeClr val="accent4"/>
                </a:solidFill>
                <a:latin typeface="+mn-ea"/>
              </a:endParaRPr>
            </a:p>
          </p:txBody>
        </p:sp>
        <p:cxnSp>
          <p:nvCxnSpPr>
            <p:cNvPr id="33" name="直接连接符 32">
              <a:extLst>
                <a:ext uri="{FF2B5EF4-FFF2-40B4-BE49-F238E27FC236}">
                  <a16:creationId xmlns:a16="http://schemas.microsoft.com/office/drawing/2014/main" id="{EF8E1904-A464-3EBE-F2E5-374AFD9382C7}"/>
                </a:ext>
              </a:extLst>
            </p:cNvPr>
            <p:cNvCxnSpPr/>
            <p:nvPr/>
          </p:nvCxnSpPr>
          <p:spPr>
            <a:xfrm flipV="1">
              <a:off x="3525845" y="7409058"/>
              <a:ext cx="722299" cy="791455"/>
            </a:xfrm>
            <a:prstGeom prst="line">
              <a:avLst/>
            </a:prstGeom>
            <a:ln w="50800">
              <a:solidFill>
                <a:schemeClr val="accent4"/>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7FE39A5-3193-B8EF-B778-6052917082B2}"/>
                </a:ext>
              </a:extLst>
            </p:cNvPr>
            <p:cNvCxnSpPr/>
            <p:nvPr/>
          </p:nvCxnSpPr>
          <p:spPr>
            <a:xfrm>
              <a:off x="4253080" y="7425689"/>
              <a:ext cx="4413075" cy="43132"/>
            </a:xfrm>
            <a:prstGeom prst="straightConnector1">
              <a:avLst/>
            </a:prstGeom>
            <a:ln w="50800">
              <a:solidFill>
                <a:schemeClr val="accent4"/>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FDA10C8B-B6E9-DDFB-4980-336BF8EBE992}"/>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71" name="组合 70">
            <a:extLst>
              <a:ext uri="{FF2B5EF4-FFF2-40B4-BE49-F238E27FC236}">
                <a16:creationId xmlns:a16="http://schemas.microsoft.com/office/drawing/2014/main" id="{180F9C40-531A-1982-7915-7F58330F2CEA}"/>
              </a:ext>
            </a:extLst>
          </p:cNvPr>
          <p:cNvGrpSpPr/>
          <p:nvPr/>
        </p:nvGrpSpPr>
        <p:grpSpPr>
          <a:xfrm>
            <a:off x="2928645" y="2975380"/>
            <a:ext cx="7520639" cy="3434359"/>
            <a:chOff x="2928645" y="2975380"/>
            <a:chExt cx="7520639" cy="3434359"/>
          </a:xfrm>
        </p:grpSpPr>
        <p:sp>
          <p:nvSpPr>
            <p:cNvPr id="72" name="文本框 71">
              <a:extLst>
                <a:ext uri="{FF2B5EF4-FFF2-40B4-BE49-F238E27FC236}">
                  <a16:creationId xmlns:a16="http://schemas.microsoft.com/office/drawing/2014/main" id="{A3301601-76DC-AC46-ED09-9D024639C4F7}"/>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73" name="文本框 72">
              <a:extLst>
                <a:ext uri="{FF2B5EF4-FFF2-40B4-BE49-F238E27FC236}">
                  <a16:creationId xmlns:a16="http://schemas.microsoft.com/office/drawing/2014/main" id="{48216D45-F70B-0078-5499-EDE3B201DD51}"/>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74" name="直接连接符 73">
              <a:extLst>
                <a:ext uri="{FF2B5EF4-FFF2-40B4-BE49-F238E27FC236}">
                  <a16:creationId xmlns:a16="http://schemas.microsoft.com/office/drawing/2014/main" id="{35E05646-D65A-7D32-0F6E-7FF3C1F85089}"/>
                </a:ext>
              </a:extLst>
            </p:cNvPr>
            <p:cNvCxnSpPr>
              <a:cxnSpLocks/>
              <a:endCxn id="82"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212B77F-3C02-03C0-4B6E-BBCB4CB58097}"/>
                </a:ext>
              </a:extLst>
            </p:cNvPr>
            <p:cNvCxnSpPr>
              <a:cxnSpLocks/>
              <a:endCxn id="78"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5175515-CAE1-0396-E548-3BB6ED36C1B1}"/>
                </a:ext>
              </a:extLst>
            </p:cNvPr>
            <p:cNvGrpSpPr/>
            <p:nvPr/>
          </p:nvGrpSpPr>
          <p:grpSpPr>
            <a:xfrm>
              <a:off x="3223830" y="2975380"/>
              <a:ext cx="674585" cy="992522"/>
              <a:chOff x="2528171" y="1047487"/>
              <a:chExt cx="674585" cy="992522"/>
            </a:xfrm>
          </p:grpSpPr>
          <p:pic>
            <p:nvPicPr>
              <p:cNvPr id="83" name="图形 82">
                <a:extLst>
                  <a:ext uri="{FF2B5EF4-FFF2-40B4-BE49-F238E27FC236}">
                    <a16:creationId xmlns:a16="http://schemas.microsoft.com/office/drawing/2014/main" id="{ED10BB06-ACFF-C5AF-B743-2FD473D1A3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84" name="文本框 83">
                <a:extLst>
                  <a:ext uri="{FF2B5EF4-FFF2-40B4-BE49-F238E27FC236}">
                    <a16:creationId xmlns:a16="http://schemas.microsoft.com/office/drawing/2014/main" id="{43F6B096-65D3-02E1-F720-71DA861DB3DD}"/>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77" name="图形 73">
              <a:extLst>
                <a:ext uri="{FF2B5EF4-FFF2-40B4-BE49-F238E27FC236}">
                  <a16:creationId xmlns:a16="http://schemas.microsoft.com/office/drawing/2014/main" id="{A58D6E1B-5904-240A-4624-C1F6CAFD2C6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78" name="图形 77">
              <a:extLst>
                <a:ext uri="{FF2B5EF4-FFF2-40B4-BE49-F238E27FC236}">
                  <a16:creationId xmlns:a16="http://schemas.microsoft.com/office/drawing/2014/main" id="{E39213D2-7BE9-425C-0043-4B215D4A75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79" name="图形 78">
              <a:extLst>
                <a:ext uri="{FF2B5EF4-FFF2-40B4-BE49-F238E27FC236}">
                  <a16:creationId xmlns:a16="http://schemas.microsoft.com/office/drawing/2014/main" id="{48D1929C-CD8C-0ED7-356A-3CC48F1C24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80" name="图形 73">
              <a:extLst>
                <a:ext uri="{FF2B5EF4-FFF2-40B4-BE49-F238E27FC236}">
                  <a16:creationId xmlns:a16="http://schemas.microsoft.com/office/drawing/2014/main" id="{8266B074-F642-E202-2243-410E5B05531A}"/>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81" name="图形 80">
              <a:extLst>
                <a:ext uri="{FF2B5EF4-FFF2-40B4-BE49-F238E27FC236}">
                  <a16:creationId xmlns:a16="http://schemas.microsoft.com/office/drawing/2014/main" id="{FACE210B-1319-A02D-298F-E35D694064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82" name="图形 81">
              <a:extLst>
                <a:ext uri="{FF2B5EF4-FFF2-40B4-BE49-F238E27FC236}">
                  <a16:creationId xmlns:a16="http://schemas.microsoft.com/office/drawing/2014/main" id="{95AEFEE9-1E19-56E7-A87C-7DE0299175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85" name="文本框 84">
            <a:extLst>
              <a:ext uri="{FF2B5EF4-FFF2-40B4-BE49-F238E27FC236}">
                <a16:creationId xmlns:a16="http://schemas.microsoft.com/office/drawing/2014/main" id="{FC4E9C47-ED08-A435-A817-CBE9ECA548F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nvGrpSpPr>
          <p:cNvPr id="63" name="组合 62">
            <a:extLst>
              <a:ext uri="{FF2B5EF4-FFF2-40B4-BE49-F238E27FC236}">
                <a16:creationId xmlns:a16="http://schemas.microsoft.com/office/drawing/2014/main" id="{FAF6EA73-77D7-A533-10E9-D6F299AFAC91}"/>
              </a:ext>
            </a:extLst>
          </p:cNvPr>
          <p:cNvGrpSpPr/>
          <p:nvPr/>
        </p:nvGrpSpPr>
        <p:grpSpPr>
          <a:xfrm>
            <a:off x="1823516" y="3656306"/>
            <a:ext cx="1472850" cy="2405941"/>
            <a:chOff x="1823516" y="3656306"/>
            <a:chExt cx="1472850" cy="2405941"/>
          </a:xfrm>
        </p:grpSpPr>
        <p:cxnSp>
          <p:nvCxnSpPr>
            <p:cNvPr id="46" name="连接符: 曲线 45">
              <a:extLst>
                <a:ext uri="{FF2B5EF4-FFF2-40B4-BE49-F238E27FC236}">
                  <a16:creationId xmlns:a16="http://schemas.microsoft.com/office/drawing/2014/main" id="{37483B45-BB37-341A-1E43-11B5A59643CC}"/>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A9C43213-0F5B-1C6B-B20F-171132D84108}"/>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48" name="文本框 47">
              <a:extLst>
                <a:ext uri="{FF2B5EF4-FFF2-40B4-BE49-F238E27FC236}">
                  <a16:creationId xmlns:a16="http://schemas.microsoft.com/office/drawing/2014/main" id="{274D6726-2288-0D59-8AB0-33D41E1C5FAA}"/>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grpSp>
        <p:nvGrpSpPr>
          <p:cNvPr id="29" name="组合 28">
            <a:extLst>
              <a:ext uri="{FF2B5EF4-FFF2-40B4-BE49-F238E27FC236}">
                <a16:creationId xmlns:a16="http://schemas.microsoft.com/office/drawing/2014/main" id="{87356047-4209-7887-4B23-4A6988764F4D}"/>
              </a:ext>
            </a:extLst>
          </p:cNvPr>
          <p:cNvGrpSpPr/>
          <p:nvPr/>
        </p:nvGrpSpPr>
        <p:grpSpPr>
          <a:xfrm>
            <a:off x="3719071" y="4994622"/>
            <a:ext cx="6200701" cy="931978"/>
            <a:chOff x="3719072" y="4994622"/>
            <a:chExt cx="5140310" cy="931978"/>
          </a:xfrm>
        </p:grpSpPr>
        <p:sp>
          <p:nvSpPr>
            <p:cNvPr id="9" name="文本框 8">
              <a:extLst>
                <a:ext uri="{FF2B5EF4-FFF2-40B4-BE49-F238E27FC236}">
                  <a16:creationId xmlns:a16="http://schemas.microsoft.com/office/drawing/2014/main" id="{F38F69D8-1CDA-52E0-4632-505F5D126A25}"/>
                </a:ext>
              </a:extLst>
            </p:cNvPr>
            <p:cNvSpPr txBox="1"/>
            <p:nvPr/>
          </p:nvSpPr>
          <p:spPr>
            <a:xfrm rot="19092776">
              <a:off x="3759107" y="5557268"/>
              <a:ext cx="529510" cy="369332"/>
            </a:xfrm>
            <a:prstGeom prst="rect">
              <a:avLst/>
            </a:prstGeom>
            <a:noFill/>
          </p:spPr>
          <p:txBody>
            <a:bodyPr wrap="square">
              <a:spAutoFit/>
            </a:bodyPr>
            <a:lstStyle/>
            <a:p>
              <a:pPr algn="ctr"/>
              <a:r>
                <a:rPr lang="zh-CN" altLang="en-US" b="1" dirty="0">
                  <a:solidFill>
                    <a:srgbClr val="03ACF1"/>
                  </a:solidFill>
                  <a:latin typeface="+mn-ea"/>
                </a:rPr>
                <a:t>❷</a:t>
              </a:r>
              <a:endParaRPr lang="zh-CN" altLang="en-US" dirty="0">
                <a:solidFill>
                  <a:srgbClr val="03ACF1"/>
                </a:solidFill>
                <a:latin typeface="+mn-ea"/>
              </a:endParaRPr>
            </a:p>
          </p:txBody>
        </p:sp>
        <p:sp>
          <p:nvSpPr>
            <p:cNvPr id="16" name="文本框 15">
              <a:extLst>
                <a:ext uri="{FF2B5EF4-FFF2-40B4-BE49-F238E27FC236}">
                  <a16:creationId xmlns:a16="http://schemas.microsoft.com/office/drawing/2014/main" id="{08E4583C-1289-4F5B-5798-2B1C43223FD8}"/>
                </a:ext>
              </a:extLst>
            </p:cNvPr>
            <p:cNvSpPr txBox="1"/>
            <p:nvPr/>
          </p:nvSpPr>
          <p:spPr>
            <a:xfrm rot="18624408">
              <a:off x="4007904" y="5255494"/>
              <a:ext cx="674585" cy="306172"/>
            </a:xfrm>
            <a:prstGeom prst="rect">
              <a:avLst/>
            </a:prstGeom>
            <a:noFill/>
          </p:spPr>
          <p:txBody>
            <a:bodyPr wrap="square" rtlCol="0">
              <a:spAutoFit/>
            </a:bodyPr>
            <a:lstStyle/>
            <a:p>
              <a:pPr algn="ctr"/>
              <a:r>
                <a:rPr lang="zh-CN" altLang="en-US" b="1" dirty="0">
                  <a:solidFill>
                    <a:srgbClr val="03ACF1"/>
                  </a:solidFill>
                  <a:latin typeface="+mn-ea"/>
                </a:rPr>
                <a:t>请求</a:t>
              </a:r>
            </a:p>
          </p:txBody>
        </p:sp>
        <p:cxnSp>
          <p:nvCxnSpPr>
            <p:cNvPr id="26" name="直接连接符 25">
              <a:extLst>
                <a:ext uri="{FF2B5EF4-FFF2-40B4-BE49-F238E27FC236}">
                  <a16:creationId xmlns:a16="http://schemas.microsoft.com/office/drawing/2014/main" id="{D78A7B0F-7BB7-9E77-0372-DB322A733341}"/>
                </a:ext>
              </a:extLst>
            </p:cNvPr>
            <p:cNvCxnSpPr/>
            <p:nvPr/>
          </p:nvCxnSpPr>
          <p:spPr>
            <a:xfrm flipV="1">
              <a:off x="3719072" y="4994622"/>
              <a:ext cx="722299" cy="791455"/>
            </a:xfrm>
            <a:prstGeom prst="line">
              <a:avLst/>
            </a:prstGeom>
            <a:ln w="50800">
              <a:solidFill>
                <a:srgbClr val="03ACF1"/>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E3FB0C7-7648-B80A-5138-B5E62D229A20}"/>
                </a:ext>
              </a:extLst>
            </p:cNvPr>
            <p:cNvCxnSpPr/>
            <p:nvPr/>
          </p:nvCxnSpPr>
          <p:spPr>
            <a:xfrm>
              <a:off x="4446307" y="5011253"/>
              <a:ext cx="4413075" cy="43132"/>
            </a:xfrm>
            <a:prstGeom prst="straightConnector1">
              <a:avLst/>
            </a:prstGeom>
            <a:ln w="50800">
              <a:solidFill>
                <a:srgbClr val="03ACF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FE7F466D-11B2-49D8-5605-5BFB3079E330}"/>
              </a:ext>
            </a:extLst>
          </p:cNvPr>
          <p:cNvGrpSpPr/>
          <p:nvPr/>
        </p:nvGrpSpPr>
        <p:grpSpPr>
          <a:xfrm>
            <a:off x="3752950" y="3692287"/>
            <a:ext cx="1054871" cy="1973581"/>
            <a:chOff x="3752950" y="3692287"/>
            <a:chExt cx="1054871" cy="1973581"/>
          </a:xfrm>
        </p:grpSpPr>
        <p:cxnSp>
          <p:nvCxnSpPr>
            <p:cNvPr id="36" name="连接符: 曲线 35">
              <a:extLst>
                <a:ext uri="{FF2B5EF4-FFF2-40B4-BE49-F238E27FC236}">
                  <a16:creationId xmlns:a16="http://schemas.microsoft.com/office/drawing/2014/main" id="{DBC38B6D-A77E-04D3-D2B9-CF44E33FA0F5}"/>
                </a:ext>
              </a:extLst>
            </p:cNvPr>
            <p:cNvCxnSpPr>
              <a:cxnSpLocks/>
            </p:cNvCxnSpPr>
            <p:nvPr/>
          </p:nvCxnSpPr>
          <p:spPr>
            <a:xfrm rot="5400000" flipH="1" flipV="1">
              <a:off x="2786235" y="4659003"/>
              <a:ext cx="1973581" cy="40150"/>
            </a:xfrm>
            <a:prstGeom prst="curvedConnector3">
              <a:avLst>
                <a:gd name="adj1" fmla="val 49186"/>
              </a:avLst>
            </a:prstGeom>
            <a:ln w="63500">
              <a:solidFill>
                <a:srgbClr val="52BCC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0DC3541-E773-328E-2886-3C026807187F}"/>
                </a:ext>
              </a:extLst>
            </p:cNvPr>
            <p:cNvSpPr txBox="1"/>
            <p:nvPr/>
          </p:nvSpPr>
          <p:spPr>
            <a:xfrm>
              <a:off x="3752950" y="3918223"/>
              <a:ext cx="543701" cy="369332"/>
            </a:xfrm>
            <a:prstGeom prst="rect">
              <a:avLst/>
            </a:prstGeom>
            <a:noFill/>
          </p:spPr>
          <p:txBody>
            <a:bodyPr wrap="square">
              <a:spAutoFit/>
            </a:bodyPr>
            <a:lstStyle/>
            <a:p>
              <a:pPr algn="ctr"/>
              <a:r>
                <a:rPr lang="zh-CN" altLang="en-US" b="1" dirty="0">
                  <a:solidFill>
                    <a:schemeClr val="accent4"/>
                  </a:solidFill>
                  <a:latin typeface="+mn-ea"/>
                </a:rPr>
                <a:t>❹</a:t>
              </a:r>
              <a:endParaRPr lang="zh-CN" altLang="en-US" dirty="0">
                <a:solidFill>
                  <a:schemeClr val="accent4"/>
                </a:solidFill>
                <a:latin typeface="+mn-ea"/>
              </a:endParaRPr>
            </a:p>
          </p:txBody>
        </p:sp>
        <p:sp>
          <p:nvSpPr>
            <p:cNvPr id="53" name="文本框 52">
              <a:extLst>
                <a:ext uri="{FF2B5EF4-FFF2-40B4-BE49-F238E27FC236}">
                  <a16:creationId xmlns:a16="http://schemas.microsoft.com/office/drawing/2014/main" id="{4DFCBD9B-7945-BF21-7D3C-A8D17AC35D03}"/>
                </a:ext>
              </a:extLst>
            </p:cNvPr>
            <p:cNvSpPr txBox="1"/>
            <p:nvPr/>
          </p:nvSpPr>
          <p:spPr>
            <a:xfrm>
              <a:off x="4133236" y="3918223"/>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spTree>
    <p:custDataLst>
      <p:tags r:id="rId1"/>
    </p:custDataLst>
    <p:extLst>
      <p:ext uri="{BB962C8B-B14F-4D97-AF65-F5344CB8AC3E}">
        <p14:creationId xmlns:p14="http://schemas.microsoft.com/office/powerpoint/2010/main" val="13476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ppt_x</p:attrName>
                                        </p:attrNameLst>
                                      </p:cBhvr>
                                      <p:tavLst>
                                        <p:tav tm="0">
                                          <p:val>
                                            <p:strVal val="#ppt_x-#ppt_w*1.125000"/>
                                          </p:val>
                                        </p:tav>
                                        <p:tav tm="100000">
                                          <p:val>
                                            <p:strVal val="#ppt_x"/>
                                          </p:val>
                                        </p:tav>
                                      </p:tavLst>
                                    </p:anim>
                                    <p:animEffect transition="in" filter="wipe(right)">
                                      <p:cBhvr>
                                        <p:cTn id="8" dur="500"/>
                                        <p:tgtEl>
                                          <p:spTgt spid="5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10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10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cxnSp>
        <p:nvCxnSpPr>
          <p:cNvPr id="45" name="连接符: 曲线 44">
            <a:extLst>
              <a:ext uri="{FF2B5EF4-FFF2-40B4-BE49-F238E27FC236}">
                <a16:creationId xmlns:a16="http://schemas.microsoft.com/office/drawing/2014/main" id="{5F3F53E9-E3E0-7D35-8A61-DB84E496AFAC}"/>
              </a:ext>
            </a:extLst>
          </p:cNvPr>
          <p:cNvCxnSpPr>
            <a:cxnSpLocks/>
          </p:cNvCxnSpPr>
          <p:nvPr/>
        </p:nvCxnSpPr>
        <p:spPr>
          <a:xfrm>
            <a:off x="3868144" y="3656307"/>
            <a:ext cx="6255050"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C0A5F42-26C1-AD83-E83E-9B6163ECE63B}"/>
              </a:ext>
            </a:extLst>
          </p:cNvPr>
          <p:cNvSpPr txBox="1"/>
          <p:nvPr/>
        </p:nvSpPr>
        <p:spPr>
          <a:xfrm>
            <a:off x="3987466" y="5987472"/>
            <a:ext cx="3050417" cy="369332"/>
          </a:xfrm>
          <a:prstGeom prst="rect">
            <a:avLst/>
          </a:prstGeom>
          <a:solidFill>
            <a:srgbClr val="F5811E"/>
          </a:solidFill>
          <a:ln>
            <a:solidFill>
              <a:srgbClr val="F4801E"/>
            </a:solidFill>
          </a:ln>
        </p:spPr>
        <p:txBody>
          <a:bodyPr wrap="square" rtlCol="0">
            <a:spAutoFit/>
          </a:bodyPr>
          <a:lstStyle/>
          <a:p>
            <a:pPr algn="ctr"/>
            <a:r>
              <a:rPr lang="zh-CN" altLang="en-US" b="1" dirty="0">
                <a:solidFill>
                  <a:schemeClr val="bg1"/>
                </a:solidFill>
                <a:latin typeface="+mn-ea"/>
              </a:rPr>
              <a:t>若</a:t>
            </a:r>
            <a:r>
              <a:rPr lang="en-US" altLang="zh-CN" b="1" dirty="0">
                <a:solidFill>
                  <a:schemeClr val="bg1"/>
                </a:solidFill>
                <a:latin typeface="+mn-ea"/>
              </a:rPr>
              <a:t>Web</a:t>
            </a:r>
            <a:r>
              <a:rPr lang="zh-CN" altLang="en-US" b="1" dirty="0">
                <a:solidFill>
                  <a:schemeClr val="bg1"/>
                </a:solidFill>
                <a:latin typeface="+mn-ea"/>
              </a:rPr>
              <a:t>缓存的命中率比较高</a:t>
            </a:r>
          </a:p>
        </p:txBody>
      </p:sp>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sp>
        <p:nvSpPr>
          <p:cNvPr id="14" name="文本框 13">
            <a:extLst>
              <a:ext uri="{FF2B5EF4-FFF2-40B4-BE49-F238E27FC236}">
                <a16:creationId xmlns:a16="http://schemas.microsoft.com/office/drawing/2014/main" id="{56942F31-02B2-AA9A-A37F-4BDA0D522DCC}"/>
              </a:ext>
            </a:extLst>
          </p:cNvPr>
          <p:cNvSpPr txBox="1"/>
          <p:nvPr/>
        </p:nvSpPr>
        <p:spPr>
          <a:xfrm>
            <a:off x="4546696" y="4688801"/>
            <a:ext cx="3185956" cy="646331"/>
          </a:xfrm>
          <a:prstGeom prst="rect">
            <a:avLst/>
          </a:prstGeom>
          <a:solidFill>
            <a:srgbClr val="F5811E"/>
          </a:solidFill>
          <a:ln>
            <a:solidFill>
              <a:srgbClr val="F4801E"/>
            </a:solidFill>
          </a:ln>
        </p:spPr>
        <p:txBody>
          <a:bodyPr wrap="square" rtlCol="0">
            <a:spAutoFit/>
          </a:bodyPr>
          <a:lstStyle/>
          <a:p>
            <a:pPr algn="ctr"/>
            <a:r>
              <a:rPr lang="zh-CN" altLang="en-US" b="1" dirty="0">
                <a:solidFill>
                  <a:schemeClr val="bg1"/>
                </a:solidFill>
                <a:latin typeface="+mn-ea"/>
              </a:rPr>
              <a:t>大大减少了该链路上的通信量</a:t>
            </a:r>
            <a:endParaRPr lang="en-US" altLang="zh-CN" b="1" dirty="0">
              <a:solidFill>
                <a:schemeClr val="bg1"/>
              </a:solidFill>
              <a:latin typeface="+mn-ea"/>
            </a:endParaRPr>
          </a:p>
          <a:p>
            <a:pPr algn="ctr"/>
            <a:r>
              <a:rPr lang="zh-CN" altLang="en-US" b="1" dirty="0">
                <a:solidFill>
                  <a:schemeClr val="bg1"/>
                </a:solidFill>
                <a:latin typeface="+mn-ea"/>
              </a:rPr>
              <a:t>因而减少了访问因特网的时延</a:t>
            </a:r>
          </a:p>
        </p:txBody>
      </p:sp>
    </p:spTree>
    <p:custDataLst>
      <p:tags r:id="rId1"/>
    </p:custDataLst>
    <p:extLst>
      <p:ext uri="{BB962C8B-B14F-4D97-AF65-F5344CB8AC3E}">
        <p14:creationId xmlns:p14="http://schemas.microsoft.com/office/powerpoint/2010/main" val="382360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 calcmode="lin" valueType="num">
                                      <p:cBhvr>
                                        <p:cTn id="9" dur="500" fill="hold"/>
                                        <p:tgtEl>
                                          <p:spTgt spid="52"/>
                                        </p:tgtEl>
                                        <p:attrNameLst>
                                          <p:attrName>style.rotation</p:attrName>
                                        </p:attrNameLst>
                                      </p:cBhvr>
                                      <p:tavLst>
                                        <p:tav tm="0">
                                          <p:val>
                                            <p:fltVal val="360"/>
                                          </p:val>
                                        </p:tav>
                                        <p:tav tm="100000">
                                          <p:val>
                                            <p:fltVal val="0"/>
                                          </p:val>
                                        </p:tav>
                                      </p:tavLst>
                                    </p:anim>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ppt_w*0.70"/>
                                          </p:val>
                                        </p:tav>
                                        <p:tav tm="100000">
                                          <p:val>
                                            <p:strVal val="#ppt_w"/>
                                          </p:val>
                                        </p:tav>
                                      </p:tavLst>
                                    </p:anim>
                                    <p:anim calcmode="lin" valueType="num">
                                      <p:cBhvr>
                                        <p:cTn id="16" dur="500" fill="hold"/>
                                        <p:tgtEl>
                                          <p:spTgt spid="14"/>
                                        </p:tgtEl>
                                        <p:attrNameLst>
                                          <p:attrName>ppt_h</p:attrName>
                                        </p:attrNameLst>
                                      </p:cBhvr>
                                      <p:tavLst>
                                        <p:tav tm="0">
                                          <p:val>
                                            <p:strVal val="#ppt_h"/>
                                          </p:val>
                                        </p:tav>
                                        <p:tav tm="100000">
                                          <p:val>
                                            <p:strVal val="#ppt_h"/>
                                          </p:val>
                                        </p:tav>
                                      </p:tavLst>
                                    </p:anim>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grpSp>
        <p:nvGrpSpPr>
          <p:cNvPr id="9" name="组合 8">
            <a:extLst>
              <a:ext uri="{FF2B5EF4-FFF2-40B4-BE49-F238E27FC236}">
                <a16:creationId xmlns:a16="http://schemas.microsoft.com/office/drawing/2014/main" id="{59060063-2447-F721-CDD4-12A3B8A78D62}"/>
              </a:ext>
            </a:extLst>
          </p:cNvPr>
          <p:cNvGrpSpPr/>
          <p:nvPr/>
        </p:nvGrpSpPr>
        <p:grpSpPr>
          <a:xfrm>
            <a:off x="1887105" y="2975380"/>
            <a:ext cx="8901594" cy="3434359"/>
            <a:chOff x="1887105" y="2975380"/>
            <a:chExt cx="8901594" cy="3434359"/>
          </a:xfrm>
        </p:grpSpPr>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pic>
        <p:nvPicPr>
          <p:cNvPr id="10" name="图形 9" descr="文档 轮廓">
            <a:extLst>
              <a:ext uri="{FF2B5EF4-FFF2-40B4-BE49-F238E27FC236}">
                <a16:creationId xmlns:a16="http://schemas.microsoft.com/office/drawing/2014/main" id="{6D95ED17-27A8-B773-FE01-6878440AA2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0621" y="4534958"/>
            <a:ext cx="914400" cy="914400"/>
          </a:xfrm>
          <a:prstGeom prst="rect">
            <a:avLst/>
          </a:prstGeom>
        </p:spPr>
      </p:pic>
      <p:sp>
        <p:nvSpPr>
          <p:cNvPr id="12" name="文本框 11">
            <a:extLst>
              <a:ext uri="{FF2B5EF4-FFF2-40B4-BE49-F238E27FC236}">
                <a16:creationId xmlns:a16="http://schemas.microsoft.com/office/drawing/2014/main" id="{DDB89952-5E18-DC01-7EFC-E760672530B5}"/>
              </a:ext>
            </a:extLst>
          </p:cNvPr>
          <p:cNvSpPr txBox="1"/>
          <p:nvPr/>
        </p:nvSpPr>
        <p:spPr>
          <a:xfrm rot="20384713">
            <a:off x="10550203" y="4598648"/>
            <a:ext cx="880681" cy="369332"/>
          </a:xfrm>
          <a:prstGeom prst="rect">
            <a:avLst/>
          </a:prstGeom>
          <a:noFill/>
        </p:spPr>
        <p:txBody>
          <a:bodyPr wrap="square" rtlCol="0">
            <a:spAutoFit/>
          </a:bodyPr>
          <a:lstStyle/>
          <a:p>
            <a:pPr algn="ctr"/>
            <a:r>
              <a:rPr lang="zh-CN" altLang="en-US" b="1" dirty="0">
                <a:solidFill>
                  <a:srgbClr val="FF0000"/>
                </a:solidFill>
                <a:latin typeface="+mn-ea"/>
              </a:rPr>
              <a:t>已更改</a:t>
            </a:r>
          </a:p>
        </p:txBody>
      </p:sp>
      <p:pic>
        <p:nvPicPr>
          <p:cNvPr id="13" name="图形 12" descr="文档 轮廓">
            <a:extLst>
              <a:ext uri="{FF2B5EF4-FFF2-40B4-BE49-F238E27FC236}">
                <a16:creationId xmlns:a16="http://schemas.microsoft.com/office/drawing/2014/main" id="{2661E61D-DC0F-FA62-1D5F-4A0E92634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3625" y="5531194"/>
            <a:ext cx="914400" cy="914400"/>
          </a:xfrm>
          <a:prstGeom prst="rect">
            <a:avLst/>
          </a:prstGeom>
        </p:spPr>
      </p:pic>
      <p:cxnSp>
        <p:nvCxnSpPr>
          <p:cNvPr id="19" name="连接符: 曲线 18">
            <a:extLst>
              <a:ext uri="{FF2B5EF4-FFF2-40B4-BE49-F238E27FC236}">
                <a16:creationId xmlns:a16="http://schemas.microsoft.com/office/drawing/2014/main" id="{5FC8482C-7EBB-74A4-FE3D-3EBFA2552E2F}"/>
              </a:ext>
            </a:extLst>
          </p:cNvPr>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453D2116-AC12-62B1-5025-7E30AB454C9B}"/>
              </a:ext>
            </a:extLst>
          </p:cNvPr>
          <p:cNvGrpSpPr/>
          <p:nvPr/>
        </p:nvGrpSpPr>
        <p:grpSpPr>
          <a:xfrm>
            <a:off x="1823516" y="3656306"/>
            <a:ext cx="1472850" cy="2405941"/>
            <a:chOff x="1823516" y="3656306"/>
            <a:chExt cx="1472850" cy="2405941"/>
          </a:xfrm>
        </p:grpSpPr>
        <p:cxnSp>
          <p:nvCxnSpPr>
            <p:cNvPr id="21" name="连接符: 曲线 20">
              <a:extLst>
                <a:ext uri="{FF2B5EF4-FFF2-40B4-BE49-F238E27FC236}">
                  <a16:creationId xmlns:a16="http://schemas.microsoft.com/office/drawing/2014/main" id="{F2BD8EF2-4616-C9CB-422F-3CE80531079D}"/>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6ACBA84-1CD6-DC0A-1C47-FDA5EB098DBF}"/>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28" name="文本框 27">
              <a:extLst>
                <a:ext uri="{FF2B5EF4-FFF2-40B4-BE49-F238E27FC236}">
                  <a16:creationId xmlns:a16="http://schemas.microsoft.com/office/drawing/2014/main" id="{FE3E6AA2-4ED1-AA94-3709-8A6DCF31E791}"/>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pic>
        <p:nvPicPr>
          <p:cNvPr id="29" name="图形 28" descr="放大镜 纯色填充">
            <a:extLst>
              <a:ext uri="{FF2B5EF4-FFF2-40B4-BE49-F238E27FC236}">
                <a16:creationId xmlns:a16="http://schemas.microsoft.com/office/drawing/2014/main" id="{A6D35610-1A30-366B-E1C2-40D7F62CEE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05511" y="5629397"/>
            <a:ext cx="441499" cy="441499"/>
          </a:xfrm>
          <a:prstGeom prst="rect">
            <a:avLst/>
          </a:prstGeom>
        </p:spPr>
      </p:pic>
      <p:grpSp>
        <p:nvGrpSpPr>
          <p:cNvPr id="33" name="组合 32">
            <a:extLst>
              <a:ext uri="{FF2B5EF4-FFF2-40B4-BE49-F238E27FC236}">
                <a16:creationId xmlns:a16="http://schemas.microsoft.com/office/drawing/2014/main" id="{BFA71402-432A-65E4-DA63-54871ACB12B6}"/>
              </a:ext>
            </a:extLst>
          </p:cNvPr>
          <p:cNvGrpSpPr/>
          <p:nvPr/>
        </p:nvGrpSpPr>
        <p:grpSpPr>
          <a:xfrm>
            <a:off x="3825877" y="3656307"/>
            <a:ext cx="1248460" cy="2405941"/>
            <a:chOff x="3825877" y="3656307"/>
            <a:chExt cx="1248460" cy="2405941"/>
          </a:xfrm>
        </p:grpSpPr>
        <p:cxnSp>
          <p:nvCxnSpPr>
            <p:cNvPr id="34" name="连接符: 曲线 33">
              <a:extLst>
                <a:ext uri="{FF2B5EF4-FFF2-40B4-BE49-F238E27FC236}">
                  <a16:creationId xmlns:a16="http://schemas.microsoft.com/office/drawing/2014/main" id="{D0F5ACF6-78D6-E0EB-A6CC-47D1EE2904C4}"/>
                </a:ext>
              </a:extLst>
            </p:cNvPr>
            <p:cNvCxnSpPr>
              <a:cxnSpLocks/>
            </p:cNvCxnSpPr>
            <p:nvPr/>
          </p:nvCxnSpPr>
          <p:spPr>
            <a:xfrm flipV="1">
              <a:off x="3825877" y="3656307"/>
              <a:ext cx="42267" cy="2405941"/>
            </a:xfrm>
            <a:prstGeom prst="curvedConnector3">
              <a:avLst>
                <a:gd name="adj1" fmla="val 640847"/>
              </a:avLst>
            </a:prstGeom>
            <a:ln w="63500">
              <a:solidFill>
                <a:srgbClr val="52BCC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139C962-7F20-617D-103D-DCD6AA61C717}"/>
                </a:ext>
              </a:extLst>
            </p:cNvPr>
            <p:cNvSpPr txBox="1"/>
            <p:nvPr/>
          </p:nvSpPr>
          <p:spPr>
            <a:xfrm>
              <a:off x="4544827" y="5258801"/>
              <a:ext cx="529510" cy="369332"/>
            </a:xfrm>
            <a:prstGeom prst="rect">
              <a:avLst/>
            </a:prstGeom>
            <a:noFill/>
          </p:spPr>
          <p:txBody>
            <a:bodyPr wrap="square">
              <a:spAutoFit/>
            </a:bodyPr>
            <a:lstStyle/>
            <a:p>
              <a:pPr algn="ctr"/>
              <a:r>
                <a:rPr lang="zh-CN" altLang="en-US" b="1" dirty="0">
                  <a:solidFill>
                    <a:schemeClr val="accent4"/>
                  </a:solidFill>
                  <a:latin typeface="+mn-ea"/>
                </a:rPr>
                <a:t>❷</a:t>
              </a:r>
              <a:endParaRPr lang="zh-CN" altLang="en-US" dirty="0">
                <a:solidFill>
                  <a:schemeClr val="accent4"/>
                </a:solidFill>
                <a:latin typeface="+mn-ea"/>
              </a:endParaRPr>
            </a:p>
          </p:txBody>
        </p:sp>
        <p:sp>
          <p:nvSpPr>
            <p:cNvPr id="36" name="文本框 35">
              <a:extLst>
                <a:ext uri="{FF2B5EF4-FFF2-40B4-BE49-F238E27FC236}">
                  <a16:creationId xmlns:a16="http://schemas.microsoft.com/office/drawing/2014/main" id="{E45BFA76-C284-6FA7-7FE0-F31A767004C1}"/>
                </a:ext>
              </a:extLst>
            </p:cNvPr>
            <p:cNvSpPr txBox="1"/>
            <p:nvPr/>
          </p:nvSpPr>
          <p:spPr>
            <a:xfrm>
              <a:off x="4051025" y="5246435"/>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spTree>
    <p:custDataLst>
      <p:tags r:id="rId1"/>
    </p:custDataLst>
    <p:extLst>
      <p:ext uri="{BB962C8B-B14F-4D97-AF65-F5344CB8AC3E}">
        <p14:creationId xmlns:p14="http://schemas.microsoft.com/office/powerpoint/2010/main" val="230763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par>
                          <p:cTn id="37" fill="hold">
                            <p:stCondLst>
                              <p:cond delay="0"/>
                            </p:stCondLst>
                            <p:childTnLst>
                              <p:par>
                                <p:cTn id="38" presetID="42" presetClass="path" presetSubtype="0" accel="50000" decel="50000" fill="hold" nodeType="afterEffect">
                                  <p:stCondLst>
                                    <p:cond delay="0"/>
                                  </p:stCondLst>
                                  <p:childTnLst>
                                    <p:animMotion origin="layout" path="M 4.16667E-6 7.40741E-7 L -0.00144 0.09792 " pathEditMode="relative" rAng="0" ptsTypes="AA">
                                      <p:cBhvr>
                                        <p:cTn id="39" dur="2000" fill="hold"/>
                                        <p:tgtEl>
                                          <p:spTgt spid="29"/>
                                        </p:tgtEl>
                                        <p:attrNameLst>
                                          <p:attrName>ppt_x</p:attrName>
                                          <p:attrName>ppt_y</p:attrName>
                                        </p:attrNameLst>
                                      </p:cBhvr>
                                      <p:rCtr x="-78" y="4884"/>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29"/>
                                        </p:tgtEl>
                                        <p:attrNameLst>
                                          <p:attrName>style.visibility</p:attrName>
                                        </p:attrNameLst>
                                      </p:cBhvr>
                                      <p:to>
                                        <p:strVal val="hidden"/>
                                      </p:to>
                                    </p:set>
                                  </p:childTnLst>
                                </p:cTn>
                              </p:par>
                            </p:childTnLst>
                          </p:cTn>
                        </p:par>
                        <p:par>
                          <p:cTn id="43" fill="hold">
                            <p:stCondLst>
                              <p:cond delay="2000"/>
                            </p:stCondLst>
                            <p:childTnLst>
                              <p:par>
                                <p:cTn id="44" presetID="8" presetClass="emph" presetSubtype="0" fill="hold" nodeType="afterEffect">
                                  <p:stCondLst>
                                    <p:cond delay="0"/>
                                  </p:stCondLst>
                                  <p:childTnLst>
                                    <p:animRot by="21600000">
                                      <p:cBhvr>
                                        <p:cTn id="45" dur="500" fill="hold"/>
                                        <p:tgtEl>
                                          <p:spTgt spid="13"/>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grpSp>
        <p:nvGrpSpPr>
          <p:cNvPr id="9" name="组合 8">
            <a:extLst>
              <a:ext uri="{FF2B5EF4-FFF2-40B4-BE49-F238E27FC236}">
                <a16:creationId xmlns:a16="http://schemas.microsoft.com/office/drawing/2014/main" id="{59060063-2447-F721-CDD4-12A3B8A78D62}"/>
              </a:ext>
            </a:extLst>
          </p:cNvPr>
          <p:cNvGrpSpPr/>
          <p:nvPr/>
        </p:nvGrpSpPr>
        <p:grpSpPr>
          <a:xfrm>
            <a:off x="1887105" y="2975380"/>
            <a:ext cx="8901594" cy="3434359"/>
            <a:chOff x="1887105" y="2975380"/>
            <a:chExt cx="8901594" cy="3434359"/>
          </a:xfrm>
        </p:grpSpPr>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pic>
        <p:nvPicPr>
          <p:cNvPr id="10" name="图形 9" descr="文档 轮廓">
            <a:extLst>
              <a:ext uri="{FF2B5EF4-FFF2-40B4-BE49-F238E27FC236}">
                <a16:creationId xmlns:a16="http://schemas.microsoft.com/office/drawing/2014/main" id="{6D95ED17-27A8-B773-FE01-6878440AA2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0621" y="4534958"/>
            <a:ext cx="914400" cy="914400"/>
          </a:xfrm>
          <a:prstGeom prst="rect">
            <a:avLst/>
          </a:prstGeom>
        </p:spPr>
      </p:pic>
      <p:pic>
        <p:nvPicPr>
          <p:cNvPr id="13" name="图形 12" descr="文档 轮廓">
            <a:extLst>
              <a:ext uri="{FF2B5EF4-FFF2-40B4-BE49-F238E27FC236}">
                <a16:creationId xmlns:a16="http://schemas.microsoft.com/office/drawing/2014/main" id="{2661E61D-DC0F-FA62-1D5F-4A0E92634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3625" y="5531194"/>
            <a:ext cx="914400" cy="914400"/>
          </a:xfrm>
          <a:prstGeom prst="rect">
            <a:avLst/>
          </a:prstGeom>
        </p:spPr>
      </p:pic>
      <p:sp>
        <p:nvSpPr>
          <p:cNvPr id="11" name="文本框 10">
            <a:extLst>
              <a:ext uri="{FF2B5EF4-FFF2-40B4-BE49-F238E27FC236}">
                <a16:creationId xmlns:a16="http://schemas.microsoft.com/office/drawing/2014/main" id="{095F2C40-6C19-4297-1F40-42633E3B0D21}"/>
              </a:ext>
            </a:extLst>
          </p:cNvPr>
          <p:cNvSpPr txBox="1"/>
          <p:nvPr/>
        </p:nvSpPr>
        <p:spPr>
          <a:xfrm>
            <a:off x="4652208" y="5771370"/>
            <a:ext cx="1566926" cy="646331"/>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p>
          <a:p>
            <a:r>
              <a:rPr lang="en-US" altLang="zh-CN" b="1" dirty="0">
                <a:latin typeface="Arial Narrow" panose="020B0606020202030204" pitchFamily="34" charset="0"/>
                <a:ea typeface="宋体" panose="02010600030101010101" pitchFamily="2" charset="-122"/>
              </a:rPr>
              <a:t>Expires</a:t>
            </a:r>
            <a:endParaRPr lang="zh-CN" altLang="en-US" b="1" dirty="0">
              <a:latin typeface="Arial Narrow" panose="020B0606020202030204" pitchFamily="34" charset="0"/>
              <a:ea typeface="宋体" panose="02010600030101010101" pitchFamily="2" charset="-122"/>
            </a:endParaRPr>
          </a:p>
        </p:txBody>
      </p:sp>
      <p:cxnSp>
        <p:nvCxnSpPr>
          <p:cNvPr id="14" name="连接符: 曲线 13">
            <a:extLst>
              <a:ext uri="{FF2B5EF4-FFF2-40B4-BE49-F238E27FC236}">
                <a16:creationId xmlns:a16="http://schemas.microsoft.com/office/drawing/2014/main" id="{D34F07CA-3332-053C-B3B9-73F49EACCAC5}"/>
              </a:ext>
            </a:extLst>
          </p:cNvPr>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6560985-09E1-2573-9536-D1947804EC51}"/>
              </a:ext>
            </a:extLst>
          </p:cNvPr>
          <p:cNvGrpSpPr/>
          <p:nvPr/>
        </p:nvGrpSpPr>
        <p:grpSpPr>
          <a:xfrm>
            <a:off x="1823516" y="3656306"/>
            <a:ext cx="1472850" cy="2405941"/>
            <a:chOff x="1823516" y="3656306"/>
            <a:chExt cx="1472850" cy="2405941"/>
          </a:xfrm>
        </p:grpSpPr>
        <p:cxnSp>
          <p:nvCxnSpPr>
            <p:cNvPr id="17" name="连接符: 曲线 16">
              <a:extLst>
                <a:ext uri="{FF2B5EF4-FFF2-40B4-BE49-F238E27FC236}">
                  <a16:creationId xmlns:a16="http://schemas.microsoft.com/office/drawing/2014/main" id="{D1B60D4A-4A1B-3D7F-D1A4-A85123C13261}"/>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8ABEDF-2B2E-ED64-5788-CB01596B5F3F}"/>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38" name="文本框 37">
              <a:extLst>
                <a:ext uri="{FF2B5EF4-FFF2-40B4-BE49-F238E27FC236}">
                  <a16:creationId xmlns:a16="http://schemas.microsoft.com/office/drawing/2014/main" id="{95DF1E37-B43A-E4EF-EADD-83F39006F00D}"/>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sp>
        <p:nvSpPr>
          <p:cNvPr id="39" name="文本框 38">
            <a:extLst>
              <a:ext uri="{FF2B5EF4-FFF2-40B4-BE49-F238E27FC236}">
                <a16:creationId xmlns:a16="http://schemas.microsoft.com/office/drawing/2014/main" id="{6647A40D-38BF-C592-C409-ED73F49FC5E5}"/>
              </a:ext>
            </a:extLst>
          </p:cNvPr>
          <p:cNvSpPr txBox="1"/>
          <p:nvPr/>
        </p:nvSpPr>
        <p:spPr>
          <a:xfrm>
            <a:off x="5816895" y="6040407"/>
            <a:ext cx="880681" cy="369332"/>
          </a:xfrm>
          <a:prstGeom prst="rect">
            <a:avLst/>
          </a:prstGeom>
          <a:noFill/>
        </p:spPr>
        <p:txBody>
          <a:bodyPr wrap="square" rtlCol="0">
            <a:spAutoFit/>
          </a:bodyPr>
          <a:lstStyle/>
          <a:p>
            <a:pPr algn="ctr"/>
            <a:r>
              <a:rPr lang="zh-CN" altLang="en-US" b="1" dirty="0">
                <a:solidFill>
                  <a:srgbClr val="01A453"/>
                </a:solidFill>
                <a:latin typeface="+mn-ea"/>
              </a:rPr>
              <a:t>未过期</a:t>
            </a:r>
          </a:p>
        </p:txBody>
      </p:sp>
      <p:grpSp>
        <p:nvGrpSpPr>
          <p:cNvPr id="40" name="组合 39">
            <a:extLst>
              <a:ext uri="{FF2B5EF4-FFF2-40B4-BE49-F238E27FC236}">
                <a16:creationId xmlns:a16="http://schemas.microsoft.com/office/drawing/2014/main" id="{09106C4A-2FAB-C3BF-FB84-DA4B678CD9BA}"/>
              </a:ext>
            </a:extLst>
          </p:cNvPr>
          <p:cNvGrpSpPr/>
          <p:nvPr/>
        </p:nvGrpSpPr>
        <p:grpSpPr>
          <a:xfrm>
            <a:off x="3825877" y="3656307"/>
            <a:ext cx="1248460" cy="2405941"/>
            <a:chOff x="3825877" y="3656307"/>
            <a:chExt cx="1248460" cy="2405941"/>
          </a:xfrm>
        </p:grpSpPr>
        <p:cxnSp>
          <p:nvCxnSpPr>
            <p:cNvPr id="41" name="连接符: 曲线 40">
              <a:extLst>
                <a:ext uri="{FF2B5EF4-FFF2-40B4-BE49-F238E27FC236}">
                  <a16:creationId xmlns:a16="http://schemas.microsoft.com/office/drawing/2014/main" id="{E92186B1-B12C-C334-0959-4E5ED0318CDE}"/>
                </a:ext>
              </a:extLst>
            </p:cNvPr>
            <p:cNvCxnSpPr>
              <a:cxnSpLocks/>
            </p:cNvCxnSpPr>
            <p:nvPr/>
          </p:nvCxnSpPr>
          <p:spPr>
            <a:xfrm flipV="1">
              <a:off x="3825877" y="3656307"/>
              <a:ext cx="42267" cy="2405941"/>
            </a:xfrm>
            <a:prstGeom prst="curvedConnector3">
              <a:avLst>
                <a:gd name="adj1" fmla="val 640847"/>
              </a:avLst>
            </a:prstGeom>
            <a:ln w="63500">
              <a:solidFill>
                <a:srgbClr val="52BCC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A2259E3F-200D-0DF0-57ED-08ABCDC3636D}"/>
                </a:ext>
              </a:extLst>
            </p:cNvPr>
            <p:cNvSpPr txBox="1"/>
            <p:nvPr/>
          </p:nvSpPr>
          <p:spPr>
            <a:xfrm>
              <a:off x="4544827" y="5258801"/>
              <a:ext cx="529510" cy="369332"/>
            </a:xfrm>
            <a:prstGeom prst="rect">
              <a:avLst/>
            </a:prstGeom>
            <a:noFill/>
          </p:spPr>
          <p:txBody>
            <a:bodyPr wrap="square">
              <a:spAutoFit/>
            </a:bodyPr>
            <a:lstStyle/>
            <a:p>
              <a:pPr algn="ctr"/>
              <a:r>
                <a:rPr lang="zh-CN" altLang="en-US" b="1" dirty="0">
                  <a:solidFill>
                    <a:schemeClr val="accent4"/>
                  </a:solidFill>
                  <a:latin typeface="+mn-ea"/>
                </a:rPr>
                <a:t>❷</a:t>
              </a:r>
              <a:endParaRPr lang="zh-CN" altLang="en-US" dirty="0">
                <a:solidFill>
                  <a:schemeClr val="accent4"/>
                </a:solidFill>
                <a:latin typeface="+mn-ea"/>
              </a:endParaRPr>
            </a:p>
          </p:txBody>
        </p:sp>
        <p:sp>
          <p:nvSpPr>
            <p:cNvPr id="43" name="文本框 42">
              <a:extLst>
                <a:ext uri="{FF2B5EF4-FFF2-40B4-BE49-F238E27FC236}">
                  <a16:creationId xmlns:a16="http://schemas.microsoft.com/office/drawing/2014/main" id="{21B29711-98E7-8CB7-9D7A-B10BD524265D}"/>
                </a:ext>
              </a:extLst>
            </p:cNvPr>
            <p:cNvSpPr txBox="1"/>
            <p:nvPr/>
          </p:nvSpPr>
          <p:spPr>
            <a:xfrm>
              <a:off x="4051025" y="5246435"/>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spTree>
    <p:custDataLst>
      <p:tags r:id="rId1"/>
    </p:custDataLst>
    <p:extLst>
      <p:ext uri="{BB962C8B-B14F-4D97-AF65-F5344CB8AC3E}">
        <p14:creationId xmlns:p14="http://schemas.microsoft.com/office/powerpoint/2010/main" val="305739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1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p:tgtEl>
                                          <p:spTgt spid="11">
                                            <p:txEl>
                                              <p:pRg st="1" end="1"/>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p:tgtEl>
                                          <p:spTgt spid="39"/>
                                        </p:tgtEl>
                                        <p:attrNameLst>
                                          <p:attrName>ppt_x</p:attrName>
                                        </p:attrNameLst>
                                      </p:cBhvr>
                                      <p:tavLst>
                                        <p:tav tm="0">
                                          <p:val>
                                            <p:strVal val="#ppt_x-#ppt_w*1.125000"/>
                                          </p:val>
                                        </p:tav>
                                        <p:tav tm="100000">
                                          <p:val>
                                            <p:strVal val="#ppt_x"/>
                                          </p:val>
                                        </p:tav>
                                      </p:tavLst>
                                    </p:anim>
                                    <p:animEffect transition="in" filter="wipe(right)">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FB7722FA-706D-E4CA-8118-0EF442015D69}"/>
              </a:ext>
            </a:extLst>
          </p:cNvPr>
          <p:cNvSpPr/>
          <p:nvPr/>
        </p:nvSpPr>
        <p:spPr>
          <a:xfrm>
            <a:off x="8471220" y="1485859"/>
            <a:ext cx="3395199" cy="1781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b="1" dirty="0">
                <a:solidFill>
                  <a:schemeClr val="bg1"/>
                </a:solidFill>
              </a:rPr>
              <a:t>         服务器具有固定端口号（例如</a:t>
            </a:r>
            <a:r>
              <a:rPr lang="en-US" altLang="zh-CN" sz="1800" b="1" dirty="0">
                <a:solidFill>
                  <a:schemeClr val="bg1"/>
                </a:solidFill>
              </a:rPr>
              <a:t>HTTP</a:t>
            </a:r>
            <a:r>
              <a:rPr lang="zh-CN" altLang="en-US" sz="1800" b="1" dirty="0">
                <a:solidFill>
                  <a:schemeClr val="bg1"/>
                </a:solidFill>
              </a:rPr>
              <a:t>服务器的默认端口号为</a:t>
            </a:r>
            <a:r>
              <a:rPr lang="en-US" altLang="zh-CN" sz="1800" b="1" dirty="0">
                <a:solidFill>
                  <a:schemeClr val="bg1"/>
                </a:solidFill>
              </a:rPr>
              <a:t>80</a:t>
            </a:r>
            <a:r>
              <a:rPr lang="zh-CN" altLang="en-US" sz="1800" b="1" dirty="0">
                <a:solidFill>
                  <a:schemeClr val="bg1"/>
                </a:solidFill>
              </a:rPr>
              <a:t>），而运行服务器的主机也具有固定的</a:t>
            </a:r>
            <a:r>
              <a:rPr lang="en-US" altLang="zh-CN" sz="1800" b="1" dirty="0">
                <a:solidFill>
                  <a:schemeClr val="bg1"/>
                </a:solidFill>
              </a:rPr>
              <a:t>IP</a:t>
            </a:r>
            <a:r>
              <a:rPr lang="zh-CN" altLang="en-US" sz="1800" b="1" dirty="0">
                <a:solidFill>
                  <a:schemeClr val="bg1"/>
                </a:solidFill>
              </a:rPr>
              <a:t>地址。</a:t>
            </a:r>
            <a:endParaRPr lang="zh-CN" altLang="en-US" dirty="0">
              <a:solidFill>
                <a:schemeClr val="bg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tx1"/>
                  </a:solidFill>
                  <a:latin typeface="Impact" panose="020B0806030902050204" pitchFamily="34" charset="0"/>
                </a:rPr>
                <a:t>客户</a:t>
              </a:r>
              <a:r>
                <a:rPr lang="en-US" altLang="zh-CN" sz="2000" b="1" dirty="0">
                  <a:solidFill>
                    <a:schemeClr val="tx1"/>
                  </a:solidFill>
                  <a:latin typeface="Impact" panose="020B0806030902050204" pitchFamily="34" charset="0"/>
                </a:rPr>
                <a:t>-</a:t>
              </a:r>
              <a:r>
                <a:rPr lang="zh-CN" altLang="en-US" sz="2000" b="1" dirty="0">
                  <a:solidFill>
                    <a:schemeClr val="tx1"/>
                  </a:solidFill>
                  <a:latin typeface="Impact" panose="020B0806030902050204" pitchFamily="34" charset="0"/>
                </a:rPr>
                <a:t>服务器方式和对等方式</a:t>
              </a:r>
            </a:p>
          </p:txBody>
        </p:sp>
      </p:grpSp>
      <p:sp>
        <p:nvSpPr>
          <p:cNvPr id="7" name="矩形 6">
            <a:extLst>
              <a:ext uri="{FF2B5EF4-FFF2-40B4-BE49-F238E27FC236}">
                <a16:creationId xmlns:a16="http://schemas.microsoft.com/office/drawing/2014/main" id="{054AEE3C-D991-1D82-036B-71D36D8D88DC}"/>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C626047C-88C3-C863-68B9-15E07B147723}"/>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a:t>
            </a:r>
            <a:r>
              <a:rPr lang="en-US" altLang="zh-CN" b="1" dirty="0">
                <a:solidFill>
                  <a:schemeClr val="accent1">
                    <a:lumMod val="75000"/>
                  </a:schemeClr>
                </a:solidFill>
              </a:rPr>
              <a:t>/</a:t>
            </a:r>
            <a:r>
              <a:rPr lang="zh-CN" altLang="en-US" b="1" dirty="0">
                <a:solidFill>
                  <a:schemeClr val="accent1">
                    <a:lumMod val="75000"/>
                  </a:schemeClr>
                </a:solidFill>
              </a:rPr>
              <a:t>服务器</a:t>
            </a:r>
            <a:r>
              <a:rPr lang="zh-CN" altLang="en-US" b="1" dirty="0"/>
              <a:t>（</a:t>
            </a:r>
            <a:r>
              <a:rPr lang="en-US" altLang="zh-CN" b="1" dirty="0">
                <a:solidFill>
                  <a:schemeClr val="accent1">
                    <a:lumMod val="75000"/>
                  </a:schemeClr>
                </a:solidFill>
              </a:rPr>
              <a:t>C</a:t>
            </a:r>
            <a:r>
              <a:rPr lang="en-US" altLang="zh-CN" b="1" dirty="0"/>
              <a:t>lient/</a:t>
            </a:r>
            <a:r>
              <a:rPr lang="en-US" altLang="zh-CN" b="1" dirty="0">
                <a:solidFill>
                  <a:schemeClr val="accent1">
                    <a:lumMod val="75000"/>
                  </a:schemeClr>
                </a:solidFill>
              </a:rPr>
              <a:t>S</a:t>
            </a:r>
            <a:r>
              <a:rPr lang="en-US" altLang="zh-CN" b="1" dirty="0"/>
              <a:t>erver</a:t>
            </a:r>
            <a:r>
              <a:rPr lang="zh-CN" altLang="en-US" b="1" dirty="0"/>
              <a:t>，</a:t>
            </a:r>
            <a:r>
              <a:rPr lang="en-US" altLang="zh-CN" b="1" dirty="0">
                <a:solidFill>
                  <a:schemeClr val="accent1">
                    <a:lumMod val="75000"/>
                  </a:schemeClr>
                </a:solidFill>
              </a:rPr>
              <a:t>C/S</a:t>
            </a:r>
            <a:r>
              <a:rPr lang="zh-CN" altLang="en-US" b="1" dirty="0"/>
              <a:t>）方式</a:t>
            </a:r>
            <a:endParaRPr lang="en-US" altLang="zh-CN" b="1" dirty="0"/>
          </a:p>
        </p:txBody>
      </p:sp>
      <p:sp>
        <p:nvSpPr>
          <p:cNvPr id="13" name="矩形 12">
            <a:extLst>
              <a:ext uri="{FF2B5EF4-FFF2-40B4-BE49-F238E27FC236}">
                <a16:creationId xmlns:a16="http://schemas.microsoft.com/office/drawing/2014/main" id="{6B921993-E1AA-C25B-563D-7A3DB0B29F59}"/>
              </a:ext>
            </a:extLst>
          </p:cNvPr>
          <p:cNvSpPr/>
          <p:nvPr/>
        </p:nvSpPr>
        <p:spPr>
          <a:xfrm>
            <a:off x="1402345" y="172959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íşlïḍè">
            <a:extLst>
              <a:ext uri="{FF2B5EF4-FFF2-40B4-BE49-F238E27FC236}">
                <a16:creationId xmlns:a16="http://schemas.microsoft.com/office/drawing/2014/main" id="{F696788A-66DD-2441-C645-AA2D7127B163}"/>
              </a:ext>
            </a:extLst>
          </p:cNvPr>
          <p:cNvSpPr txBox="1"/>
          <p:nvPr/>
        </p:nvSpPr>
        <p:spPr>
          <a:xfrm>
            <a:off x="1680102" y="1648537"/>
            <a:ext cx="10186317"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a:t>
            </a:r>
            <a:r>
              <a:rPr lang="zh-CN" altLang="en-US" b="1" dirty="0"/>
              <a:t>和</a:t>
            </a:r>
            <a:r>
              <a:rPr lang="zh-CN" altLang="en-US" b="1" dirty="0">
                <a:solidFill>
                  <a:schemeClr val="accent1">
                    <a:lumMod val="75000"/>
                  </a:schemeClr>
                </a:solidFill>
              </a:rPr>
              <a:t>服务器</a:t>
            </a:r>
            <a:r>
              <a:rPr lang="zh-CN" altLang="en-US" b="1" dirty="0"/>
              <a:t>是指通信中所涉及的</a:t>
            </a:r>
            <a:r>
              <a:rPr lang="zh-CN" altLang="en-US" b="1" dirty="0">
                <a:solidFill>
                  <a:schemeClr val="accent1">
                    <a:lumMod val="75000"/>
                  </a:schemeClr>
                </a:solidFill>
              </a:rPr>
              <a:t>两个应用进程</a:t>
            </a:r>
            <a:r>
              <a:rPr lang="zh-CN" altLang="en-US" b="1" dirty="0"/>
              <a:t>。</a:t>
            </a:r>
            <a:endParaRPr lang="en-US" altLang="zh-CN" b="1" dirty="0"/>
          </a:p>
        </p:txBody>
      </p:sp>
      <p:sp>
        <p:nvSpPr>
          <p:cNvPr id="5" name="矩形 4">
            <a:extLst>
              <a:ext uri="{FF2B5EF4-FFF2-40B4-BE49-F238E27FC236}">
                <a16:creationId xmlns:a16="http://schemas.microsoft.com/office/drawing/2014/main" id="{9E251988-4909-8172-341F-72D4C7B4CC79}"/>
              </a:ext>
            </a:extLst>
          </p:cNvPr>
          <p:cNvSpPr/>
          <p:nvPr/>
        </p:nvSpPr>
        <p:spPr>
          <a:xfrm>
            <a:off x="1402345" y="214686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A20B0CBB-FB32-1D6D-A54C-1BE4B00AE75E}"/>
              </a:ext>
            </a:extLst>
          </p:cNvPr>
          <p:cNvSpPr txBox="1"/>
          <p:nvPr/>
        </p:nvSpPr>
        <p:spPr>
          <a:xfrm>
            <a:off x="1680102" y="2065807"/>
            <a:ext cx="10186317" cy="417270"/>
          </a:xfrm>
          <a:prstGeom prst="rect">
            <a:avLst/>
          </a:prstGeom>
          <a:noFill/>
        </p:spPr>
        <p:txBody>
          <a:bodyPr wrap="square" lIns="91440" tIns="45720" rIns="91440" bIns="45720" anchor="ctr">
            <a:noAutofit/>
          </a:bodyPr>
          <a:lstStyle/>
          <a:p>
            <a:r>
              <a:rPr lang="zh-CN" altLang="en-US" b="1" dirty="0"/>
              <a:t>客户</a:t>
            </a:r>
            <a:r>
              <a:rPr lang="en-US" altLang="zh-CN" b="1" dirty="0"/>
              <a:t>/</a:t>
            </a:r>
            <a:r>
              <a:rPr lang="zh-CN" altLang="en-US" b="1" dirty="0"/>
              <a:t>服务器方式所描述的是</a:t>
            </a:r>
            <a:r>
              <a:rPr lang="zh-CN" altLang="en-US" b="1" dirty="0">
                <a:solidFill>
                  <a:schemeClr val="accent1">
                    <a:lumMod val="75000"/>
                  </a:schemeClr>
                </a:solidFill>
              </a:rPr>
              <a:t>进程之间服务和被服务的关系</a:t>
            </a:r>
            <a:r>
              <a:rPr lang="zh-CN" altLang="en-US" b="1" dirty="0"/>
              <a:t>。</a:t>
            </a:r>
            <a:endParaRPr lang="en-US" altLang="zh-CN" b="1" dirty="0"/>
          </a:p>
        </p:txBody>
      </p:sp>
      <p:sp>
        <p:nvSpPr>
          <p:cNvPr id="52" name="矩形 51">
            <a:extLst>
              <a:ext uri="{FF2B5EF4-FFF2-40B4-BE49-F238E27FC236}">
                <a16:creationId xmlns:a16="http://schemas.microsoft.com/office/drawing/2014/main" id="{BCD79091-B648-4368-6305-D2AFE249A936}"/>
              </a:ext>
            </a:extLst>
          </p:cNvPr>
          <p:cNvSpPr/>
          <p:nvPr/>
        </p:nvSpPr>
        <p:spPr>
          <a:xfrm>
            <a:off x="1402345" y="257600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íşlïḍè">
            <a:extLst>
              <a:ext uri="{FF2B5EF4-FFF2-40B4-BE49-F238E27FC236}">
                <a16:creationId xmlns:a16="http://schemas.microsoft.com/office/drawing/2014/main" id="{BB6C6246-A25A-09FB-A3B2-51ADEB5FF261}"/>
              </a:ext>
            </a:extLst>
          </p:cNvPr>
          <p:cNvSpPr txBox="1"/>
          <p:nvPr/>
        </p:nvSpPr>
        <p:spPr>
          <a:xfrm>
            <a:off x="1680102" y="2494943"/>
            <a:ext cx="10186317"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客户是服务请求方，服务器是服务提供方。</a:t>
            </a:r>
            <a:endParaRPr lang="en-US" altLang="zh-CN" b="1" dirty="0">
              <a:solidFill>
                <a:schemeClr val="accent1">
                  <a:lumMod val="75000"/>
                </a:schemeClr>
              </a:solidFill>
            </a:endParaRPr>
          </a:p>
        </p:txBody>
      </p:sp>
      <p:sp>
        <p:nvSpPr>
          <p:cNvPr id="54" name="矩形 53">
            <a:extLst>
              <a:ext uri="{FF2B5EF4-FFF2-40B4-BE49-F238E27FC236}">
                <a16:creationId xmlns:a16="http://schemas.microsoft.com/office/drawing/2014/main" id="{31673AAE-5E3A-5A5B-A9BB-A7E1CEE583EE}"/>
              </a:ext>
            </a:extLst>
          </p:cNvPr>
          <p:cNvSpPr/>
          <p:nvPr/>
        </p:nvSpPr>
        <p:spPr>
          <a:xfrm>
            <a:off x="1402345" y="300988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íşlïḍè">
            <a:extLst>
              <a:ext uri="{FF2B5EF4-FFF2-40B4-BE49-F238E27FC236}">
                <a16:creationId xmlns:a16="http://schemas.microsoft.com/office/drawing/2014/main" id="{D669E6E2-43D9-B2FD-FB3E-A40147C5E89F}"/>
              </a:ext>
            </a:extLst>
          </p:cNvPr>
          <p:cNvSpPr txBox="1"/>
          <p:nvPr/>
        </p:nvSpPr>
        <p:spPr>
          <a:xfrm>
            <a:off x="1680102" y="2928824"/>
            <a:ext cx="10186317" cy="4298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服务器总是处于运行状态，并等待客户的服务请求。</a:t>
            </a:r>
            <a:endParaRPr lang="en-US" altLang="zh-CN" b="1" dirty="0">
              <a:solidFill>
                <a:schemeClr val="accent1">
                  <a:lumMod val="75000"/>
                </a:schemeClr>
              </a:solidFill>
            </a:endParaRPr>
          </a:p>
        </p:txBody>
      </p:sp>
      <p:sp>
        <p:nvSpPr>
          <p:cNvPr id="9" name="矩形 8">
            <a:extLst>
              <a:ext uri="{FF2B5EF4-FFF2-40B4-BE49-F238E27FC236}">
                <a16:creationId xmlns:a16="http://schemas.microsoft.com/office/drawing/2014/main" id="{9BE0426D-EB14-7F6C-0065-1195F1802FD6}"/>
              </a:ext>
            </a:extLst>
          </p:cNvPr>
          <p:cNvSpPr/>
          <p:nvPr/>
        </p:nvSpPr>
        <p:spPr>
          <a:xfrm>
            <a:off x="1016000" y="35270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íşlïḍè">
            <a:extLst>
              <a:ext uri="{FF2B5EF4-FFF2-40B4-BE49-F238E27FC236}">
                <a16:creationId xmlns:a16="http://schemas.microsoft.com/office/drawing/2014/main" id="{D3FF9759-D189-FA00-F8FD-6ADB26BAF8F5}"/>
              </a:ext>
            </a:extLst>
          </p:cNvPr>
          <p:cNvSpPr txBox="1"/>
          <p:nvPr/>
        </p:nvSpPr>
        <p:spPr>
          <a:xfrm>
            <a:off x="1293757" y="3446032"/>
            <a:ext cx="10593443" cy="662044"/>
          </a:xfrm>
          <a:prstGeom prst="rect">
            <a:avLst/>
          </a:prstGeom>
          <a:noFill/>
        </p:spPr>
        <p:txBody>
          <a:bodyPr wrap="square" lIns="91440" tIns="45720" rIns="91440" bIns="45720" anchor="ctr">
            <a:noAutofit/>
          </a:bodyPr>
          <a:lstStyle/>
          <a:p>
            <a:r>
              <a:rPr lang="en-US" altLang="zh-CN" b="1" dirty="0"/>
              <a:t>C/S</a:t>
            </a:r>
            <a:r>
              <a:rPr lang="zh-CN" altLang="en-US" b="1" dirty="0"/>
              <a:t>方式是因特网上传统的、同时也是最成熟的方式，很多我们熟悉的网络应用采用的都是</a:t>
            </a:r>
            <a:r>
              <a:rPr lang="en-US" altLang="zh-CN" b="1" dirty="0"/>
              <a:t>C/S</a:t>
            </a:r>
            <a:r>
              <a:rPr lang="zh-CN" altLang="en-US" b="1" dirty="0"/>
              <a:t>方式。包括万维网</a:t>
            </a:r>
            <a:r>
              <a:rPr lang="en-US" altLang="zh-CN" b="1" dirty="0"/>
              <a:t>WWW</a:t>
            </a:r>
            <a:r>
              <a:rPr lang="zh-CN" altLang="en-US" b="1" dirty="0"/>
              <a:t>、电子邮件、文件传输</a:t>
            </a:r>
            <a:r>
              <a:rPr lang="en-US" altLang="zh-CN" b="1" dirty="0"/>
              <a:t>FTP</a:t>
            </a:r>
            <a:r>
              <a:rPr lang="zh-CN" altLang="en-US" b="1" dirty="0"/>
              <a:t>等。</a:t>
            </a:r>
            <a:endParaRPr lang="en-US" altLang="zh-CN" b="1" dirty="0"/>
          </a:p>
        </p:txBody>
      </p:sp>
      <p:sp>
        <p:nvSpPr>
          <p:cNvPr id="12" name="矩形 11">
            <a:extLst>
              <a:ext uri="{FF2B5EF4-FFF2-40B4-BE49-F238E27FC236}">
                <a16:creationId xmlns:a16="http://schemas.microsoft.com/office/drawing/2014/main" id="{4B4B3FDF-3601-9596-F94A-3CF8DFA57B16}"/>
              </a:ext>
            </a:extLst>
          </p:cNvPr>
          <p:cNvSpPr/>
          <p:nvPr/>
        </p:nvSpPr>
        <p:spPr>
          <a:xfrm>
            <a:off x="1016000" y="422837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íşlïḍè">
            <a:extLst>
              <a:ext uri="{FF2B5EF4-FFF2-40B4-BE49-F238E27FC236}">
                <a16:creationId xmlns:a16="http://schemas.microsoft.com/office/drawing/2014/main" id="{10EFF603-6F16-BD38-DC94-394DFB990B8E}"/>
              </a:ext>
            </a:extLst>
          </p:cNvPr>
          <p:cNvSpPr txBox="1"/>
          <p:nvPr/>
        </p:nvSpPr>
        <p:spPr>
          <a:xfrm>
            <a:off x="1293757" y="4147311"/>
            <a:ext cx="10593443" cy="662044"/>
          </a:xfrm>
          <a:prstGeom prst="rect">
            <a:avLst/>
          </a:prstGeom>
          <a:noFill/>
        </p:spPr>
        <p:txBody>
          <a:bodyPr wrap="square" lIns="91440" tIns="45720" rIns="91440" bIns="45720" anchor="ctr">
            <a:noAutofit/>
          </a:bodyPr>
          <a:lstStyle/>
          <a:p>
            <a:r>
              <a:rPr lang="zh-CN" altLang="en-US" b="1" dirty="0"/>
              <a:t>基于</a:t>
            </a:r>
            <a:r>
              <a:rPr lang="en-US" altLang="zh-CN" b="1" dirty="0"/>
              <a:t>C/S</a:t>
            </a:r>
            <a:r>
              <a:rPr lang="zh-CN" altLang="en-US" b="1" dirty="0"/>
              <a:t>方式的应用服务通常是服务集中型的，即应用服务集中在网络中比客户计算机少得多的服务器计算机上。</a:t>
            </a:r>
            <a:endParaRPr lang="en-US" altLang="zh-CN" b="1" dirty="0"/>
          </a:p>
        </p:txBody>
      </p:sp>
      <p:sp>
        <p:nvSpPr>
          <p:cNvPr id="16" name="矩形 15">
            <a:extLst>
              <a:ext uri="{FF2B5EF4-FFF2-40B4-BE49-F238E27FC236}">
                <a16:creationId xmlns:a16="http://schemas.microsoft.com/office/drawing/2014/main" id="{E8A9BA82-7B94-83CD-6E4F-B7E65192F0A9}"/>
              </a:ext>
            </a:extLst>
          </p:cNvPr>
          <p:cNvSpPr/>
          <p:nvPr/>
        </p:nvSpPr>
        <p:spPr>
          <a:xfrm>
            <a:off x="1397850" y="502177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şlïḍè">
            <a:extLst>
              <a:ext uri="{FF2B5EF4-FFF2-40B4-BE49-F238E27FC236}">
                <a16:creationId xmlns:a16="http://schemas.microsoft.com/office/drawing/2014/main" id="{0831B300-5E41-2BE4-9AC5-ECBACBA0AC79}"/>
              </a:ext>
            </a:extLst>
          </p:cNvPr>
          <p:cNvSpPr txBox="1"/>
          <p:nvPr/>
        </p:nvSpPr>
        <p:spPr>
          <a:xfrm>
            <a:off x="1675607" y="4940713"/>
            <a:ext cx="10211593" cy="662044"/>
          </a:xfrm>
          <a:prstGeom prst="rect">
            <a:avLst/>
          </a:prstGeom>
          <a:noFill/>
        </p:spPr>
        <p:txBody>
          <a:bodyPr wrap="square" lIns="91440" tIns="45720" rIns="91440" bIns="45720" anchor="ctr">
            <a:noAutofit/>
          </a:bodyPr>
          <a:lstStyle/>
          <a:p>
            <a:r>
              <a:rPr lang="zh-CN" altLang="en-US" b="1" dirty="0"/>
              <a:t>由于一台服务器计算机要为多个客户机提供服务，在</a:t>
            </a:r>
            <a:r>
              <a:rPr lang="en-US" altLang="zh-CN" b="1" dirty="0"/>
              <a:t>C/S</a:t>
            </a:r>
            <a:r>
              <a:rPr lang="zh-CN" altLang="en-US" b="1" dirty="0"/>
              <a:t>应用中，</a:t>
            </a:r>
            <a:r>
              <a:rPr lang="zh-CN" altLang="en-US" b="1" dirty="0">
                <a:solidFill>
                  <a:schemeClr val="accent1">
                    <a:lumMod val="75000"/>
                  </a:schemeClr>
                </a:solidFill>
              </a:rPr>
              <a:t>常会出现服务器计算机跟不上众多客户机请求的情况</a:t>
            </a:r>
            <a:r>
              <a:rPr lang="zh-CN" altLang="en-US" b="1" dirty="0"/>
              <a:t>。</a:t>
            </a:r>
            <a:endParaRPr lang="en-US" altLang="zh-CN" b="1" dirty="0"/>
          </a:p>
        </p:txBody>
      </p:sp>
      <p:sp>
        <p:nvSpPr>
          <p:cNvPr id="22" name="矩形 21">
            <a:extLst>
              <a:ext uri="{FF2B5EF4-FFF2-40B4-BE49-F238E27FC236}">
                <a16:creationId xmlns:a16="http://schemas.microsoft.com/office/drawing/2014/main" id="{51EC9EA7-9E5D-6C91-E4F0-475D5D4678BA}"/>
              </a:ext>
            </a:extLst>
          </p:cNvPr>
          <p:cNvSpPr/>
          <p:nvPr/>
        </p:nvSpPr>
        <p:spPr>
          <a:xfrm>
            <a:off x="1397850" y="572657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F7EF73F9-F433-E406-2632-DC044245E7E0}"/>
              </a:ext>
            </a:extLst>
          </p:cNvPr>
          <p:cNvSpPr txBox="1"/>
          <p:nvPr/>
        </p:nvSpPr>
        <p:spPr>
          <a:xfrm>
            <a:off x="1675607" y="5645513"/>
            <a:ext cx="10211593" cy="385493"/>
          </a:xfrm>
          <a:prstGeom prst="rect">
            <a:avLst/>
          </a:prstGeom>
          <a:noFill/>
        </p:spPr>
        <p:txBody>
          <a:bodyPr wrap="square" lIns="91440" tIns="45720" rIns="91440" bIns="45720" anchor="ctr">
            <a:noAutofit/>
          </a:bodyPr>
          <a:lstStyle/>
          <a:p>
            <a:r>
              <a:rPr lang="zh-CN" altLang="en-US" b="1" dirty="0"/>
              <a:t>为此，在</a:t>
            </a:r>
            <a:r>
              <a:rPr lang="en-US" altLang="zh-CN" b="1" dirty="0"/>
              <a:t>C/S</a:t>
            </a:r>
            <a:r>
              <a:rPr lang="zh-CN" altLang="en-US" b="1" dirty="0"/>
              <a:t>应用中，常用</a:t>
            </a:r>
            <a:r>
              <a:rPr lang="zh-CN" altLang="en-US" b="1" dirty="0">
                <a:solidFill>
                  <a:schemeClr val="accent1">
                    <a:lumMod val="75000"/>
                  </a:schemeClr>
                </a:solidFill>
              </a:rPr>
              <a:t>计算机群集</a:t>
            </a:r>
            <a:r>
              <a:rPr lang="zh-CN" altLang="en-US" b="1" dirty="0"/>
              <a:t>（或服务器场）构建一个强大的</a:t>
            </a:r>
            <a:r>
              <a:rPr lang="zh-CN" altLang="en-US" b="1" dirty="0">
                <a:solidFill>
                  <a:schemeClr val="accent1">
                    <a:lumMod val="75000"/>
                  </a:schemeClr>
                </a:solidFill>
              </a:rPr>
              <a:t>虚拟服务器</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13661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 calcmode="lin" valueType="num">
                                      <p:cBhvr>
                                        <p:cTn id="20" dur="500" fill="hold"/>
                                        <p:tgtEl>
                                          <p:spTgt spid="12"/>
                                        </p:tgtEl>
                                        <p:attrNameLst>
                                          <p:attrName>style.rotation</p:attrName>
                                        </p:attrNameLst>
                                      </p:cBhvr>
                                      <p:tavLst>
                                        <p:tav tm="0">
                                          <p:val>
                                            <p:fltVal val="360"/>
                                          </p:val>
                                        </p:tav>
                                        <p:tav tm="100000">
                                          <p:val>
                                            <p:fltVal val="0"/>
                                          </p:val>
                                        </p:tav>
                                      </p:tavLst>
                                    </p:anim>
                                    <p:animEffect transition="in" filter="fade">
                                      <p:cBhvr>
                                        <p:cTn id="21" dur="500"/>
                                        <p:tgtEl>
                                          <p:spTgt spid="1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 calcmode="lin" valueType="num">
                                      <p:cBhvr>
                                        <p:cTn id="31" dur="500" fill="hold"/>
                                        <p:tgtEl>
                                          <p:spTgt spid="16"/>
                                        </p:tgtEl>
                                        <p:attrNameLst>
                                          <p:attrName>style.rotation</p:attrName>
                                        </p:attrNameLst>
                                      </p:cBhvr>
                                      <p:tavLst>
                                        <p:tav tm="0">
                                          <p:val>
                                            <p:fltVal val="360"/>
                                          </p:val>
                                        </p:tav>
                                        <p:tav tm="100000">
                                          <p:val>
                                            <p:fltVal val="0"/>
                                          </p:val>
                                        </p:tav>
                                      </p:tavLst>
                                    </p:anim>
                                    <p:animEffect transition="in" filter="fade">
                                      <p:cBhvr>
                                        <p:cTn id="32" dur="500"/>
                                        <p:tgtEl>
                                          <p:spTgt spid="1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 calcmode="lin" valueType="num">
                                      <p:cBhvr>
                                        <p:cTn id="42" dur="500" fill="hold"/>
                                        <p:tgtEl>
                                          <p:spTgt spid="22"/>
                                        </p:tgtEl>
                                        <p:attrNameLst>
                                          <p:attrName>style.rotation</p:attrName>
                                        </p:attrNameLst>
                                      </p:cBhvr>
                                      <p:tavLst>
                                        <p:tav tm="0">
                                          <p:val>
                                            <p:fltVal val="360"/>
                                          </p:val>
                                        </p:tav>
                                        <p:tav tm="100000">
                                          <p:val>
                                            <p:fltVal val="0"/>
                                          </p:val>
                                        </p:tav>
                                      </p:tavLst>
                                    </p:anim>
                                    <p:animEffect transition="in" filter="fade">
                                      <p:cBhvr>
                                        <p:cTn id="43" dur="500"/>
                                        <p:tgtEl>
                                          <p:spTgt spid="22"/>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5" grpId="0"/>
      <p:bldP spid="16" grpId="0" animBg="1"/>
      <p:bldP spid="19" grpId="0"/>
      <p:bldP spid="22" grpId="0" animBg="1"/>
      <p:bldP spid="2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grpSp>
        <p:nvGrpSpPr>
          <p:cNvPr id="9" name="组合 8">
            <a:extLst>
              <a:ext uri="{FF2B5EF4-FFF2-40B4-BE49-F238E27FC236}">
                <a16:creationId xmlns:a16="http://schemas.microsoft.com/office/drawing/2014/main" id="{59060063-2447-F721-CDD4-12A3B8A78D62}"/>
              </a:ext>
            </a:extLst>
          </p:cNvPr>
          <p:cNvGrpSpPr/>
          <p:nvPr/>
        </p:nvGrpSpPr>
        <p:grpSpPr>
          <a:xfrm>
            <a:off x="1887105" y="2975380"/>
            <a:ext cx="8901594" cy="3434359"/>
            <a:chOff x="1887105" y="2975380"/>
            <a:chExt cx="8901594" cy="3434359"/>
          </a:xfrm>
        </p:grpSpPr>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pic>
        <p:nvPicPr>
          <p:cNvPr id="10" name="图形 9" descr="文档 轮廓">
            <a:extLst>
              <a:ext uri="{FF2B5EF4-FFF2-40B4-BE49-F238E27FC236}">
                <a16:creationId xmlns:a16="http://schemas.microsoft.com/office/drawing/2014/main" id="{6D95ED17-27A8-B773-FE01-6878440AA2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0621" y="4534958"/>
            <a:ext cx="914400" cy="914400"/>
          </a:xfrm>
          <a:prstGeom prst="rect">
            <a:avLst/>
          </a:prstGeom>
        </p:spPr>
      </p:pic>
      <p:pic>
        <p:nvPicPr>
          <p:cNvPr id="13" name="图形 12" descr="文档 轮廓">
            <a:extLst>
              <a:ext uri="{FF2B5EF4-FFF2-40B4-BE49-F238E27FC236}">
                <a16:creationId xmlns:a16="http://schemas.microsoft.com/office/drawing/2014/main" id="{2661E61D-DC0F-FA62-1D5F-4A0E92634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3625" y="5531194"/>
            <a:ext cx="914400" cy="914400"/>
          </a:xfrm>
          <a:prstGeom prst="rect">
            <a:avLst/>
          </a:prstGeom>
        </p:spPr>
      </p:pic>
      <p:sp>
        <p:nvSpPr>
          <p:cNvPr id="11" name="文本框 10">
            <a:extLst>
              <a:ext uri="{FF2B5EF4-FFF2-40B4-BE49-F238E27FC236}">
                <a16:creationId xmlns:a16="http://schemas.microsoft.com/office/drawing/2014/main" id="{095F2C40-6C19-4297-1F40-42633E3B0D21}"/>
              </a:ext>
            </a:extLst>
          </p:cNvPr>
          <p:cNvSpPr txBox="1"/>
          <p:nvPr/>
        </p:nvSpPr>
        <p:spPr>
          <a:xfrm>
            <a:off x="4652208" y="5771370"/>
            <a:ext cx="1566926" cy="646331"/>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p>
          <a:p>
            <a:r>
              <a:rPr lang="en-US" altLang="zh-CN" b="1" dirty="0">
                <a:latin typeface="Arial Narrow" panose="020B0606020202030204" pitchFamily="34" charset="0"/>
                <a:ea typeface="宋体" panose="02010600030101010101" pitchFamily="2" charset="-122"/>
              </a:rPr>
              <a:t>Expires</a:t>
            </a:r>
            <a:endParaRPr lang="zh-CN" altLang="en-US" b="1" dirty="0">
              <a:latin typeface="Arial Narrow" panose="020B0606020202030204" pitchFamily="34" charset="0"/>
              <a:ea typeface="宋体" panose="02010600030101010101" pitchFamily="2" charset="-122"/>
            </a:endParaRPr>
          </a:p>
        </p:txBody>
      </p:sp>
      <p:cxnSp>
        <p:nvCxnSpPr>
          <p:cNvPr id="14" name="连接符: 曲线 13">
            <a:extLst>
              <a:ext uri="{FF2B5EF4-FFF2-40B4-BE49-F238E27FC236}">
                <a16:creationId xmlns:a16="http://schemas.microsoft.com/office/drawing/2014/main" id="{D34F07CA-3332-053C-B3B9-73F49EACCAC5}"/>
              </a:ext>
            </a:extLst>
          </p:cNvPr>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6560985-09E1-2573-9536-D1947804EC51}"/>
              </a:ext>
            </a:extLst>
          </p:cNvPr>
          <p:cNvGrpSpPr/>
          <p:nvPr/>
        </p:nvGrpSpPr>
        <p:grpSpPr>
          <a:xfrm>
            <a:off x="1823516" y="3656306"/>
            <a:ext cx="1472850" cy="2405941"/>
            <a:chOff x="1823516" y="3656306"/>
            <a:chExt cx="1472850" cy="2405941"/>
          </a:xfrm>
        </p:grpSpPr>
        <p:cxnSp>
          <p:nvCxnSpPr>
            <p:cNvPr id="17" name="连接符: 曲线 16">
              <a:extLst>
                <a:ext uri="{FF2B5EF4-FFF2-40B4-BE49-F238E27FC236}">
                  <a16:creationId xmlns:a16="http://schemas.microsoft.com/office/drawing/2014/main" id="{D1B60D4A-4A1B-3D7F-D1A4-A85123C13261}"/>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8ABEDF-2B2E-ED64-5788-CB01596B5F3F}"/>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38" name="文本框 37">
              <a:extLst>
                <a:ext uri="{FF2B5EF4-FFF2-40B4-BE49-F238E27FC236}">
                  <a16:creationId xmlns:a16="http://schemas.microsoft.com/office/drawing/2014/main" id="{95DF1E37-B43A-E4EF-EADD-83F39006F00D}"/>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sp>
        <p:nvSpPr>
          <p:cNvPr id="39" name="文本框 38">
            <a:extLst>
              <a:ext uri="{FF2B5EF4-FFF2-40B4-BE49-F238E27FC236}">
                <a16:creationId xmlns:a16="http://schemas.microsoft.com/office/drawing/2014/main" id="{6647A40D-38BF-C592-C409-ED73F49FC5E5}"/>
              </a:ext>
            </a:extLst>
          </p:cNvPr>
          <p:cNvSpPr txBox="1"/>
          <p:nvPr/>
        </p:nvSpPr>
        <p:spPr>
          <a:xfrm>
            <a:off x="5816895" y="6040407"/>
            <a:ext cx="880681" cy="369332"/>
          </a:xfrm>
          <a:prstGeom prst="rect">
            <a:avLst/>
          </a:prstGeom>
          <a:noFill/>
        </p:spPr>
        <p:txBody>
          <a:bodyPr wrap="square" rtlCol="0">
            <a:spAutoFit/>
          </a:bodyPr>
          <a:lstStyle/>
          <a:p>
            <a:pPr algn="ctr"/>
            <a:r>
              <a:rPr lang="zh-CN" altLang="en-US" b="1" dirty="0">
                <a:solidFill>
                  <a:srgbClr val="FF0000"/>
                </a:solidFill>
                <a:latin typeface="+mn-ea"/>
              </a:rPr>
              <a:t>已过期</a:t>
            </a:r>
          </a:p>
        </p:txBody>
      </p:sp>
      <p:grpSp>
        <p:nvGrpSpPr>
          <p:cNvPr id="12" name="组合 11">
            <a:extLst>
              <a:ext uri="{FF2B5EF4-FFF2-40B4-BE49-F238E27FC236}">
                <a16:creationId xmlns:a16="http://schemas.microsoft.com/office/drawing/2014/main" id="{34D7D9D3-6834-473D-5753-D0B067D57260}"/>
              </a:ext>
            </a:extLst>
          </p:cNvPr>
          <p:cNvGrpSpPr/>
          <p:nvPr/>
        </p:nvGrpSpPr>
        <p:grpSpPr>
          <a:xfrm>
            <a:off x="3719071" y="4994622"/>
            <a:ext cx="6200701" cy="791455"/>
            <a:chOff x="3719072" y="4994622"/>
            <a:chExt cx="5140310" cy="791455"/>
          </a:xfrm>
        </p:grpSpPr>
        <p:sp>
          <p:nvSpPr>
            <p:cNvPr id="19" name="文本框 18">
              <a:extLst>
                <a:ext uri="{FF2B5EF4-FFF2-40B4-BE49-F238E27FC236}">
                  <a16:creationId xmlns:a16="http://schemas.microsoft.com/office/drawing/2014/main" id="{CAAFE2CA-BE30-CFBC-B61E-9534E171A247}"/>
                </a:ext>
              </a:extLst>
            </p:cNvPr>
            <p:cNvSpPr txBox="1"/>
            <p:nvPr/>
          </p:nvSpPr>
          <p:spPr>
            <a:xfrm>
              <a:off x="4362982" y="5025406"/>
              <a:ext cx="529510" cy="369332"/>
            </a:xfrm>
            <a:prstGeom prst="rect">
              <a:avLst/>
            </a:prstGeom>
            <a:noFill/>
          </p:spPr>
          <p:txBody>
            <a:bodyPr wrap="square">
              <a:spAutoFit/>
            </a:bodyPr>
            <a:lstStyle/>
            <a:p>
              <a:pPr algn="ctr"/>
              <a:r>
                <a:rPr lang="zh-CN" altLang="en-US" b="1" dirty="0">
                  <a:solidFill>
                    <a:srgbClr val="03ACF1"/>
                  </a:solidFill>
                  <a:latin typeface="+mn-ea"/>
                </a:rPr>
                <a:t>❷</a:t>
              </a:r>
              <a:endParaRPr lang="zh-CN" altLang="en-US" dirty="0">
                <a:solidFill>
                  <a:srgbClr val="03ACF1"/>
                </a:solidFill>
                <a:latin typeface="+mn-ea"/>
              </a:endParaRPr>
            </a:p>
          </p:txBody>
        </p:sp>
        <p:sp>
          <p:nvSpPr>
            <p:cNvPr id="20" name="文本框 19">
              <a:extLst>
                <a:ext uri="{FF2B5EF4-FFF2-40B4-BE49-F238E27FC236}">
                  <a16:creationId xmlns:a16="http://schemas.microsoft.com/office/drawing/2014/main" id="{73DE51B5-5F03-B1CA-EA12-5AEB9059F82A}"/>
                </a:ext>
              </a:extLst>
            </p:cNvPr>
            <p:cNvSpPr txBox="1"/>
            <p:nvPr/>
          </p:nvSpPr>
          <p:spPr>
            <a:xfrm>
              <a:off x="4701472" y="5032819"/>
              <a:ext cx="559223"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cxnSp>
          <p:nvCxnSpPr>
            <p:cNvPr id="21" name="直接连接符 20">
              <a:extLst>
                <a:ext uri="{FF2B5EF4-FFF2-40B4-BE49-F238E27FC236}">
                  <a16:creationId xmlns:a16="http://schemas.microsoft.com/office/drawing/2014/main" id="{9335628E-516A-8AD1-D714-DD711C8F8696}"/>
                </a:ext>
              </a:extLst>
            </p:cNvPr>
            <p:cNvCxnSpPr/>
            <p:nvPr/>
          </p:nvCxnSpPr>
          <p:spPr>
            <a:xfrm flipV="1">
              <a:off x="3719072" y="4994622"/>
              <a:ext cx="722299" cy="791455"/>
            </a:xfrm>
            <a:prstGeom prst="line">
              <a:avLst/>
            </a:prstGeom>
            <a:ln w="50800">
              <a:solidFill>
                <a:srgbClr val="03ACF1"/>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C8FA8C6-4317-EC22-90B1-1083F6A27C93}"/>
                </a:ext>
              </a:extLst>
            </p:cNvPr>
            <p:cNvCxnSpPr/>
            <p:nvPr/>
          </p:nvCxnSpPr>
          <p:spPr>
            <a:xfrm>
              <a:off x="4446307" y="5011253"/>
              <a:ext cx="4413075" cy="43132"/>
            </a:xfrm>
            <a:prstGeom prst="straightConnector1">
              <a:avLst/>
            </a:prstGeom>
            <a:ln w="50800">
              <a:solidFill>
                <a:srgbClr val="03ACF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0866B4EE-CFE7-4736-4569-BEAC24A053EC}"/>
              </a:ext>
            </a:extLst>
          </p:cNvPr>
          <p:cNvSpPr txBox="1"/>
          <p:nvPr/>
        </p:nvSpPr>
        <p:spPr>
          <a:xfrm>
            <a:off x="5475855" y="5127037"/>
            <a:ext cx="1731769"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If-modified-since</a:t>
            </a:r>
            <a:endParaRPr lang="zh-CN" altLang="en-US" b="1" dirty="0">
              <a:latin typeface="Arial Narrow" panose="020B060602020203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C3EC561D-24DD-D15A-8987-4C17F4D1137A}"/>
              </a:ext>
            </a:extLst>
          </p:cNvPr>
          <p:cNvSpPr txBox="1"/>
          <p:nvPr/>
        </p:nvSpPr>
        <p:spPr>
          <a:xfrm>
            <a:off x="7103916" y="5141738"/>
            <a:ext cx="1441627"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endParaRPr lang="zh-CN" altLang="en-US" b="1" dirty="0">
              <a:latin typeface="Arial Narrow" panose="020B0606020202030204" pitchFamily="34" charset="0"/>
              <a:ea typeface="宋体" panose="02010600030101010101" pitchFamily="2" charset="-122"/>
            </a:endParaRPr>
          </a:p>
        </p:txBody>
      </p:sp>
      <p:sp>
        <p:nvSpPr>
          <p:cNvPr id="33" name="任意多边形: 形状 32">
            <a:extLst>
              <a:ext uri="{FF2B5EF4-FFF2-40B4-BE49-F238E27FC236}">
                <a16:creationId xmlns:a16="http://schemas.microsoft.com/office/drawing/2014/main" id="{D5ACB500-87E3-1726-1956-42DE6A349B3B}"/>
              </a:ext>
            </a:extLst>
          </p:cNvPr>
          <p:cNvSpPr/>
          <p:nvPr/>
        </p:nvSpPr>
        <p:spPr>
          <a:xfrm>
            <a:off x="6031966" y="5486400"/>
            <a:ext cx="1728908" cy="461042"/>
          </a:xfrm>
          <a:custGeom>
            <a:avLst/>
            <a:gdLst>
              <a:gd name="connsiteX0" fmla="*/ 0 w 1728908"/>
              <a:gd name="connsiteY0" fmla="*/ 461042 h 461042"/>
              <a:gd name="connsiteX1" fmla="*/ 1206394 w 1728908"/>
              <a:gd name="connsiteY1" fmla="*/ 307361 h 461042"/>
              <a:gd name="connsiteX2" fmla="*/ 1728908 w 1728908"/>
              <a:gd name="connsiteY2" fmla="*/ 0 h 461042"/>
            </a:gdLst>
            <a:ahLst/>
            <a:cxnLst>
              <a:cxn ang="0">
                <a:pos x="connsiteX0" y="connsiteY0"/>
              </a:cxn>
              <a:cxn ang="0">
                <a:pos x="connsiteX1" y="connsiteY1"/>
              </a:cxn>
              <a:cxn ang="0">
                <a:pos x="connsiteX2" y="connsiteY2"/>
              </a:cxn>
            </a:cxnLst>
            <a:rect l="l" t="t" r="r" b="b"/>
            <a:pathLst>
              <a:path w="1728908" h="461042">
                <a:moveTo>
                  <a:pt x="0" y="461042"/>
                </a:moveTo>
                <a:cubicBezTo>
                  <a:pt x="459121" y="422621"/>
                  <a:pt x="918243" y="384201"/>
                  <a:pt x="1206394" y="307361"/>
                </a:cubicBezTo>
                <a:cubicBezTo>
                  <a:pt x="1494545" y="230521"/>
                  <a:pt x="1611726" y="115260"/>
                  <a:pt x="1728908" y="0"/>
                </a:cubicBezTo>
              </a:path>
            </a:pathLst>
          </a:custGeom>
          <a:noFill/>
          <a:ln w="38100">
            <a:solidFill>
              <a:schemeClr val="tx1"/>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919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ppt_x</p:attrName>
                                        </p:attrNameLst>
                                      </p:cBhvr>
                                      <p:tavLst>
                                        <p:tav tm="0">
                                          <p:val>
                                            <p:strVal val="#ppt_x-#ppt_w*1.125000"/>
                                          </p:val>
                                        </p:tav>
                                        <p:tav tm="100000">
                                          <p:val>
                                            <p:strVal val="#ppt_x"/>
                                          </p:val>
                                        </p:tav>
                                      </p:tavLst>
                                    </p:anim>
                                    <p:animEffect transition="in" filter="wipe(right)">
                                      <p:cBhvr>
                                        <p:cTn id="8" dur="500"/>
                                        <p:tgtEl>
                                          <p:spTgt spid="39"/>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1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p:tgtEl>
                                          <p:spTgt spid="28"/>
                                        </p:tgtEl>
                                        <p:attrNameLst>
                                          <p:attrName>ppt_x</p:attrName>
                                        </p:attrNameLst>
                                      </p:cBhvr>
                                      <p:tavLst>
                                        <p:tav tm="0">
                                          <p:val>
                                            <p:strVal val="#ppt_x-#ppt_w*1.125000"/>
                                          </p:val>
                                        </p:tav>
                                        <p:tav tm="100000">
                                          <p:val>
                                            <p:strVal val="#ppt_x"/>
                                          </p:val>
                                        </p:tav>
                                      </p:tavLst>
                                    </p:anim>
                                    <p:animEffect transition="in" filter="wipe(right)">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par>
                          <p:cTn id="25" fill="hold">
                            <p:stCondLst>
                              <p:cond delay="500"/>
                            </p:stCondLst>
                            <p:childTnLst>
                              <p:par>
                                <p:cTn id="26" presetID="17" presetClass="entr" presetSubtype="1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anim calcmode="lin" valueType="num">
                                      <p:cBhvr>
                                        <p:cTn id="35" dur="500" fill="hold"/>
                                        <p:tgtEl>
                                          <p:spTgt spid="10"/>
                                        </p:tgtEl>
                                        <p:attrNameLst>
                                          <p:attrName>ppt_w</p:attrName>
                                        </p:attrNameLst>
                                      </p:cBhvr>
                                      <p:tavLst>
                                        <p:tav tm="0" fmla="#ppt_w*sin(2.5*pi*$)">
                                          <p:val>
                                            <p:fltVal val="0"/>
                                          </p:val>
                                        </p:tav>
                                        <p:tav tm="100000">
                                          <p:val>
                                            <p:fltVal val="1"/>
                                          </p:val>
                                        </p:tav>
                                      </p:tavLst>
                                    </p:anim>
                                    <p:anim calcmode="lin" valueType="num">
                                      <p:cBhvr>
                                        <p:cTn id="36"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8" grpId="0"/>
      <p:bldP spid="29" grpId="0"/>
      <p:bldP spid="3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grpSp>
        <p:nvGrpSpPr>
          <p:cNvPr id="9" name="组合 8">
            <a:extLst>
              <a:ext uri="{FF2B5EF4-FFF2-40B4-BE49-F238E27FC236}">
                <a16:creationId xmlns:a16="http://schemas.microsoft.com/office/drawing/2014/main" id="{59060063-2447-F721-CDD4-12A3B8A78D62}"/>
              </a:ext>
            </a:extLst>
          </p:cNvPr>
          <p:cNvGrpSpPr/>
          <p:nvPr/>
        </p:nvGrpSpPr>
        <p:grpSpPr>
          <a:xfrm>
            <a:off x="1887105" y="2975380"/>
            <a:ext cx="8901594" cy="3434359"/>
            <a:chOff x="1887105" y="2975380"/>
            <a:chExt cx="8901594" cy="3434359"/>
          </a:xfrm>
        </p:grpSpPr>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pic>
        <p:nvPicPr>
          <p:cNvPr id="10" name="图形 9" descr="文档 轮廓">
            <a:extLst>
              <a:ext uri="{FF2B5EF4-FFF2-40B4-BE49-F238E27FC236}">
                <a16:creationId xmlns:a16="http://schemas.microsoft.com/office/drawing/2014/main" id="{6D95ED17-27A8-B773-FE01-6878440AA2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0621" y="4534958"/>
            <a:ext cx="914400" cy="914400"/>
          </a:xfrm>
          <a:prstGeom prst="rect">
            <a:avLst/>
          </a:prstGeom>
        </p:spPr>
      </p:pic>
      <p:pic>
        <p:nvPicPr>
          <p:cNvPr id="13" name="图形 12" descr="文档 轮廓">
            <a:extLst>
              <a:ext uri="{FF2B5EF4-FFF2-40B4-BE49-F238E27FC236}">
                <a16:creationId xmlns:a16="http://schemas.microsoft.com/office/drawing/2014/main" id="{2661E61D-DC0F-FA62-1D5F-4A0E92634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3625" y="5531194"/>
            <a:ext cx="914400" cy="914400"/>
          </a:xfrm>
          <a:prstGeom prst="rect">
            <a:avLst/>
          </a:prstGeom>
        </p:spPr>
      </p:pic>
      <p:sp>
        <p:nvSpPr>
          <p:cNvPr id="11" name="文本框 10">
            <a:extLst>
              <a:ext uri="{FF2B5EF4-FFF2-40B4-BE49-F238E27FC236}">
                <a16:creationId xmlns:a16="http://schemas.microsoft.com/office/drawing/2014/main" id="{095F2C40-6C19-4297-1F40-42633E3B0D21}"/>
              </a:ext>
            </a:extLst>
          </p:cNvPr>
          <p:cNvSpPr txBox="1"/>
          <p:nvPr/>
        </p:nvSpPr>
        <p:spPr>
          <a:xfrm>
            <a:off x="4652208" y="5771370"/>
            <a:ext cx="1566926" cy="646331"/>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p>
          <a:p>
            <a:r>
              <a:rPr lang="en-US" altLang="zh-CN" b="1" dirty="0">
                <a:latin typeface="Arial Narrow" panose="020B0606020202030204" pitchFamily="34" charset="0"/>
                <a:ea typeface="宋体" panose="02010600030101010101" pitchFamily="2" charset="-122"/>
              </a:rPr>
              <a:t>Expires</a:t>
            </a:r>
            <a:endParaRPr lang="zh-CN" altLang="en-US" b="1" dirty="0">
              <a:latin typeface="Arial Narrow" panose="020B0606020202030204" pitchFamily="34" charset="0"/>
              <a:ea typeface="宋体" panose="02010600030101010101" pitchFamily="2" charset="-122"/>
            </a:endParaRPr>
          </a:p>
        </p:txBody>
      </p:sp>
      <p:cxnSp>
        <p:nvCxnSpPr>
          <p:cNvPr id="14" name="连接符: 曲线 13">
            <a:extLst>
              <a:ext uri="{FF2B5EF4-FFF2-40B4-BE49-F238E27FC236}">
                <a16:creationId xmlns:a16="http://schemas.microsoft.com/office/drawing/2014/main" id="{D34F07CA-3332-053C-B3B9-73F49EACCAC5}"/>
              </a:ext>
            </a:extLst>
          </p:cNvPr>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6560985-09E1-2573-9536-D1947804EC51}"/>
              </a:ext>
            </a:extLst>
          </p:cNvPr>
          <p:cNvGrpSpPr/>
          <p:nvPr/>
        </p:nvGrpSpPr>
        <p:grpSpPr>
          <a:xfrm>
            <a:off x="1823516" y="3656306"/>
            <a:ext cx="1472850" cy="2405941"/>
            <a:chOff x="1823516" y="3656306"/>
            <a:chExt cx="1472850" cy="2405941"/>
          </a:xfrm>
        </p:grpSpPr>
        <p:cxnSp>
          <p:nvCxnSpPr>
            <p:cNvPr id="17" name="连接符: 曲线 16">
              <a:extLst>
                <a:ext uri="{FF2B5EF4-FFF2-40B4-BE49-F238E27FC236}">
                  <a16:creationId xmlns:a16="http://schemas.microsoft.com/office/drawing/2014/main" id="{D1B60D4A-4A1B-3D7F-D1A4-A85123C13261}"/>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8ABEDF-2B2E-ED64-5788-CB01596B5F3F}"/>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38" name="文本框 37">
              <a:extLst>
                <a:ext uri="{FF2B5EF4-FFF2-40B4-BE49-F238E27FC236}">
                  <a16:creationId xmlns:a16="http://schemas.microsoft.com/office/drawing/2014/main" id="{95DF1E37-B43A-E4EF-EADD-83F39006F00D}"/>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sp>
        <p:nvSpPr>
          <p:cNvPr id="39" name="文本框 38">
            <a:extLst>
              <a:ext uri="{FF2B5EF4-FFF2-40B4-BE49-F238E27FC236}">
                <a16:creationId xmlns:a16="http://schemas.microsoft.com/office/drawing/2014/main" id="{6647A40D-38BF-C592-C409-ED73F49FC5E5}"/>
              </a:ext>
            </a:extLst>
          </p:cNvPr>
          <p:cNvSpPr txBox="1"/>
          <p:nvPr/>
        </p:nvSpPr>
        <p:spPr>
          <a:xfrm>
            <a:off x="5816895" y="6040407"/>
            <a:ext cx="880681" cy="369332"/>
          </a:xfrm>
          <a:prstGeom prst="rect">
            <a:avLst/>
          </a:prstGeom>
          <a:noFill/>
        </p:spPr>
        <p:txBody>
          <a:bodyPr wrap="square" rtlCol="0">
            <a:spAutoFit/>
          </a:bodyPr>
          <a:lstStyle/>
          <a:p>
            <a:pPr algn="ctr"/>
            <a:r>
              <a:rPr lang="zh-CN" altLang="en-US" b="1" dirty="0">
                <a:solidFill>
                  <a:srgbClr val="FF0000"/>
                </a:solidFill>
                <a:latin typeface="+mn-ea"/>
              </a:rPr>
              <a:t>已过期</a:t>
            </a:r>
          </a:p>
        </p:txBody>
      </p:sp>
      <p:grpSp>
        <p:nvGrpSpPr>
          <p:cNvPr id="12" name="组合 11">
            <a:extLst>
              <a:ext uri="{FF2B5EF4-FFF2-40B4-BE49-F238E27FC236}">
                <a16:creationId xmlns:a16="http://schemas.microsoft.com/office/drawing/2014/main" id="{34D7D9D3-6834-473D-5753-D0B067D57260}"/>
              </a:ext>
            </a:extLst>
          </p:cNvPr>
          <p:cNvGrpSpPr/>
          <p:nvPr/>
        </p:nvGrpSpPr>
        <p:grpSpPr>
          <a:xfrm>
            <a:off x="3719071" y="4994622"/>
            <a:ext cx="6200701" cy="791455"/>
            <a:chOff x="3719072" y="4994622"/>
            <a:chExt cx="5140310" cy="791455"/>
          </a:xfrm>
        </p:grpSpPr>
        <p:sp>
          <p:nvSpPr>
            <p:cNvPr id="19" name="文本框 18">
              <a:extLst>
                <a:ext uri="{FF2B5EF4-FFF2-40B4-BE49-F238E27FC236}">
                  <a16:creationId xmlns:a16="http://schemas.microsoft.com/office/drawing/2014/main" id="{CAAFE2CA-BE30-CFBC-B61E-9534E171A247}"/>
                </a:ext>
              </a:extLst>
            </p:cNvPr>
            <p:cNvSpPr txBox="1"/>
            <p:nvPr/>
          </p:nvSpPr>
          <p:spPr>
            <a:xfrm>
              <a:off x="4362982" y="5025406"/>
              <a:ext cx="529510" cy="369332"/>
            </a:xfrm>
            <a:prstGeom prst="rect">
              <a:avLst/>
            </a:prstGeom>
            <a:noFill/>
          </p:spPr>
          <p:txBody>
            <a:bodyPr wrap="square">
              <a:spAutoFit/>
            </a:bodyPr>
            <a:lstStyle/>
            <a:p>
              <a:pPr algn="ctr"/>
              <a:r>
                <a:rPr lang="zh-CN" altLang="en-US" b="1" dirty="0">
                  <a:solidFill>
                    <a:srgbClr val="03ACF1"/>
                  </a:solidFill>
                  <a:latin typeface="+mn-ea"/>
                </a:rPr>
                <a:t>❷</a:t>
              </a:r>
              <a:endParaRPr lang="zh-CN" altLang="en-US" dirty="0">
                <a:solidFill>
                  <a:srgbClr val="03ACF1"/>
                </a:solidFill>
                <a:latin typeface="+mn-ea"/>
              </a:endParaRPr>
            </a:p>
          </p:txBody>
        </p:sp>
        <p:sp>
          <p:nvSpPr>
            <p:cNvPr id="20" name="文本框 19">
              <a:extLst>
                <a:ext uri="{FF2B5EF4-FFF2-40B4-BE49-F238E27FC236}">
                  <a16:creationId xmlns:a16="http://schemas.microsoft.com/office/drawing/2014/main" id="{73DE51B5-5F03-B1CA-EA12-5AEB9059F82A}"/>
                </a:ext>
              </a:extLst>
            </p:cNvPr>
            <p:cNvSpPr txBox="1"/>
            <p:nvPr/>
          </p:nvSpPr>
          <p:spPr>
            <a:xfrm>
              <a:off x="4701472" y="5032819"/>
              <a:ext cx="559223"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cxnSp>
          <p:nvCxnSpPr>
            <p:cNvPr id="21" name="直接连接符 20">
              <a:extLst>
                <a:ext uri="{FF2B5EF4-FFF2-40B4-BE49-F238E27FC236}">
                  <a16:creationId xmlns:a16="http://schemas.microsoft.com/office/drawing/2014/main" id="{9335628E-516A-8AD1-D714-DD711C8F8696}"/>
                </a:ext>
              </a:extLst>
            </p:cNvPr>
            <p:cNvCxnSpPr/>
            <p:nvPr/>
          </p:nvCxnSpPr>
          <p:spPr>
            <a:xfrm flipV="1">
              <a:off x="3719072" y="4994622"/>
              <a:ext cx="722299" cy="791455"/>
            </a:xfrm>
            <a:prstGeom prst="line">
              <a:avLst/>
            </a:prstGeom>
            <a:ln w="50800">
              <a:solidFill>
                <a:srgbClr val="03ACF1"/>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C8FA8C6-4317-EC22-90B1-1083F6A27C93}"/>
                </a:ext>
              </a:extLst>
            </p:cNvPr>
            <p:cNvCxnSpPr/>
            <p:nvPr/>
          </p:nvCxnSpPr>
          <p:spPr>
            <a:xfrm>
              <a:off x="4446307" y="5011253"/>
              <a:ext cx="4413075" cy="43132"/>
            </a:xfrm>
            <a:prstGeom prst="straightConnector1">
              <a:avLst/>
            </a:prstGeom>
            <a:ln w="50800">
              <a:solidFill>
                <a:srgbClr val="03ACF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0866B4EE-CFE7-4736-4569-BEAC24A053EC}"/>
              </a:ext>
            </a:extLst>
          </p:cNvPr>
          <p:cNvSpPr txBox="1"/>
          <p:nvPr/>
        </p:nvSpPr>
        <p:spPr>
          <a:xfrm>
            <a:off x="5475855" y="5127037"/>
            <a:ext cx="1731769"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If-modified-since</a:t>
            </a:r>
            <a:endParaRPr lang="zh-CN" altLang="en-US" b="1" dirty="0">
              <a:latin typeface="Arial Narrow" panose="020B060602020203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C3EC561D-24DD-D15A-8987-4C17F4D1137A}"/>
              </a:ext>
            </a:extLst>
          </p:cNvPr>
          <p:cNvSpPr txBox="1"/>
          <p:nvPr/>
        </p:nvSpPr>
        <p:spPr>
          <a:xfrm>
            <a:off x="7103916" y="5141738"/>
            <a:ext cx="1441627"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endParaRPr lang="zh-CN" altLang="en-US" b="1" dirty="0">
              <a:latin typeface="Arial Narrow" panose="020B0606020202030204" pitchFamily="34" charset="0"/>
              <a:ea typeface="宋体" panose="02010600030101010101" pitchFamily="2" charset="-122"/>
            </a:endParaRPr>
          </a:p>
        </p:txBody>
      </p:sp>
      <p:sp>
        <p:nvSpPr>
          <p:cNvPr id="33" name="任意多边形: 形状 32">
            <a:extLst>
              <a:ext uri="{FF2B5EF4-FFF2-40B4-BE49-F238E27FC236}">
                <a16:creationId xmlns:a16="http://schemas.microsoft.com/office/drawing/2014/main" id="{D5ACB500-87E3-1726-1956-42DE6A349B3B}"/>
              </a:ext>
            </a:extLst>
          </p:cNvPr>
          <p:cNvSpPr/>
          <p:nvPr/>
        </p:nvSpPr>
        <p:spPr>
          <a:xfrm>
            <a:off x="6031966" y="5486400"/>
            <a:ext cx="1728908" cy="461042"/>
          </a:xfrm>
          <a:custGeom>
            <a:avLst/>
            <a:gdLst>
              <a:gd name="connsiteX0" fmla="*/ 0 w 1728908"/>
              <a:gd name="connsiteY0" fmla="*/ 461042 h 461042"/>
              <a:gd name="connsiteX1" fmla="*/ 1206394 w 1728908"/>
              <a:gd name="connsiteY1" fmla="*/ 307361 h 461042"/>
              <a:gd name="connsiteX2" fmla="*/ 1728908 w 1728908"/>
              <a:gd name="connsiteY2" fmla="*/ 0 h 461042"/>
            </a:gdLst>
            <a:ahLst/>
            <a:cxnLst>
              <a:cxn ang="0">
                <a:pos x="connsiteX0" y="connsiteY0"/>
              </a:cxn>
              <a:cxn ang="0">
                <a:pos x="connsiteX1" y="connsiteY1"/>
              </a:cxn>
              <a:cxn ang="0">
                <a:pos x="connsiteX2" y="connsiteY2"/>
              </a:cxn>
            </a:cxnLst>
            <a:rect l="l" t="t" r="r" b="b"/>
            <a:pathLst>
              <a:path w="1728908" h="461042">
                <a:moveTo>
                  <a:pt x="0" y="461042"/>
                </a:moveTo>
                <a:cubicBezTo>
                  <a:pt x="459121" y="422621"/>
                  <a:pt x="918243" y="384201"/>
                  <a:pt x="1206394" y="307361"/>
                </a:cubicBezTo>
                <a:cubicBezTo>
                  <a:pt x="1494545" y="230521"/>
                  <a:pt x="1611726" y="115260"/>
                  <a:pt x="1728908" y="0"/>
                </a:cubicBezTo>
              </a:path>
            </a:pathLst>
          </a:custGeom>
          <a:noFill/>
          <a:ln w="38100">
            <a:solidFill>
              <a:schemeClr val="tx1"/>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3410F990-AC81-120C-3352-24101D1D607A}"/>
              </a:ext>
            </a:extLst>
          </p:cNvPr>
          <p:cNvGrpSpPr/>
          <p:nvPr/>
        </p:nvGrpSpPr>
        <p:grpSpPr>
          <a:xfrm>
            <a:off x="3874168" y="5309937"/>
            <a:ext cx="5951621" cy="1057919"/>
            <a:chOff x="3874168" y="5309937"/>
            <a:chExt cx="5951621" cy="1057919"/>
          </a:xfrm>
        </p:grpSpPr>
        <p:sp>
          <p:nvSpPr>
            <p:cNvPr id="47" name="任意多边形: 形状 46">
              <a:extLst>
                <a:ext uri="{FF2B5EF4-FFF2-40B4-BE49-F238E27FC236}">
                  <a16:creationId xmlns:a16="http://schemas.microsoft.com/office/drawing/2014/main" id="{7FC15FAD-D1CB-2420-F753-FE007BAC57BB}"/>
                </a:ext>
              </a:extLst>
            </p:cNvPr>
            <p:cNvSpPr/>
            <p:nvPr/>
          </p:nvSpPr>
          <p:spPr>
            <a:xfrm>
              <a:off x="3874168" y="5309937"/>
              <a:ext cx="5951621" cy="920908"/>
            </a:xfrm>
            <a:custGeom>
              <a:avLst/>
              <a:gdLst>
                <a:gd name="connsiteX0" fmla="*/ 5951621 w 5951621"/>
                <a:gd name="connsiteY0" fmla="*/ 0 h 920908"/>
                <a:gd name="connsiteX1" fmla="*/ 3424990 w 5951621"/>
                <a:gd name="connsiteY1" fmla="*/ 786063 h 920908"/>
                <a:gd name="connsiteX2" fmla="*/ 0 w 5951621"/>
                <a:gd name="connsiteY2" fmla="*/ 914400 h 920908"/>
              </a:gdLst>
              <a:ahLst/>
              <a:cxnLst>
                <a:cxn ang="0">
                  <a:pos x="connsiteX0" y="connsiteY0"/>
                </a:cxn>
                <a:cxn ang="0">
                  <a:pos x="connsiteX1" y="connsiteY1"/>
                </a:cxn>
                <a:cxn ang="0">
                  <a:pos x="connsiteX2" y="connsiteY2"/>
                </a:cxn>
              </a:cxnLst>
              <a:rect l="l" t="t" r="r" b="b"/>
              <a:pathLst>
                <a:path w="5951621" h="920908">
                  <a:moveTo>
                    <a:pt x="5951621" y="0"/>
                  </a:moveTo>
                  <a:cubicBezTo>
                    <a:pt x="5184274" y="316831"/>
                    <a:pt x="4416927" y="633663"/>
                    <a:pt x="3424990" y="786063"/>
                  </a:cubicBezTo>
                  <a:cubicBezTo>
                    <a:pt x="2433053" y="938463"/>
                    <a:pt x="1216526" y="926431"/>
                    <a:pt x="0" y="914400"/>
                  </a:cubicBezTo>
                </a:path>
              </a:pathLst>
            </a:custGeom>
            <a:noFill/>
            <a:ln w="50800">
              <a:solidFill>
                <a:schemeClr val="accent4"/>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9E6BDB7C-18B0-561D-D183-3DDD15C0CE45}"/>
                </a:ext>
              </a:extLst>
            </p:cNvPr>
            <p:cNvSpPr txBox="1"/>
            <p:nvPr/>
          </p:nvSpPr>
          <p:spPr>
            <a:xfrm>
              <a:off x="7869087" y="5998524"/>
              <a:ext cx="779500"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sp>
          <p:nvSpPr>
            <p:cNvPr id="52" name="文本框 51">
              <a:extLst>
                <a:ext uri="{FF2B5EF4-FFF2-40B4-BE49-F238E27FC236}">
                  <a16:creationId xmlns:a16="http://schemas.microsoft.com/office/drawing/2014/main" id="{602417A4-4B87-1872-9031-880562EA729E}"/>
                </a:ext>
              </a:extLst>
            </p:cNvPr>
            <p:cNvSpPr txBox="1"/>
            <p:nvPr/>
          </p:nvSpPr>
          <p:spPr>
            <a:xfrm>
              <a:off x="7375950" y="5998524"/>
              <a:ext cx="712080" cy="369332"/>
            </a:xfrm>
            <a:prstGeom prst="rect">
              <a:avLst/>
            </a:prstGeom>
            <a:noFill/>
          </p:spPr>
          <p:txBody>
            <a:bodyPr wrap="square">
              <a:spAutoFit/>
            </a:bodyPr>
            <a:lstStyle/>
            <a:p>
              <a:pPr algn="ctr"/>
              <a:r>
                <a:rPr lang="zh-CN" altLang="en-US" b="1" dirty="0">
                  <a:solidFill>
                    <a:schemeClr val="accent4"/>
                  </a:solidFill>
                  <a:latin typeface="+mn-ea"/>
                </a:rPr>
                <a:t>❸</a:t>
              </a:r>
              <a:endParaRPr lang="zh-CN" altLang="en-US" dirty="0">
                <a:solidFill>
                  <a:schemeClr val="accent4"/>
                </a:solidFill>
                <a:latin typeface="+mn-ea"/>
              </a:endParaRPr>
            </a:p>
          </p:txBody>
        </p:sp>
      </p:grpSp>
      <p:sp>
        <p:nvSpPr>
          <p:cNvPr id="54" name="文本框 53">
            <a:extLst>
              <a:ext uri="{FF2B5EF4-FFF2-40B4-BE49-F238E27FC236}">
                <a16:creationId xmlns:a16="http://schemas.microsoft.com/office/drawing/2014/main" id="{D8F87C71-96FA-B1B0-695F-424E822EC729}"/>
              </a:ext>
            </a:extLst>
          </p:cNvPr>
          <p:cNvSpPr txBox="1"/>
          <p:nvPr/>
        </p:nvSpPr>
        <p:spPr>
          <a:xfrm>
            <a:off x="8493580" y="6014991"/>
            <a:ext cx="1801355"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304 Not Modified</a:t>
            </a:r>
            <a:endParaRPr lang="zh-CN" altLang="en-US" b="1" dirty="0">
              <a:latin typeface="Arial Narrow" panose="020B0606020202030204" pitchFamily="34" charset="0"/>
              <a:ea typeface="宋体" panose="02010600030101010101" pitchFamily="2" charset="-122"/>
            </a:endParaRPr>
          </a:p>
        </p:txBody>
      </p:sp>
      <p:grpSp>
        <p:nvGrpSpPr>
          <p:cNvPr id="63" name="组合 62">
            <a:extLst>
              <a:ext uri="{FF2B5EF4-FFF2-40B4-BE49-F238E27FC236}">
                <a16:creationId xmlns:a16="http://schemas.microsoft.com/office/drawing/2014/main" id="{B75A5F74-71BE-DC9A-6486-CA177125C67B}"/>
              </a:ext>
            </a:extLst>
          </p:cNvPr>
          <p:cNvGrpSpPr/>
          <p:nvPr/>
        </p:nvGrpSpPr>
        <p:grpSpPr>
          <a:xfrm>
            <a:off x="3752950" y="3692287"/>
            <a:ext cx="1054871" cy="1973581"/>
            <a:chOff x="3752950" y="3692287"/>
            <a:chExt cx="1054871" cy="1973581"/>
          </a:xfrm>
        </p:grpSpPr>
        <p:cxnSp>
          <p:nvCxnSpPr>
            <p:cNvPr id="64" name="连接符: 曲线 63">
              <a:extLst>
                <a:ext uri="{FF2B5EF4-FFF2-40B4-BE49-F238E27FC236}">
                  <a16:creationId xmlns:a16="http://schemas.microsoft.com/office/drawing/2014/main" id="{06FF9394-3F09-2102-F7E1-4D1D81CC541B}"/>
                </a:ext>
              </a:extLst>
            </p:cNvPr>
            <p:cNvCxnSpPr>
              <a:cxnSpLocks/>
            </p:cNvCxnSpPr>
            <p:nvPr/>
          </p:nvCxnSpPr>
          <p:spPr>
            <a:xfrm rot="5400000" flipH="1" flipV="1">
              <a:off x="2786235" y="4659003"/>
              <a:ext cx="1973581" cy="40150"/>
            </a:xfrm>
            <a:prstGeom prst="curvedConnector3">
              <a:avLst>
                <a:gd name="adj1" fmla="val 49186"/>
              </a:avLst>
            </a:prstGeom>
            <a:ln w="63500">
              <a:solidFill>
                <a:srgbClr val="52BCC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2BA38B72-5B55-7441-4A36-81728062D754}"/>
                </a:ext>
              </a:extLst>
            </p:cNvPr>
            <p:cNvSpPr txBox="1"/>
            <p:nvPr/>
          </p:nvSpPr>
          <p:spPr>
            <a:xfrm>
              <a:off x="3752950" y="3918223"/>
              <a:ext cx="543701" cy="369332"/>
            </a:xfrm>
            <a:prstGeom prst="rect">
              <a:avLst/>
            </a:prstGeom>
            <a:noFill/>
          </p:spPr>
          <p:txBody>
            <a:bodyPr wrap="square">
              <a:spAutoFit/>
            </a:bodyPr>
            <a:lstStyle/>
            <a:p>
              <a:pPr algn="ctr"/>
              <a:r>
                <a:rPr lang="zh-CN" altLang="en-US" b="1" dirty="0">
                  <a:solidFill>
                    <a:schemeClr val="accent4"/>
                  </a:solidFill>
                  <a:latin typeface="+mn-ea"/>
                </a:rPr>
                <a:t>❹</a:t>
              </a:r>
              <a:endParaRPr lang="zh-CN" altLang="en-US" dirty="0">
                <a:solidFill>
                  <a:schemeClr val="accent4"/>
                </a:solidFill>
                <a:latin typeface="+mn-ea"/>
              </a:endParaRPr>
            </a:p>
          </p:txBody>
        </p:sp>
        <p:sp>
          <p:nvSpPr>
            <p:cNvPr id="67" name="文本框 66">
              <a:extLst>
                <a:ext uri="{FF2B5EF4-FFF2-40B4-BE49-F238E27FC236}">
                  <a16:creationId xmlns:a16="http://schemas.microsoft.com/office/drawing/2014/main" id="{D689A020-E958-FA1D-F3C0-7B6067471B6A}"/>
                </a:ext>
              </a:extLst>
            </p:cNvPr>
            <p:cNvSpPr txBox="1"/>
            <p:nvPr/>
          </p:nvSpPr>
          <p:spPr>
            <a:xfrm>
              <a:off x="4133236" y="3918223"/>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spTree>
    <p:custDataLst>
      <p:tags r:id="rId1"/>
    </p:custDataLst>
    <p:extLst>
      <p:ext uri="{BB962C8B-B14F-4D97-AF65-F5344CB8AC3E}">
        <p14:creationId xmlns:p14="http://schemas.microsoft.com/office/powerpoint/2010/main" val="29062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righ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500"/>
                                        <p:tgtEl>
                                          <p:spTgt spid="54"/>
                                        </p:tgtEl>
                                        <p:attrNameLst>
                                          <p:attrName>ppt_x</p:attrName>
                                        </p:attrNameLst>
                                      </p:cBhvr>
                                      <p:tavLst>
                                        <p:tav tm="0">
                                          <p:val>
                                            <p:strVal val="#ppt_x+#ppt_w*1.125000"/>
                                          </p:val>
                                        </p:tav>
                                        <p:tav tm="100000">
                                          <p:val>
                                            <p:strVal val="#ppt_x"/>
                                          </p:val>
                                        </p:tav>
                                      </p:tavLst>
                                    </p:anim>
                                    <p:animEffect transition="in" filter="wipe(left)">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38" presetClass="exit" presetSubtype="0" accel="50000" fill="hold" grpId="0" nodeType="clickEffect">
                                  <p:stCondLst>
                                    <p:cond delay="0"/>
                                  </p:stCondLst>
                                  <p:iterate type="lt">
                                    <p:tmPct val="20000"/>
                                  </p:iterate>
                                  <p:childTnLst>
                                    <p:anim calcmode="lin" valueType="num">
                                      <p:cBhvr>
                                        <p:cTn id="17" dur="500">
                                          <p:stCondLst>
                                            <p:cond delay="0"/>
                                          </p:stCondLst>
                                        </p:cTn>
                                        <p:tgtEl>
                                          <p:spTgt spid="39"/>
                                        </p:tgtEl>
                                        <p:attrNameLst>
                                          <p:attrName>style.rotation</p:attrName>
                                        </p:attrNameLst>
                                      </p:cBhvr>
                                      <p:tavLst>
                                        <p:tav tm="0">
                                          <p:val>
                                            <p:fltVal val="0"/>
                                          </p:val>
                                        </p:tav>
                                        <p:tav tm="100000">
                                          <p:val>
                                            <p:fltVal val="45"/>
                                          </p:val>
                                        </p:tav>
                                      </p:tavLst>
                                    </p:anim>
                                    <p:anim calcmode="lin" valueType="num">
                                      <p:cBhvr>
                                        <p:cTn id="18" dur="500">
                                          <p:stCondLst>
                                            <p:cond delay="0"/>
                                          </p:stCondLst>
                                        </p:cTn>
                                        <p:tgtEl>
                                          <p:spTgt spid="39"/>
                                        </p:tgtEl>
                                        <p:attrNameLst>
                                          <p:attrName>ppt_y</p:attrName>
                                        </p:attrNameLst>
                                      </p:cBhvr>
                                      <p:tavLst>
                                        <p:tav tm="0">
                                          <p:val>
                                            <p:strVal val="ppt_y"/>
                                          </p:val>
                                        </p:tav>
                                        <p:tav tm="100000">
                                          <p:val>
                                            <p:strVal val="ppt_y+1"/>
                                          </p:val>
                                        </p:tav>
                                      </p:tavLst>
                                    </p:anim>
                                    <p:set>
                                      <p:cBhvr>
                                        <p:cTn id="19" dur="1" fill="hold">
                                          <p:stCondLst>
                                            <p:cond delay="499"/>
                                          </p:stCondLst>
                                        </p:cTn>
                                        <p:tgtEl>
                                          <p:spTgt spid="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grpSp>
        <p:nvGrpSpPr>
          <p:cNvPr id="9" name="组合 8">
            <a:extLst>
              <a:ext uri="{FF2B5EF4-FFF2-40B4-BE49-F238E27FC236}">
                <a16:creationId xmlns:a16="http://schemas.microsoft.com/office/drawing/2014/main" id="{59060063-2447-F721-CDD4-12A3B8A78D62}"/>
              </a:ext>
            </a:extLst>
          </p:cNvPr>
          <p:cNvGrpSpPr/>
          <p:nvPr/>
        </p:nvGrpSpPr>
        <p:grpSpPr>
          <a:xfrm>
            <a:off x="1887105" y="2975380"/>
            <a:ext cx="8901594" cy="3434359"/>
            <a:chOff x="1887105" y="2975380"/>
            <a:chExt cx="8901594" cy="3434359"/>
          </a:xfrm>
        </p:grpSpPr>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pic>
        <p:nvPicPr>
          <p:cNvPr id="10" name="图形 9" descr="文档 轮廓">
            <a:extLst>
              <a:ext uri="{FF2B5EF4-FFF2-40B4-BE49-F238E27FC236}">
                <a16:creationId xmlns:a16="http://schemas.microsoft.com/office/drawing/2014/main" id="{6D95ED17-27A8-B773-FE01-6878440AA2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0621" y="4534958"/>
            <a:ext cx="914400" cy="914400"/>
          </a:xfrm>
          <a:prstGeom prst="rect">
            <a:avLst/>
          </a:prstGeom>
        </p:spPr>
      </p:pic>
      <p:pic>
        <p:nvPicPr>
          <p:cNvPr id="13" name="图形 12" descr="文档 轮廓">
            <a:extLst>
              <a:ext uri="{FF2B5EF4-FFF2-40B4-BE49-F238E27FC236}">
                <a16:creationId xmlns:a16="http://schemas.microsoft.com/office/drawing/2014/main" id="{2661E61D-DC0F-FA62-1D5F-4A0E92634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3625" y="5531194"/>
            <a:ext cx="914400" cy="914400"/>
          </a:xfrm>
          <a:prstGeom prst="rect">
            <a:avLst/>
          </a:prstGeom>
        </p:spPr>
      </p:pic>
      <p:sp>
        <p:nvSpPr>
          <p:cNvPr id="11" name="文本框 10">
            <a:extLst>
              <a:ext uri="{FF2B5EF4-FFF2-40B4-BE49-F238E27FC236}">
                <a16:creationId xmlns:a16="http://schemas.microsoft.com/office/drawing/2014/main" id="{095F2C40-6C19-4297-1F40-42633E3B0D21}"/>
              </a:ext>
            </a:extLst>
          </p:cNvPr>
          <p:cNvSpPr txBox="1"/>
          <p:nvPr/>
        </p:nvSpPr>
        <p:spPr>
          <a:xfrm>
            <a:off x="4652208" y="5771370"/>
            <a:ext cx="1566926" cy="646331"/>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p>
          <a:p>
            <a:r>
              <a:rPr lang="en-US" altLang="zh-CN" b="1" dirty="0">
                <a:latin typeface="Arial Narrow" panose="020B0606020202030204" pitchFamily="34" charset="0"/>
                <a:ea typeface="宋体" panose="02010600030101010101" pitchFamily="2" charset="-122"/>
              </a:rPr>
              <a:t>Expires</a:t>
            </a:r>
            <a:endParaRPr lang="zh-CN" altLang="en-US" b="1" dirty="0">
              <a:latin typeface="Arial Narrow" panose="020B0606020202030204" pitchFamily="34" charset="0"/>
              <a:ea typeface="宋体" panose="02010600030101010101" pitchFamily="2" charset="-122"/>
            </a:endParaRPr>
          </a:p>
        </p:txBody>
      </p:sp>
      <p:cxnSp>
        <p:nvCxnSpPr>
          <p:cNvPr id="14" name="连接符: 曲线 13">
            <a:extLst>
              <a:ext uri="{FF2B5EF4-FFF2-40B4-BE49-F238E27FC236}">
                <a16:creationId xmlns:a16="http://schemas.microsoft.com/office/drawing/2014/main" id="{D34F07CA-3332-053C-B3B9-73F49EACCAC5}"/>
              </a:ext>
            </a:extLst>
          </p:cNvPr>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6560985-09E1-2573-9536-D1947804EC51}"/>
              </a:ext>
            </a:extLst>
          </p:cNvPr>
          <p:cNvGrpSpPr/>
          <p:nvPr/>
        </p:nvGrpSpPr>
        <p:grpSpPr>
          <a:xfrm>
            <a:off x="1823516" y="3656306"/>
            <a:ext cx="1472850" cy="2405941"/>
            <a:chOff x="1823516" y="3656306"/>
            <a:chExt cx="1472850" cy="2405941"/>
          </a:xfrm>
        </p:grpSpPr>
        <p:cxnSp>
          <p:nvCxnSpPr>
            <p:cNvPr id="17" name="连接符: 曲线 16">
              <a:extLst>
                <a:ext uri="{FF2B5EF4-FFF2-40B4-BE49-F238E27FC236}">
                  <a16:creationId xmlns:a16="http://schemas.microsoft.com/office/drawing/2014/main" id="{D1B60D4A-4A1B-3D7F-D1A4-A85123C13261}"/>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8ABEDF-2B2E-ED64-5788-CB01596B5F3F}"/>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38" name="文本框 37">
              <a:extLst>
                <a:ext uri="{FF2B5EF4-FFF2-40B4-BE49-F238E27FC236}">
                  <a16:creationId xmlns:a16="http://schemas.microsoft.com/office/drawing/2014/main" id="{95DF1E37-B43A-E4EF-EADD-83F39006F00D}"/>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sp>
        <p:nvSpPr>
          <p:cNvPr id="39" name="文本框 38">
            <a:extLst>
              <a:ext uri="{FF2B5EF4-FFF2-40B4-BE49-F238E27FC236}">
                <a16:creationId xmlns:a16="http://schemas.microsoft.com/office/drawing/2014/main" id="{6647A40D-38BF-C592-C409-ED73F49FC5E5}"/>
              </a:ext>
            </a:extLst>
          </p:cNvPr>
          <p:cNvSpPr txBox="1"/>
          <p:nvPr/>
        </p:nvSpPr>
        <p:spPr>
          <a:xfrm>
            <a:off x="5816895" y="6040407"/>
            <a:ext cx="880681" cy="369332"/>
          </a:xfrm>
          <a:prstGeom prst="rect">
            <a:avLst/>
          </a:prstGeom>
          <a:noFill/>
        </p:spPr>
        <p:txBody>
          <a:bodyPr wrap="square" rtlCol="0">
            <a:spAutoFit/>
          </a:bodyPr>
          <a:lstStyle/>
          <a:p>
            <a:pPr algn="ctr"/>
            <a:r>
              <a:rPr lang="zh-CN" altLang="en-US" b="1" dirty="0">
                <a:solidFill>
                  <a:srgbClr val="FF0000"/>
                </a:solidFill>
                <a:latin typeface="+mn-ea"/>
              </a:rPr>
              <a:t>已过期</a:t>
            </a:r>
          </a:p>
        </p:txBody>
      </p:sp>
      <p:grpSp>
        <p:nvGrpSpPr>
          <p:cNvPr id="12" name="组合 11">
            <a:extLst>
              <a:ext uri="{FF2B5EF4-FFF2-40B4-BE49-F238E27FC236}">
                <a16:creationId xmlns:a16="http://schemas.microsoft.com/office/drawing/2014/main" id="{34D7D9D3-6834-473D-5753-D0B067D57260}"/>
              </a:ext>
            </a:extLst>
          </p:cNvPr>
          <p:cNvGrpSpPr/>
          <p:nvPr/>
        </p:nvGrpSpPr>
        <p:grpSpPr>
          <a:xfrm>
            <a:off x="3719071" y="4994622"/>
            <a:ext cx="6200701" cy="791455"/>
            <a:chOff x="3719072" y="4994622"/>
            <a:chExt cx="5140310" cy="791455"/>
          </a:xfrm>
        </p:grpSpPr>
        <p:sp>
          <p:nvSpPr>
            <p:cNvPr id="19" name="文本框 18">
              <a:extLst>
                <a:ext uri="{FF2B5EF4-FFF2-40B4-BE49-F238E27FC236}">
                  <a16:creationId xmlns:a16="http://schemas.microsoft.com/office/drawing/2014/main" id="{CAAFE2CA-BE30-CFBC-B61E-9534E171A247}"/>
                </a:ext>
              </a:extLst>
            </p:cNvPr>
            <p:cNvSpPr txBox="1"/>
            <p:nvPr/>
          </p:nvSpPr>
          <p:spPr>
            <a:xfrm>
              <a:off x="4362982" y="5025406"/>
              <a:ext cx="529510" cy="369332"/>
            </a:xfrm>
            <a:prstGeom prst="rect">
              <a:avLst/>
            </a:prstGeom>
            <a:noFill/>
          </p:spPr>
          <p:txBody>
            <a:bodyPr wrap="square">
              <a:spAutoFit/>
            </a:bodyPr>
            <a:lstStyle/>
            <a:p>
              <a:pPr algn="ctr"/>
              <a:r>
                <a:rPr lang="zh-CN" altLang="en-US" b="1" dirty="0">
                  <a:solidFill>
                    <a:srgbClr val="03ACF1"/>
                  </a:solidFill>
                  <a:latin typeface="+mn-ea"/>
                </a:rPr>
                <a:t>❷</a:t>
              </a:r>
              <a:endParaRPr lang="zh-CN" altLang="en-US" dirty="0">
                <a:solidFill>
                  <a:srgbClr val="03ACF1"/>
                </a:solidFill>
                <a:latin typeface="+mn-ea"/>
              </a:endParaRPr>
            </a:p>
          </p:txBody>
        </p:sp>
        <p:sp>
          <p:nvSpPr>
            <p:cNvPr id="20" name="文本框 19">
              <a:extLst>
                <a:ext uri="{FF2B5EF4-FFF2-40B4-BE49-F238E27FC236}">
                  <a16:creationId xmlns:a16="http://schemas.microsoft.com/office/drawing/2014/main" id="{73DE51B5-5F03-B1CA-EA12-5AEB9059F82A}"/>
                </a:ext>
              </a:extLst>
            </p:cNvPr>
            <p:cNvSpPr txBox="1"/>
            <p:nvPr/>
          </p:nvSpPr>
          <p:spPr>
            <a:xfrm>
              <a:off x="4701472" y="5032819"/>
              <a:ext cx="559223"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cxnSp>
          <p:nvCxnSpPr>
            <p:cNvPr id="21" name="直接连接符 20">
              <a:extLst>
                <a:ext uri="{FF2B5EF4-FFF2-40B4-BE49-F238E27FC236}">
                  <a16:creationId xmlns:a16="http://schemas.microsoft.com/office/drawing/2014/main" id="{9335628E-516A-8AD1-D714-DD711C8F8696}"/>
                </a:ext>
              </a:extLst>
            </p:cNvPr>
            <p:cNvCxnSpPr/>
            <p:nvPr/>
          </p:nvCxnSpPr>
          <p:spPr>
            <a:xfrm flipV="1">
              <a:off x="3719072" y="4994622"/>
              <a:ext cx="722299" cy="791455"/>
            </a:xfrm>
            <a:prstGeom prst="line">
              <a:avLst/>
            </a:prstGeom>
            <a:ln w="50800">
              <a:solidFill>
                <a:srgbClr val="03ACF1"/>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C8FA8C6-4317-EC22-90B1-1083F6A27C93}"/>
                </a:ext>
              </a:extLst>
            </p:cNvPr>
            <p:cNvCxnSpPr/>
            <p:nvPr/>
          </p:nvCxnSpPr>
          <p:spPr>
            <a:xfrm>
              <a:off x="4446307" y="5011253"/>
              <a:ext cx="4413075" cy="43132"/>
            </a:xfrm>
            <a:prstGeom prst="straightConnector1">
              <a:avLst/>
            </a:prstGeom>
            <a:ln w="50800">
              <a:solidFill>
                <a:srgbClr val="03ACF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0866B4EE-CFE7-4736-4569-BEAC24A053EC}"/>
              </a:ext>
            </a:extLst>
          </p:cNvPr>
          <p:cNvSpPr txBox="1"/>
          <p:nvPr/>
        </p:nvSpPr>
        <p:spPr>
          <a:xfrm>
            <a:off x="5475855" y="5127037"/>
            <a:ext cx="1731769"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If-modified-since</a:t>
            </a:r>
            <a:endParaRPr lang="zh-CN" altLang="en-US" b="1" dirty="0">
              <a:latin typeface="Arial Narrow" panose="020B060602020203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C3EC561D-24DD-D15A-8987-4C17F4D1137A}"/>
              </a:ext>
            </a:extLst>
          </p:cNvPr>
          <p:cNvSpPr txBox="1"/>
          <p:nvPr/>
        </p:nvSpPr>
        <p:spPr>
          <a:xfrm>
            <a:off x="7103916" y="5141738"/>
            <a:ext cx="1441627"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endParaRPr lang="zh-CN" altLang="en-US" b="1" dirty="0">
              <a:latin typeface="Arial Narrow" panose="020B0606020202030204" pitchFamily="34" charset="0"/>
              <a:ea typeface="宋体" panose="02010600030101010101" pitchFamily="2" charset="-122"/>
            </a:endParaRPr>
          </a:p>
        </p:txBody>
      </p:sp>
      <p:sp>
        <p:nvSpPr>
          <p:cNvPr id="33" name="任意多边形: 形状 32">
            <a:extLst>
              <a:ext uri="{FF2B5EF4-FFF2-40B4-BE49-F238E27FC236}">
                <a16:creationId xmlns:a16="http://schemas.microsoft.com/office/drawing/2014/main" id="{D5ACB500-87E3-1726-1956-42DE6A349B3B}"/>
              </a:ext>
            </a:extLst>
          </p:cNvPr>
          <p:cNvSpPr/>
          <p:nvPr/>
        </p:nvSpPr>
        <p:spPr>
          <a:xfrm>
            <a:off x="6031966" y="5486400"/>
            <a:ext cx="1728908" cy="461042"/>
          </a:xfrm>
          <a:custGeom>
            <a:avLst/>
            <a:gdLst>
              <a:gd name="connsiteX0" fmla="*/ 0 w 1728908"/>
              <a:gd name="connsiteY0" fmla="*/ 461042 h 461042"/>
              <a:gd name="connsiteX1" fmla="*/ 1206394 w 1728908"/>
              <a:gd name="connsiteY1" fmla="*/ 307361 h 461042"/>
              <a:gd name="connsiteX2" fmla="*/ 1728908 w 1728908"/>
              <a:gd name="connsiteY2" fmla="*/ 0 h 461042"/>
            </a:gdLst>
            <a:ahLst/>
            <a:cxnLst>
              <a:cxn ang="0">
                <a:pos x="connsiteX0" y="connsiteY0"/>
              </a:cxn>
              <a:cxn ang="0">
                <a:pos x="connsiteX1" y="connsiteY1"/>
              </a:cxn>
              <a:cxn ang="0">
                <a:pos x="connsiteX2" y="connsiteY2"/>
              </a:cxn>
            </a:cxnLst>
            <a:rect l="l" t="t" r="r" b="b"/>
            <a:pathLst>
              <a:path w="1728908" h="461042">
                <a:moveTo>
                  <a:pt x="0" y="461042"/>
                </a:moveTo>
                <a:cubicBezTo>
                  <a:pt x="459121" y="422621"/>
                  <a:pt x="918243" y="384201"/>
                  <a:pt x="1206394" y="307361"/>
                </a:cubicBezTo>
                <a:cubicBezTo>
                  <a:pt x="1494545" y="230521"/>
                  <a:pt x="1611726" y="115260"/>
                  <a:pt x="1728908" y="0"/>
                </a:cubicBezTo>
              </a:path>
            </a:pathLst>
          </a:custGeom>
          <a:noFill/>
          <a:ln w="38100">
            <a:solidFill>
              <a:schemeClr val="tx1"/>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7FD5FB2-576A-8805-7ED2-D016B6E30828}"/>
              </a:ext>
            </a:extLst>
          </p:cNvPr>
          <p:cNvSpPr txBox="1"/>
          <p:nvPr/>
        </p:nvSpPr>
        <p:spPr>
          <a:xfrm rot="20384713">
            <a:off x="10550203" y="4598648"/>
            <a:ext cx="880681" cy="369332"/>
          </a:xfrm>
          <a:prstGeom prst="rect">
            <a:avLst/>
          </a:prstGeom>
          <a:noFill/>
        </p:spPr>
        <p:txBody>
          <a:bodyPr wrap="square" rtlCol="0">
            <a:spAutoFit/>
          </a:bodyPr>
          <a:lstStyle/>
          <a:p>
            <a:pPr algn="ctr"/>
            <a:r>
              <a:rPr lang="zh-CN" altLang="en-US" b="1" dirty="0">
                <a:solidFill>
                  <a:srgbClr val="FF0000"/>
                </a:solidFill>
                <a:latin typeface="+mn-ea"/>
              </a:rPr>
              <a:t>已更改</a:t>
            </a:r>
          </a:p>
        </p:txBody>
      </p:sp>
      <p:grpSp>
        <p:nvGrpSpPr>
          <p:cNvPr id="35" name="组合 34">
            <a:extLst>
              <a:ext uri="{FF2B5EF4-FFF2-40B4-BE49-F238E27FC236}">
                <a16:creationId xmlns:a16="http://schemas.microsoft.com/office/drawing/2014/main" id="{FD9020EB-1563-B8A5-9B3C-D30AF410CE03}"/>
              </a:ext>
            </a:extLst>
          </p:cNvPr>
          <p:cNvGrpSpPr/>
          <p:nvPr/>
        </p:nvGrpSpPr>
        <p:grpSpPr>
          <a:xfrm>
            <a:off x="3874168" y="5309937"/>
            <a:ext cx="5951621" cy="1057919"/>
            <a:chOff x="3874168" y="5309937"/>
            <a:chExt cx="5951621" cy="1057919"/>
          </a:xfrm>
        </p:grpSpPr>
        <p:sp>
          <p:nvSpPr>
            <p:cNvPr id="36" name="任意多边形: 形状 35">
              <a:extLst>
                <a:ext uri="{FF2B5EF4-FFF2-40B4-BE49-F238E27FC236}">
                  <a16:creationId xmlns:a16="http://schemas.microsoft.com/office/drawing/2014/main" id="{49F946DB-C89A-E995-49F7-EBE50E4963F9}"/>
                </a:ext>
              </a:extLst>
            </p:cNvPr>
            <p:cNvSpPr/>
            <p:nvPr/>
          </p:nvSpPr>
          <p:spPr>
            <a:xfrm>
              <a:off x="3874168" y="5309937"/>
              <a:ext cx="5951621" cy="920908"/>
            </a:xfrm>
            <a:custGeom>
              <a:avLst/>
              <a:gdLst>
                <a:gd name="connsiteX0" fmla="*/ 5951621 w 5951621"/>
                <a:gd name="connsiteY0" fmla="*/ 0 h 920908"/>
                <a:gd name="connsiteX1" fmla="*/ 3424990 w 5951621"/>
                <a:gd name="connsiteY1" fmla="*/ 786063 h 920908"/>
                <a:gd name="connsiteX2" fmla="*/ 0 w 5951621"/>
                <a:gd name="connsiteY2" fmla="*/ 914400 h 920908"/>
              </a:gdLst>
              <a:ahLst/>
              <a:cxnLst>
                <a:cxn ang="0">
                  <a:pos x="connsiteX0" y="connsiteY0"/>
                </a:cxn>
                <a:cxn ang="0">
                  <a:pos x="connsiteX1" y="connsiteY1"/>
                </a:cxn>
                <a:cxn ang="0">
                  <a:pos x="connsiteX2" y="connsiteY2"/>
                </a:cxn>
              </a:cxnLst>
              <a:rect l="l" t="t" r="r" b="b"/>
              <a:pathLst>
                <a:path w="5951621" h="920908">
                  <a:moveTo>
                    <a:pt x="5951621" y="0"/>
                  </a:moveTo>
                  <a:cubicBezTo>
                    <a:pt x="5184274" y="316831"/>
                    <a:pt x="4416927" y="633663"/>
                    <a:pt x="3424990" y="786063"/>
                  </a:cubicBezTo>
                  <a:cubicBezTo>
                    <a:pt x="2433053" y="938463"/>
                    <a:pt x="1216526" y="926431"/>
                    <a:pt x="0" y="914400"/>
                  </a:cubicBezTo>
                </a:path>
              </a:pathLst>
            </a:custGeom>
            <a:noFill/>
            <a:ln w="50800">
              <a:solidFill>
                <a:schemeClr val="accent4"/>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65AD007-A3FC-203B-BF45-8F7DA1939804}"/>
                </a:ext>
              </a:extLst>
            </p:cNvPr>
            <p:cNvSpPr txBox="1"/>
            <p:nvPr/>
          </p:nvSpPr>
          <p:spPr>
            <a:xfrm>
              <a:off x="7869087" y="5998524"/>
              <a:ext cx="779500"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sp>
          <p:nvSpPr>
            <p:cNvPr id="41" name="文本框 40">
              <a:extLst>
                <a:ext uri="{FF2B5EF4-FFF2-40B4-BE49-F238E27FC236}">
                  <a16:creationId xmlns:a16="http://schemas.microsoft.com/office/drawing/2014/main" id="{671A598A-D3CC-C376-210F-C73FE7D3B846}"/>
                </a:ext>
              </a:extLst>
            </p:cNvPr>
            <p:cNvSpPr txBox="1"/>
            <p:nvPr/>
          </p:nvSpPr>
          <p:spPr>
            <a:xfrm>
              <a:off x="7375950" y="5998524"/>
              <a:ext cx="712080" cy="369332"/>
            </a:xfrm>
            <a:prstGeom prst="rect">
              <a:avLst/>
            </a:prstGeom>
            <a:noFill/>
          </p:spPr>
          <p:txBody>
            <a:bodyPr wrap="square">
              <a:spAutoFit/>
            </a:bodyPr>
            <a:lstStyle/>
            <a:p>
              <a:pPr algn="ctr"/>
              <a:r>
                <a:rPr lang="zh-CN" altLang="en-US" b="1" dirty="0">
                  <a:solidFill>
                    <a:schemeClr val="accent4"/>
                  </a:solidFill>
                  <a:latin typeface="+mn-ea"/>
                </a:rPr>
                <a:t>❸</a:t>
              </a:r>
              <a:endParaRPr lang="zh-CN" altLang="en-US" dirty="0">
                <a:solidFill>
                  <a:schemeClr val="accent4"/>
                </a:solidFill>
                <a:latin typeface="+mn-ea"/>
              </a:endParaRPr>
            </a:p>
          </p:txBody>
        </p:sp>
      </p:grpSp>
      <p:sp>
        <p:nvSpPr>
          <p:cNvPr id="42" name="文本框 41">
            <a:extLst>
              <a:ext uri="{FF2B5EF4-FFF2-40B4-BE49-F238E27FC236}">
                <a16:creationId xmlns:a16="http://schemas.microsoft.com/office/drawing/2014/main" id="{37497987-8AB0-2B73-65AE-69C120CD6BF0}"/>
              </a:ext>
            </a:extLst>
          </p:cNvPr>
          <p:cNvSpPr txBox="1"/>
          <p:nvPr/>
        </p:nvSpPr>
        <p:spPr>
          <a:xfrm>
            <a:off x="8493580" y="6014991"/>
            <a:ext cx="2295119" cy="369332"/>
          </a:xfrm>
          <a:prstGeom prst="rect">
            <a:avLst/>
          </a:prstGeom>
          <a:noFill/>
        </p:spPr>
        <p:txBody>
          <a:bodyPr wrap="square" rtlCol="0">
            <a:spAutoFit/>
          </a:bodyPr>
          <a:lstStyle/>
          <a:p>
            <a:r>
              <a:rPr lang="zh-CN" altLang="en-US" b="1" dirty="0">
                <a:latin typeface="+mn-ea"/>
              </a:rPr>
              <a:t>实体为已更改的对象</a:t>
            </a:r>
          </a:p>
        </p:txBody>
      </p:sp>
      <p:pic>
        <p:nvPicPr>
          <p:cNvPr id="43" name="图形 42" descr="文档 轮廓">
            <a:extLst>
              <a:ext uri="{FF2B5EF4-FFF2-40B4-BE49-F238E27FC236}">
                <a16:creationId xmlns:a16="http://schemas.microsoft.com/office/drawing/2014/main" id="{F401E820-889A-F8C2-E809-7AA1631DC6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443" y="4534958"/>
            <a:ext cx="914400" cy="914400"/>
          </a:xfrm>
          <a:prstGeom prst="rect">
            <a:avLst/>
          </a:prstGeom>
        </p:spPr>
      </p:pic>
    </p:spTree>
    <p:custDataLst>
      <p:tags r:id="rId1"/>
    </p:custDataLst>
    <p:extLst>
      <p:ext uri="{BB962C8B-B14F-4D97-AF65-F5344CB8AC3E}">
        <p14:creationId xmlns:p14="http://schemas.microsoft.com/office/powerpoint/2010/main" val="141873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par>
                          <p:cTn id="16" fill="hold">
                            <p:stCondLst>
                              <p:cond delay="500"/>
                            </p:stCondLst>
                            <p:childTnLst>
                              <p:par>
                                <p:cTn id="17" presetID="12" presetClass="entr" presetSubtype="2"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p:tgtEl>
                                          <p:spTgt spid="42"/>
                                        </p:tgtEl>
                                        <p:attrNameLst>
                                          <p:attrName>ppt_x</p:attrName>
                                        </p:attrNameLst>
                                      </p:cBhvr>
                                      <p:tavLst>
                                        <p:tav tm="0">
                                          <p:val>
                                            <p:strVal val="#ppt_x+#ppt_w*1.125000"/>
                                          </p:val>
                                        </p:tav>
                                        <p:tav tm="100000">
                                          <p:val>
                                            <p:strVal val="#ppt_x"/>
                                          </p:val>
                                        </p:tav>
                                      </p:tavLst>
                                    </p:anim>
                                    <p:animEffect transition="in" filter="wipe(left)">
                                      <p:cBhvr>
                                        <p:cTn id="20" dur="500"/>
                                        <p:tgtEl>
                                          <p:spTgt spid="42"/>
                                        </p:tgtEl>
                                      </p:cBhvr>
                                    </p:animEffect>
                                  </p:childTnLst>
                                </p:cTn>
                              </p:par>
                            </p:childTnLst>
                          </p:cTn>
                        </p:par>
                        <p:par>
                          <p:cTn id="21" fill="hold">
                            <p:stCondLst>
                              <p:cond delay="1000"/>
                            </p:stCondLst>
                            <p:childTnLst>
                              <p:par>
                                <p:cTn id="22" presetID="0" presetClass="path" presetSubtype="0" accel="50000" decel="50000" fill="hold" nodeType="afterEffect">
                                  <p:stCondLst>
                                    <p:cond delay="0"/>
                                  </p:stCondLst>
                                  <p:childTnLst>
                                    <p:animMotion origin="layout" path="M -0.01068 -0.0044 L -0.01068 -0.0044 C -0.13763 -0.0294 -0.26614 -0.00556 -0.39388 -0.00671 C -0.39831 -0.00671 -0.40273 -0.0081 -0.40716 -0.0088 C -0.41002 -0.00995 -0.41302 -0.01157 -0.41588 -0.01227 C -0.41914 -0.01296 -0.42226 -0.01273 -0.42539 -0.01343 C -0.42773 -0.01389 -0.43008 -0.01482 -0.43229 -0.01551 L -0.52304 -0.01435 C -0.52578 -0.01435 -0.52851 -0.01412 -0.53125 -0.01343 C -0.53268 -0.01296 -0.52838 -0.01343 -0.52682 -0.01343 L -0.5457 0.14143 L -0.5457 0.14143 " pathEditMode="relative" ptsTypes="AAAAAAAAAAAA">
                                      <p:cBhvr>
                                        <p:cTn id="23" dur="2000" fill="hold"/>
                                        <p:tgtEl>
                                          <p:spTgt spid="43"/>
                                        </p:tgtEl>
                                        <p:attrNameLst>
                                          <p:attrName>ppt_x</p:attrName>
                                          <p:attrName>ppt_y</p:attrName>
                                        </p:attrNameLst>
                                      </p:cBhvr>
                                    </p:animMotion>
                                  </p:childTnLst>
                                </p:cTn>
                              </p:par>
                            </p:childTnLst>
                          </p:cTn>
                        </p:par>
                        <p:par>
                          <p:cTn id="24" fill="hold">
                            <p:stCondLst>
                              <p:cond delay="3000"/>
                            </p:stCondLst>
                            <p:childTnLst>
                              <p:par>
                                <p:cTn id="25" presetID="1" presetClass="exit" presetSubtype="0" fill="hold" nodeType="after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万维网缓存与代理服务器</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27540"/>
          </a:xfrm>
          <a:prstGeom prst="rect">
            <a:avLst/>
          </a:prstGeom>
          <a:noFill/>
        </p:spPr>
        <p:txBody>
          <a:bodyPr wrap="square" lIns="91440" tIns="45720" rIns="91440" bIns="45720" anchor="ctr">
            <a:noAutofit/>
          </a:bodyPr>
          <a:lstStyle/>
          <a:p>
            <a:r>
              <a:rPr lang="zh-CN" altLang="en-US" b="1" dirty="0"/>
              <a:t>在万维网中还可以使用缓存机制以提高万维网的效率。</a:t>
            </a:r>
            <a:endParaRPr lang="en-US" altLang="zh-CN" b="1" dirty="0"/>
          </a:p>
        </p:txBody>
      </p:sp>
      <p:sp>
        <p:nvSpPr>
          <p:cNvPr id="5" name="矩形 4">
            <a:extLst>
              <a:ext uri="{FF2B5EF4-FFF2-40B4-BE49-F238E27FC236}">
                <a16:creationId xmlns:a16="http://schemas.microsoft.com/office/drawing/2014/main" id="{D35553E9-C292-B479-4FCF-97B28D8BF897}"/>
              </a:ext>
            </a:extLst>
          </p:cNvPr>
          <p:cNvSpPr/>
          <p:nvPr/>
        </p:nvSpPr>
        <p:spPr>
          <a:xfrm>
            <a:off x="1016000" y="1700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1293757" y="1619672"/>
            <a:ext cx="10593443" cy="677854"/>
          </a:xfrm>
          <a:prstGeom prst="rect">
            <a:avLst/>
          </a:prstGeom>
          <a:noFill/>
        </p:spPr>
        <p:txBody>
          <a:bodyPr wrap="square" lIns="91440" tIns="45720" rIns="91440" bIns="45720" anchor="ctr">
            <a:noAutofit/>
          </a:bodyPr>
          <a:lstStyle/>
          <a:p>
            <a:r>
              <a:rPr lang="zh-CN" altLang="en-US" b="1" dirty="0"/>
              <a:t>万维网缓存又称为</a:t>
            </a:r>
            <a:r>
              <a:rPr lang="en-US" altLang="zh-CN" b="1" dirty="0">
                <a:solidFill>
                  <a:srgbClr val="FF0000"/>
                </a:solidFill>
              </a:rPr>
              <a:t>Web</a:t>
            </a:r>
            <a:r>
              <a:rPr lang="zh-CN" altLang="en-US" b="1" dirty="0">
                <a:solidFill>
                  <a:srgbClr val="FF0000"/>
                </a:solidFill>
              </a:rPr>
              <a:t>缓存</a:t>
            </a:r>
            <a:r>
              <a:rPr lang="zh-CN" altLang="en-US" b="1" dirty="0"/>
              <a:t>（</a:t>
            </a:r>
            <a:r>
              <a:rPr lang="en-US" altLang="zh-CN" b="1" dirty="0"/>
              <a:t>Web Cache</a:t>
            </a:r>
            <a:r>
              <a:rPr lang="zh-CN" altLang="en-US" b="1" dirty="0"/>
              <a:t>），可位于客户机，也可位于中间系统上，位于中间系统上的</a:t>
            </a:r>
            <a:r>
              <a:rPr lang="en-US" altLang="zh-CN" b="1" dirty="0"/>
              <a:t>Web</a:t>
            </a:r>
            <a:r>
              <a:rPr lang="zh-CN" altLang="en-US" b="1" dirty="0"/>
              <a:t>缓存又称为</a:t>
            </a:r>
            <a:r>
              <a:rPr lang="zh-CN" altLang="en-US" b="1" dirty="0">
                <a:solidFill>
                  <a:srgbClr val="FF0000"/>
                </a:solidFill>
              </a:rPr>
              <a:t>代理服务器</a:t>
            </a:r>
            <a:r>
              <a:rPr lang="zh-CN" altLang="en-US" b="1" dirty="0"/>
              <a:t>（</a:t>
            </a:r>
            <a:r>
              <a:rPr lang="en-US" altLang="zh-CN" b="1" dirty="0"/>
              <a:t>Proxy Server</a:t>
            </a:r>
            <a:r>
              <a:rPr lang="zh-CN" altLang="en-US" b="1" dirty="0"/>
              <a:t>）。</a:t>
            </a:r>
            <a:endParaRPr lang="en-US" altLang="zh-CN" b="1" dirty="0"/>
          </a:p>
        </p:txBody>
      </p:sp>
      <p:sp>
        <p:nvSpPr>
          <p:cNvPr id="7" name="矩形 6">
            <a:extLst>
              <a:ext uri="{FF2B5EF4-FFF2-40B4-BE49-F238E27FC236}">
                <a16:creationId xmlns:a16="http://schemas.microsoft.com/office/drawing/2014/main" id="{7B1F6BF0-E7F8-F49F-1F2F-3CACE984C7EE}"/>
              </a:ext>
            </a:extLst>
          </p:cNvPr>
          <p:cNvSpPr/>
          <p:nvPr/>
        </p:nvSpPr>
        <p:spPr>
          <a:xfrm>
            <a:off x="995219" y="2378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5439E5FD-3AC3-5427-DF65-9FB93DCE0E95}"/>
              </a:ext>
            </a:extLst>
          </p:cNvPr>
          <p:cNvSpPr txBox="1"/>
          <p:nvPr/>
        </p:nvSpPr>
        <p:spPr>
          <a:xfrm>
            <a:off x="1272976" y="2297526"/>
            <a:ext cx="10593443" cy="677854"/>
          </a:xfrm>
          <a:prstGeom prst="rect">
            <a:avLst/>
          </a:prstGeom>
          <a:noFill/>
        </p:spPr>
        <p:txBody>
          <a:bodyPr wrap="square" lIns="91440" tIns="45720" rIns="91440" bIns="45720" anchor="ctr">
            <a:noAutofit/>
          </a:bodyPr>
          <a:lstStyle/>
          <a:p>
            <a:r>
              <a:rPr lang="en-US" altLang="zh-CN" b="1" dirty="0"/>
              <a:t>Web</a:t>
            </a:r>
            <a:r>
              <a:rPr lang="zh-CN" altLang="en-US" b="1" dirty="0"/>
              <a:t>缓存把最近的一些请求和响应暂存在本地磁盘中。</a:t>
            </a:r>
            <a:r>
              <a:rPr lang="zh-CN" altLang="en-US" b="1" dirty="0">
                <a:solidFill>
                  <a:srgbClr val="FF0000"/>
                </a:solidFill>
              </a:rPr>
              <a:t>当新请求到达时，若发现这个请求与暂时存放的请求相同，就返回暂存的响应，而不需要按</a:t>
            </a:r>
            <a:r>
              <a:rPr lang="en-US" altLang="zh-CN" b="1" dirty="0">
                <a:solidFill>
                  <a:srgbClr val="FF0000"/>
                </a:solidFill>
              </a:rPr>
              <a:t>URL</a:t>
            </a:r>
            <a:r>
              <a:rPr lang="zh-CN" altLang="en-US" b="1" dirty="0">
                <a:solidFill>
                  <a:srgbClr val="FF0000"/>
                </a:solidFill>
              </a:rPr>
              <a:t>的地址再次去因特网访问该资源</a:t>
            </a:r>
            <a:r>
              <a:rPr lang="zh-CN" altLang="en-US" b="1" dirty="0"/>
              <a:t>。</a:t>
            </a:r>
            <a:endParaRPr lang="en-US" altLang="zh-CN" b="1" dirty="0"/>
          </a:p>
        </p:txBody>
      </p:sp>
      <p:grpSp>
        <p:nvGrpSpPr>
          <p:cNvPr id="9" name="组合 8">
            <a:extLst>
              <a:ext uri="{FF2B5EF4-FFF2-40B4-BE49-F238E27FC236}">
                <a16:creationId xmlns:a16="http://schemas.microsoft.com/office/drawing/2014/main" id="{59060063-2447-F721-CDD4-12A3B8A78D62}"/>
              </a:ext>
            </a:extLst>
          </p:cNvPr>
          <p:cNvGrpSpPr/>
          <p:nvPr/>
        </p:nvGrpSpPr>
        <p:grpSpPr>
          <a:xfrm>
            <a:off x="1887105" y="2975380"/>
            <a:ext cx="8901594" cy="3434359"/>
            <a:chOff x="1887105" y="2975380"/>
            <a:chExt cx="8901594" cy="3434359"/>
          </a:xfrm>
        </p:grpSpPr>
        <p:sp>
          <p:nvSpPr>
            <p:cNvPr id="22" name="文本框 21">
              <a:extLst>
                <a:ext uri="{FF2B5EF4-FFF2-40B4-BE49-F238E27FC236}">
                  <a16:creationId xmlns:a16="http://schemas.microsoft.com/office/drawing/2014/main" id="{A3D4854B-EA1C-AF07-1BC2-F8F9B8427358}"/>
                </a:ext>
              </a:extLst>
            </p:cNvPr>
            <p:cNvSpPr txBox="1"/>
            <p:nvPr/>
          </p:nvSpPr>
          <p:spPr>
            <a:xfrm>
              <a:off x="9442321" y="4225089"/>
              <a:ext cx="1346378" cy="369332"/>
            </a:xfrm>
            <a:prstGeom prst="rect">
              <a:avLst/>
            </a:prstGeom>
            <a:noFill/>
          </p:spPr>
          <p:txBody>
            <a:bodyPr wrap="square" rtlCol="0">
              <a:spAutoFit/>
            </a:bodyPr>
            <a:lstStyle/>
            <a:p>
              <a:pPr algn="ctr"/>
              <a:r>
                <a:rPr lang="zh-CN" altLang="en-US" b="1" dirty="0">
                  <a:latin typeface="+mn-ea"/>
                </a:rPr>
                <a:t>原始服务器</a:t>
              </a:r>
            </a:p>
          </p:txBody>
        </p:sp>
        <p:grpSp>
          <p:nvGrpSpPr>
            <p:cNvPr id="23" name="组合 22">
              <a:extLst>
                <a:ext uri="{FF2B5EF4-FFF2-40B4-BE49-F238E27FC236}">
                  <a16:creationId xmlns:a16="http://schemas.microsoft.com/office/drawing/2014/main" id="{C72770CD-8F06-1B0B-493B-1E8E8B03EB2B}"/>
                </a:ext>
              </a:extLst>
            </p:cNvPr>
            <p:cNvGrpSpPr/>
            <p:nvPr/>
          </p:nvGrpSpPr>
          <p:grpSpPr>
            <a:xfrm>
              <a:off x="2928645" y="2975380"/>
              <a:ext cx="7520639" cy="3434359"/>
              <a:chOff x="2928645" y="2975380"/>
              <a:chExt cx="7520639" cy="3434359"/>
            </a:xfrm>
          </p:grpSpPr>
          <p:sp>
            <p:nvSpPr>
              <p:cNvPr id="24" name="文本框 23">
                <a:extLst>
                  <a:ext uri="{FF2B5EF4-FFF2-40B4-BE49-F238E27FC236}">
                    <a16:creationId xmlns:a16="http://schemas.microsoft.com/office/drawing/2014/main" id="{E8625F25-7FA9-BAFD-A08E-4395C90EE4FA}"/>
                  </a:ext>
                </a:extLst>
              </p:cNvPr>
              <p:cNvSpPr txBox="1"/>
              <p:nvPr/>
            </p:nvSpPr>
            <p:spPr>
              <a:xfrm>
                <a:off x="4135027" y="4350292"/>
                <a:ext cx="650423" cy="369332"/>
              </a:xfrm>
              <a:prstGeom prst="rect">
                <a:avLst/>
              </a:prstGeom>
              <a:noFill/>
            </p:spPr>
            <p:txBody>
              <a:bodyPr wrap="square" rtlCol="0">
                <a:spAutoFit/>
              </a:bodyPr>
              <a:lstStyle/>
              <a:p>
                <a:pPr algn="ctr"/>
                <a:r>
                  <a:rPr lang="en-US" altLang="zh-CN" b="1" dirty="0">
                    <a:latin typeface="+mn-ea"/>
                  </a:rPr>
                  <a:t>R1</a:t>
                </a:r>
                <a:endParaRPr lang="zh-CN" altLang="en-US" b="1" dirty="0">
                  <a:latin typeface="+mn-ea"/>
                </a:endParaRPr>
              </a:p>
            </p:txBody>
          </p:sp>
          <p:sp>
            <p:nvSpPr>
              <p:cNvPr id="25" name="文本框 24">
                <a:extLst>
                  <a:ext uri="{FF2B5EF4-FFF2-40B4-BE49-F238E27FC236}">
                    <a16:creationId xmlns:a16="http://schemas.microsoft.com/office/drawing/2014/main" id="{FE17C339-4C39-A83B-0028-0754F8CA4F7B}"/>
                  </a:ext>
                </a:extLst>
              </p:cNvPr>
              <p:cNvSpPr txBox="1"/>
              <p:nvPr/>
            </p:nvSpPr>
            <p:spPr>
              <a:xfrm>
                <a:off x="7537627" y="4350292"/>
                <a:ext cx="545280" cy="369332"/>
              </a:xfrm>
              <a:prstGeom prst="rect">
                <a:avLst/>
              </a:prstGeom>
              <a:noFill/>
            </p:spPr>
            <p:txBody>
              <a:bodyPr wrap="square" rtlCol="0">
                <a:spAutoFit/>
              </a:bodyPr>
              <a:lstStyle/>
              <a:p>
                <a:pPr algn="ctr"/>
                <a:r>
                  <a:rPr lang="en-US" altLang="zh-CN" b="1" dirty="0">
                    <a:latin typeface="+mn-ea"/>
                  </a:rPr>
                  <a:t>R2</a:t>
                </a:r>
                <a:endParaRPr lang="zh-CN" altLang="en-US" b="1" dirty="0">
                  <a:latin typeface="+mn-ea"/>
                </a:endParaRPr>
              </a:p>
            </p:txBody>
          </p:sp>
          <p:cxnSp>
            <p:nvCxnSpPr>
              <p:cNvPr id="27" name="直接连接符 26">
                <a:extLst>
                  <a:ext uri="{FF2B5EF4-FFF2-40B4-BE49-F238E27FC236}">
                    <a16:creationId xmlns:a16="http://schemas.microsoft.com/office/drawing/2014/main" id="{858B3D12-9F98-11CB-3BE0-0AC5E960735B}"/>
                  </a:ext>
                </a:extLst>
              </p:cNvPr>
              <p:cNvCxnSpPr>
                <a:cxnSpLocks/>
                <a:endCxn id="59" idx="0"/>
              </p:cNvCxnSpPr>
              <p:nvPr/>
            </p:nvCxnSpPr>
            <p:spPr>
              <a:xfrm>
                <a:off x="3561122" y="3808944"/>
                <a:ext cx="0" cy="1905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19CE71-5D05-95E9-F61A-624149056B49}"/>
                  </a:ext>
                </a:extLst>
              </p:cNvPr>
              <p:cNvCxnSpPr>
                <a:cxnSpLocks/>
                <a:endCxn id="49" idx="1"/>
              </p:cNvCxnSpPr>
              <p:nvPr/>
            </p:nvCxnSpPr>
            <p:spPr>
              <a:xfrm>
                <a:off x="4288059" y="4878958"/>
                <a:ext cx="5631715" cy="62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E0E4C4-4F86-8729-723E-E8335B7716F3}"/>
                  </a:ext>
                </a:extLst>
              </p:cNvPr>
              <p:cNvGrpSpPr/>
              <p:nvPr/>
            </p:nvGrpSpPr>
            <p:grpSpPr>
              <a:xfrm>
                <a:off x="3223830" y="2975380"/>
                <a:ext cx="674585" cy="992522"/>
                <a:chOff x="2528171" y="1047487"/>
                <a:chExt cx="674585" cy="992522"/>
              </a:xfrm>
            </p:grpSpPr>
            <p:pic>
              <p:nvPicPr>
                <p:cNvPr id="60" name="图形 59">
                  <a:extLst>
                    <a:ext uri="{FF2B5EF4-FFF2-40B4-BE49-F238E27FC236}">
                      <a16:creationId xmlns:a16="http://schemas.microsoft.com/office/drawing/2014/main" id="{1D6C4B2A-AAA1-6FD4-A9C9-776903023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8171" y="1416819"/>
                  <a:ext cx="644314" cy="623190"/>
                </a:xfrm>
                <a:prstGeom prst="rect">
                  <a:avLst/>
                </a:prstGeom>
              </p:spPr>
            </p:pic>
            <p:sp>
              <p:nvSpPr>
                <p:cNvPr id="61" name="文本框 60">
                  <a:extLst>
                    <a:ext uri="{FF2B5EF4-FFF2-40B4-BE49-F238E27FC236}">
                      <a16:creationId xmlns:a16="http://schemas.microsoft.com/office/drawing/2014/main" id="{A487DFA3-311E-6AF8-02D6-D6020703BED7}"/>
                    </a:ext>
                  </a:extLst>
                </p:cNvPr>
                <p:cNvSpPr txBox="1"/>
                <p:nvPr/>
              </p:nvSpPr>
              <p:spPr>
                <a:xfrm>
                  <a:off x="2528171" y="1047487"/>
                  <a:ext cx="674585" cy="369332"/>
                </a:xfrm>
                <a:prstGeom prst="rect">
                  <a:avLst/>
                </a:prstGeom>
                <a:noFill/>
              </p:spPr>
              <p:txBody>
                <a:bodyPr wrap="square" rtlCol="0">
                  <a:spAutoFit/>
                </a:bodyPr>
                <a:lstStyle/>
                <a:p>
                  <a:pPr algn="ctr"/>
                  <a:r>
                    <a:rPr lang="zh-CN" altLang="en-US" b="1" dirty="0">
                      <a:latin typeface="+mn-ea"/>
                    </a:rPr>
                    <a:t>主机</a:t>
                  </a:r>
                </a:p>
              </p:txBody>
            </p:sp>
          </p:grpSp>
          <p:sp>
            <p:nvSpPr>
              <p:cNvPr id="32" name="图形 73">
                <a:extLst>
                  <a:ext uri="{FF2B5EF4-FFF2-40B4-BE49-F238E27FC236}">
                    <a16:creationId xmlns:a16="http://schemas.microsoft.com/office/drawing/2014/main" id="{EA9A485A-B78C-16B8-770F-77F31EEF0B3A}"/>
                  </a:ext>
                </a:extLst>
              </p:cNvPr>
              <p:cNvSpPr/>
              <p:nvPr/>
            </p:nvSpPr>
            <p:spPr>
              <a:xfrm>
                <a:off x="2928645" y="4388063"/>
                <a:ext cx="1389781" cy="94554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校园网</a:t>
                </a:r>
              </a:p>
            </p:txBody>
          </p:sp>
          <p:pic>
            <p:nvPicPr>
              <p:cNvPr id="49" name="图形 48">
                <a:extLst>
                  <a:ext uri="{FF2B5EF4-FFF2-40B4-BE49-F238E27FC236}">
                    <a16:creationId xmlns:a16="http://schemas.microsoft.com/office/drawing/2014/main" id="{FF3A9D17-3260-9021-6906-3D6A6CB20E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774" y="4594421"/>
                <a:ext cx="529510" cy="694980"/>
              </a:xfrm>
              <a:prstGeom prst="rect">
                <a:avLst/>
              </a:prstGeom>
            </p:spPr>
          </p:pic>
          <p:pic>
            <p:nvPicPr>
              <p:cNvPr id="50" name="图形 49">
                <a:extLst>
                  <a:ext uri="{FF2B5EF4-FFF2-40B4-BE49-F238E27FC236}">
                    <a16:creationId xmlns:a16="http://schemas.microsoft.com/office/drawing/2014/main" id="{783D2C4C-2B40-CB57-767F-444F691E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773" y="4686828"/>
                <a:ext cx="582252" cy="471348"/>
              </a:xfrm>
              <a:prstGeom prst="rect">
                <a:avLst/>
              </a:prstGeom>
            </p:spPr>
          </p:pic>
          <p:sp>
            <p:nvSpPr>
              <p:cNvPr id="51" name="图形 73">
                <a:extLst>
                  <a:ext uri="{FF2B5EF4-FFF2-40B4-BE49-F238E27FC236}">
                    <a16:creationId xmlns:a16="http://schemas.microsoft.com/office/drawing/2014/main" id="{E309BEBB-052A-813B-7564-D52E12861825}"/>
                  </a:ext>
                </a:extLst>
              </p:cNvPr>
              <p:cNvSpPr/>
              <p:nvPr/>
            </p:nvSpPr>
            <p:spPr>
              <a:xfrm>
                <a:off x="7953238" y="4464424"/>
                <a:ext cx="1420050" cy="758478"/>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58" name="图形 57">
                <a:extLst>
                  <a:ext uri="{FF2B5EF4-FFF2-40B4-BE49-F238E27FC236}">
                    <a16:creationId xmlns:a16="http://schemas.microsoft.com/office/drawing/2014/main" id="{2639FAC3-3BDD-07BC-714A-B1E6542EA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0655" y="4686828"/>
                <a:ext cx="582252" cy="471348"/>
              </a:xfrm>
              <a:prstGeom prst="rect">
                <a:avLst/>
              </a:prstGeom>
            </p:spPr>
          </p:pic>
          <p:pic>
            <p:nvPicPr>
              <p:cNvPr id="59" name="图形 58">
                <a:extLst>
                  <a:ext uri="{FF2B5EF4-FFF2-40B4-BE49-F238E27FC236}">
                    <a16:creationId xmlns:a16="http://schemas.microsoft.com/office/drawing/2014/main" id="{D171F51F-8F99-7569-4547-72078683F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367" y="5714756"/>
                <a:ext cx="529510" cy="694983"/>
              </a:xfrm>
              <a:prstGeom prst="rect">
                <a:avLst/>
              </a:prstGeom>
            </p:spPr>
          </p:pic>
        </p:grpSp>
        <p:sp>
          <p:nvSpPr>
            <p:cNvPr id="65" name="文本框 64">
              <a:extLst>
                <a:ext uri="{FF2B5EF4-FFF2-40B4-BE49-F238E27FC236}">
                  <a16:creationId xmlns:a16="http://schemas.microsoft.com/office/drawing/2014/main" id="{0CDF62E0-A628-4246-F0AF-B8BF098C120F}"/>
                </a:ext>
              </a:extLst>
            </p:cNvPr>
            <p:cNvSpPr txBox="1"/>
            <p:nvPr/>
          </p:nvSpPr>
          <p:spPr>
            <a:xfrm>
              <a:off x="1887105" y="5988394"/>
              <a:ext cx="1346378" cy="369332"/>
            </a:xfrm>
            <a:prstGeom prst="rect">
              <a:avLst/>
            </a:prstGeom>
            <a:noFill/>
          </p:spPr>
          <p:txBody>
            <a:bodyPr wrap="square" rtlCol="0">
              <a:spAutoFit/>
            </a:bodyPr>
            <a:lstStyle/>
            <a:p>
              <a:pPr algn="ctr"/>
              <a:r>
                <a:rPr lang="zh-CN" altLang="en-US" b="1" dirty="0">
                  <a:latin typeface="+mn-ea"/>
                </a:rPr>
                <a:t>代理服务器</a:t>
              </a:r>
            </a:p>
          </p:txBody>
        </p:sp>
      </p:grpSp>
      <p:pic>
        <p:nvPicPr>
          <p:cNvPr id="10" name="图形 9" descr="文档 轮廓">
            <a:extLst>
              <a:ext uri="{FF2B5EF4-FFF2-40B4-BE49-F238E27FC236}">
                <a16:creationId xmlns:a16="http://schemas.microsoft.com/office/drawing/2014/main" id="{6D95ED17-27A8-B773-FE01-6878440AA2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0621" y="4534958"/>
            <a:ext cx="914400" cy="914400"/>
          </a:xfrm>
          <a:prstGeom prst="rect">
            <a:avLst/>
          </a:prstGeom>
        </p:spPr>
      </p:pic>
      <p:pic>
        <p:nvPicPr>
          <p:cNvPr id="13" name="图形 12" descr="文档 轮廓">
            <a:extLst>
              <a:ext uri="{FF2B5EF4-FFF2-40B4-BE49-F238E27FC236}">
                <a16:creationId xmlns:a16="http://schemas.microsoft.com/office/drawing/2014/main" id="{2661E61D-DC0F-FA62-1D5F-4A0E92634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3625" y="5531194"/>
            <a:ext cx="914400" cy="914400"/>
          </a:xfrm>
          <a:prstGeom prst="rect">
            <a:avLst/>
          </a:prstGeom>
        </p:spPr>
      </p:pic>
      <p:sp>
        <p:nvSpPr>
          <p:cNvPr id="11" name="文本框 10">
            <a:extLst>
              <a:ext uri="{FF2B5EF4-FFF2-40B4-BE49-F238E27FC236}">
                <a16:creationId xmlns:a16="http://schemas.microsoft.com/office/drawing/2014/main" id="{095F2C40-6C19-4297-1F40-42633E3B0D21}"/>
              </a:ext>
            </a:extLst>
          </p:cNvPr>
          <p:cNvSpPr txBox="1"/>
          <p:nvPr/>
        </p:nvSpPr>
        <p:spPr>
          <a:xfrm>
            <a:off x="4652208" y="5771370"/>
            <a:ext cx="1566926" cy="646331"/>
          </a:xfrm>
          <a:prstGeom prst="rect">
            <a:avLst/>
          </a:prstGeom>
          <a:noFill/>
        </p:spPr>
        <p:txBody>
          <a:bodyPr wrap="square" rtlCol="0">
            <a:spAutoFit/>
          </a:bodyPr>
          <a:lstStyle/>
          <a:p>
            <a:r>
              <a:rPr lang="en-US" altLang="zh-CN" b="1" dirty="0">
                <a:solidFill>
                  <a:srgbClr val="FF0000"/>
                </a:solidFill>
                <a:latin typeface="Arial Narrow" panose="020B0606020202030204" pitchFamily="34" charset="0"/>
                <a:ea typeface="宋体" panose="02010600030101010101" pitchFamily="2" charset="-122"/>
              </a:rPr>
              <a:t>Last-Modified</a:t>
            </a:r>
          </a:p>
          <a:p>
            <a:r>
              <a:rPr lang="en-US" altLang="zh-CN" b="1" dirty="0">
                <a:solidFill>
                  <a:srgbClr val="FF0000"/>
                </a:solidFill>
                <a:latin typeface="Arial Narrow" panose="020B0606020202030204" pitchFamily="34" charset="0"/>
                <a:ea typeface="宋体" panose="02010600030101010101" pitchFamily="2" charset="-122"/>
              </a:rPr>
              <a:t>Expires</a:t>
            </a:r>
            <a:endParaRPr lang="zh-CN" altLang="en-US" b="1" dirty="0">
              <a:solidFill>
                <a:srgbClr val="FF0000"/>
              </a:solidFill>
              <a:latin typeface="Arial Narrow" panose="020B0606020202030204" pitchFamily="34" charset="0"/>
              <a:ea typeface="宋体" panose="02010600030101010101" pitchFamily="2" charset="-122"/>
            </a:endParaRPr>
          </a:p>
        </p:txBody>
      </p:sp>
      <p:cxnSp>
        <p:nvCxnSpPr>
          <p:cNvPr id="14" name="连接符: 曲线 13">
            <a:extLst>
              <a:ext uri="{FF2B5EF4-FFF2-40B4-BE49-F238E27FC236}">
                <a16:creationId xmlns:a16="http://schemas.microsoft.com/office/drawing/2014/main" id="{D34F07CA-3332-053C-B3B9-73F49EACCAC5}"/>
              </a:ext>
            </a:extLst>
          </p:cNvPr>
          <p:cNvCxnSpPr/>
          <p:nvPr/>
        </p:nvCxnSpPr>
        <p:spPr>
          <a:xfrm>
            <a:off x="3868144" y="3656307"/>
            <a:ext cx="6247366" cy="568782"/>
          </a:xfrm>
          <a:prstGeom prst="curvedConnector2">
            <a:avLst/>
          </a:prstGeom>
          <a:ln w="63500">
            <a:solidFill>
              <a:srgbClr val="F5811E"/>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6560985-09E1-2573-9536-D1947804EC51}"/>
              </a:ext>
            </a:extLst>
          </p:cNvPr>
          <p:cNvGrpSpPr/>
          <p:nvPr/>
        </p:nvGrpSpPr>
        <p:grpSpPr>
          <a:xfrm>
            <a:off x="1823516" y="3656306"/>
            <a:ext cx="1472850" cy="2405941"/>
            <a:chOff x="1823516" y="3656306"/>
            <a:chExt cx="1472850" cy="2405941"/>
          </a:xfrm>
        </p:grpSpPr>
        <p:cxnSp>
          <p:nvCxnSpPr>
            <p:cNvPr id="17" name="连接符: 曲线 16">
              <a:extLst>
                <a:ext uri="{FF2B5EF4-FFF2-40B4-BE49-F238E27FC236}">
                  <a16:creationId xmlns:a16="http://schemas.microsoft.com/office/drawing/2014/main" id="{D1B60D4A-4A1B-3D7F-D1A4-A85123C13261}"/>
                </a:ext>
              </a:extLst>
            </p:cNvPr>
            <p:cNvCxnSpPr>
              <a:cxnSpLocks/>
            </p:cNvCxnSpPr>
            <p:nvPr/>
          </p:nvCxnSpPr>
          <p:spPr>
            <a:xfrm rot="10800000" flipH="1" flipV="1">
              <a:off x="3223829" y="3656306"/>
              <a:ext cx="72537" cy="2405941"/>
            </a:xfrm>
            <a:prstGeom prst="curvedConnector3">
              <a:avLst>
                <a:gd name="adj1" fmla="val -315150"/>
              </a:avLst>
            </a:prstGeom>
            <a:ln w="63500">
              <a:solidFill>
                <a:srgbClr val="00B0F0"/>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8ABEDF-2B2E-ED64-5788-CB01596B5F3F}"/>
                </a:ext>
              </a:extLst>
            </p:cNvPr>
            <p:cNvSpPr txBox="1"/>
            <p:nvPr/>
          </p:nvSpPr>
          <p:spPr>
            <a:xfrm>
              <a:off x="1823516" y="4815993"/>
              <a:ext cx="445738" cy="369332"/>
            </a:xfrm>
            <a:prstGeom prst="rect">
              <a:avLst/>
            </a:prstGeom>
            <a:noFill/>
          </p:spPr>
          <p:txBody>
            <a:bodyPr wrap="square">
              <a:spAutoFit/>
            </a:bodyPr>
            <a:lstStyle/>
            <a:p>
              <a:pPr algn="ctr"/>
              <a:r>
                <a:rPr lang="zh-CN" altLang="en-US" b="1" dirty="0">
                  <a:solidFill>
                    <a:srgbClr val="03ACF1"/>
                  </a:solidFill>
                  <a:latin typeface="+mn-ea"/>
                </a:rPr>
                <a:t>❶</a:t>
              </a:r>
              <a:endParaRPr lang="zh-CN" altLang="en-US" dirty="0">
                <a:solidFill>
                  <a:srgbClr val="03ACF1"/>
                </a:solidFill>
                <a:latin typeface="+mn-ea"/>
              </a:endParaRPr>
            </a:p>
          </p:txBody>
        </p:sp>
        <p:sp>
          <p:nvSpPr>
            <p:cNvPr id="38" name="文本框 37">
              <a:extLst>
                <a:ext uri="{FF2B5EF4-FFF2-40B4-BE49-F238E27FC236}">
                  <a16:creationId xmlns:a16="http://schemas.microsoft.com/office/drawing/2014/main" id="{95DF1E37-B43A-E4EF-EADD-83F39006F00D}"/>
                </a:ext>
              </a:extLst>
            </p:cNvPr>
            <p:cNvSpPr txBox="1"/>
            <p:nvPr/>
          </p:nvSpPr>
          <p:spPr>
            <a:xfrm>
              <a:off x="2126179" y="4788844"/>
              <a:ext cx="674585"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grpSp>
      <p:grpSp>
        <p:nvGrpSpPr>
          <p:cNvPr id="12" name="组合 11">
            <a:extLst>
              <a:ext uri="{FF2B5EF4-FFF2-40B4-BE49-F238E27FC236}">
                <a16:creationId xmlns:a16="http://schemas.microsoft.com/office/drawing/2014/main" id="{34D7D9D3-6834-473D-5753-D0B067D57260}"/>
              </a:ext>
            </a:extLst>
          </p:cNvPr>
          <p:cNvGrpSpPr/>
          <p:nvPr/>
        </p:nvGrpSpPr>
        <p:grpSpPr>
          <a:xfrm>
            <a:off x="3719071" y="4994622"/>
            <a:ext cx="6200701" cy="791455"/>
            <a:chOff x="3719072" y="4994622"/>
            <a:chExt cx="5140310" cy="791455"/>
          </a:xfrm>
        </p:grpSpPr>
        <p:sp>
          <p:nvSpPr>
            <p:cNvPr id="19" name="文本框 18">
              <a:extLst>
                <a:ext uri="{FF2B5EF4-FFF2-40B4-BE49-F238E27FC236}">
                  <a16:creationId xmlns:a16="http://schemas.microsoft.com/office/drawing/2014/main" id="{CAAFE2CA-BE30-CFBC-B61E-9534E171A247}"/>
                </a:ext>
              </a:extLst>
            </p:cNvPr>
            <p:cNvSpPr txBox="1"/>
            <p:nvPr/>
          </p:nvSpPr>
          <p:spPr>
            <a:xfrm>
              <a:off x="4362982" y="5025406"/>
              <a:ext cx="529510" cy="369332"/>
            </a:xfrm>
            <a:prstGeom prst="rect">
              <a:avLst/>
            </a:prstGeom>
            <a:noFill/>
          </p:spPr>
          <p:txBody>
            <a:bodyPr wrap="square">
              <a:spAutoFit/>
            </a:bodyPr>
            <a:lstStyle/>
            <a:p>
              <a:pPr algn="ctr"/>
              <a:r>
                <a:rPr lang="zh-CN" altLang="en-US" b="1" dirty="0">
                  <a:solidFill>
                    <a:srgbClr val="03ACF1"/>
                  </a:solidFill>
                  <a:latin typeface="+mn-ea"/>
                </a:rPr>
                <a:t>❷</a:t>
              </a:r>
              <a:endParaRPr lang="zh-CN" altLang="en-US" dirty="0">
                <a:solidFill>
                  <a:srgbClr val="03ACF1"/>
                </a:solidFill>
                <a:latin typeface="+mn-ea"/>
              </a:endParaRPr>
            </a:p>
          </p:txBody>
        </p:sp>
        <p:sp>
          <p:nvSpPr>
            <p:cNvPr id="20" name="文本框 19">
              <a:extLst>
                <a:ext uri="{FF2B5EF4-FFF2-40B4-BE49-F238E27FC236}">
                  <a16:creationId xmlns:a16="http://schemas.microsoft.com/office/drawing/2014/main" id="{73DE51B5-5F03-B1CA-EA12-5AEB9059F82A}"/>
                </a:ext>
              </a:extLst>
            </p:cNvPr>
            <p:cNvSpPr txBox="1"/>
            <p:nvPr/>
          </p:nvSpPr>
          <p:spPr>
            <a:xfrm>
              <a:off x="4701472" y="5032819"/>
              <a:ext cx="559223" cy="369332"/>
            </a:xfrm>
            <a:prstGeom prst="rect">
              <a:avLst/>
            </a:prstGeom>
            <a:noFill/>
          </p:spPr>
          <p:txBody>
            <a:bodyPr wrap="square" rtlCol="0">
              <a:spAutoFit/>
            </a:bodyPr>
            <a:lstStyle/>
            <a:p>
              <a:pPr algn="ctr"/>
              <a:r>
                <a:rPr lang="zh-CN" altLang="en-US" b="1" dirty="0">
                  <a:solidFill>
                    <a:srgbClr val="03ACF1"/>
                  </a:solidFill>
                  <a:latin typeface="+mn-ea"/>
                </a:rPr>
                <a:t>请求</a:t>
              </a:r>
            </a:p>
          </p:txBody>
        </p:sp>
        <p:cxnSp>
          <p:nvCxnSpPr>
            <p:cNvPr id="21" name="直接连接符 20">
              <a:extLst>
                <a:ext uri="{FF2B5EF4-FFF2-40B4-BE49-F238E27FC236}">
                  <a16:creationId xmlns:a16="http://schemas.microsoft.com/office/drawing/2014/main" id="{9335628E-516A-8AD1-D714-DD711C8F8696}"/>
                </a:ext>
              </a:extLst>
            </p:cNvPr>
            <p:cNvCxnSpPr/>
            <p:nvPr/>
          </p:nvCxnSpPr>
          <p:spPr>
            <a:xfrm flipV="1">
              <a:off x="3719072" y="4994622"/>
              <a:ext cx="722299" cy="791455"/>
            </a:xfrm>
            <a:prstGeom prst="line">
              <a:avLst/>
            </a:prstGeom>
            <a:ln w="50800">
              <a:solidFill>
                <a:srgbClr val="03ACF1"/>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C8FA8C6-4317-EC22-90B1-1083F6A27C93}"/>
                </a:ext>
              </a:extLst>
            </p:cNvPr>
            <p:cNvCxnSpPr/>
            <p:nvPr/>
          </p:nvCxnSpPr>
          <p:spPr>
            <a:xfrm>
              <a:off x="4446307" y="5011253"/>
              <a:ext cx="4413075" cy="43132"/>
            </a:xfrm>
            <a:prstGeom prst="straightConnector1">
              <a:avLst/>
            </a:prstGeom>
            <a:ln w="50800">
              <a:solidFill>
                <a:srgbClr val="03ACF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0866B4EE-CFE7-4736-4569-BEAC24A053EC}"/>
              </a:ext>
            </a:extLst>
          </p:cNvPr>
          <p:cNvSpPr txBox="1"/>
          <p:nvPr/>
        </p:nvSpPr>
        <p:spPr>
          <a:xfrm>
            <a:off x="5475855" y="5127037"/>
            <a:ext cx="1731769"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If-modified-since</a:t>
            </a:r>
            <a:endParaRPr lang="zh-CN" altLang="en-US" b="1" dirty="0">
              <a:latin typeface="Arial Narrow" panose="020B060602020203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C3EC561D-24DD-D15A-8987-4C17F4D1137A}"/>
              </a:ext>
            </a:extLst>
          </p:cNvPr>
          <p:cNvSpPr txBox="1"/>
          <p:nvPr/>
        </p:nvSpPr>
        <p:spPr>
          <a:xfrm>
            <a:off x="7103916" y="5141738"/>
            <a:ext cx="1441627" cy="369332"/>
          </a:xfrm>
          <a:prstGeom prst="rect">
            <a:avLst/>
          </a:prstGeom>
          <a:noFill/>
        </p:spPr>
        <p:txBody>
          <a:bodyPr wrap="square" rtlCol="0">
            <a:spAutoFit/>
          </a:bodyPr>
          <a:lstStyle/>
          <a:p>
            <a:r>
              <a:rPr lang="en-US" altLang="zh-CN" b="1" dirty="0">
                <a:latin typeface="Arial Narrow" panose="020B0606020202030204" pitchFamily="34" charset="0"/>
                <a:ea typeface="宋体" panose="02010600030101010101" pitchFamily="2" charset="-122"/>
              </a:rPr>
              <a:t>Last-Modified</a:t>
            </a:r>
            <a:endParaRPr lang="zh-CN" altLang="en-US" b="1" dirty="0">
              <a:latin typeface="Arial Narrow" panose="020B0606020202030204" pitchFamily="34" charset="0"/>
              <a:ea typeface="宋体" panose="02010600030101010101" pitchFamily="2" charset="-122"/>
            </a:endParaRPr>
          </a:p>
        </p:txBody>
      </p:sp>
      <p:sp>
        <p:nvSpPr>
          <p:cNvPr id="33" name="任意多边形: 形状 32">
            <a:extLst>
              <a:ext uri="{FF2B5EF4-FFF2-40B4-BE49-F238E27FC236}">
                <a16:creationId xmlns:a16="http://schemas.microsoft.com/office/drawing/2014/main" id="{D5ACB500-87E3-1726-1956-42DE6A349B3B}"/>
              </a:ext>
            </a:extLst>
          </p:cNvPr>
          <p:cNvSpPr/>
          <p:nvPr/>
        </p:nvSpPr>
        <p:spPr>
          <a:xfrm>
            <a:off x="6031966" y="5486400"/>
            <a:ext cx="1728908" cy="461042"/>
          </a:xfrm>
          <a:custGeom>
            <a:avLst/>
            <a:gdLst>
              <a:gd name="connsiteX0" fmla="*/ 0 w 1728908"/>
              <a:gd name="connsiteY0" fmla="*/ 461042 h 461042"/>
              <a:gd name="connsiteX1" fmla="*/ 1206394 w 1728908"/>
              <a:gd name="connsiteY1" fmla="*/ 307361 h 461042"/>
              <a:gd name="connsiteX2" fmla="*/ 1728908 w 1728908"/>
              <a:gd name="connsiteY2" fmla="*/ 0 h 461042"/>
            </a:gdLst>
            <a:ahLst/>
            <a:cxnLst>
              <a:cxn ang="0">
                <a:pos x="connsiteX0" y="connsiteY0"/>
              </a:cxn>
              <a:cxn ang="0">
                <a:pos x="connsiteX1" y="connsiteY1"/>
              </a:cxn>
              <a:cxn ang="0">
                <a:pos x="connsiteX2" y="connsiteY2"/>
              </a:cxn>
            </a:cxnLst>
            <a:rect l="l" t="t" r="r" b="b"/>
            <a:pathLst>
              <a:path w="1728908" h="461042">
                <a:moveTo>
                  <a:pt x="0" y="461042"/>
                </a:moveTo>
                <a:cubicBezTo>
                  <a:pt x="459121" y="422621"/>
                  <a:pt x="918243" y="384201"/>
                  <a:pt x="1206394" y="307361"/>
                </a:cubicBezTo>
                <a:cubicBezTo>
                  <a:pt x="1494545" y="230521"/>
                  <a:pt x="1611726" y="115260"/>
                  <a:pt x="1728908" y="0"/>
                </a:cubicBezTo>
              </a:path>
            </a:pathLst>
          </a:custGeom>
          <a:noFill/>
          <a:ln w="38100">
            <a:solidFill>
              <a:schemeClr val="tx1"/>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7FD5FB2-576A-8805-7ED2-D016B6E30828}"/>
              </a:ext>
            </a:extLst>
          </p:cNvPr>
          <p:cNvSpPr txBox="1"/>
          <p:nvPr/>
        </p:nvSpPr>
        <p:spPr>
          <a:xfrm rot="20384713">
            <a:off x="10550203" y="4598648"/>
            <a:ext cx="880681" cy="369332"/>
          </a:xfrm>
          <a:prstGeom prst="rect">
            <a:avLst/>
          </a:prstGeom>
          <a:noFill/>
        </p:spPr>
        <p:txBody>
          <a:bodyPr wrap="square" rtlCol="0">
            <a:spAutoFit/>
          </a:bodyPr>
          <a:lstStyle/>
          <a:p>
            <a:pPr algn="ctr"/>
            <a:r>
              <a:rPr lang="zh-CN" altLang="en-US" b="1" dirty="0">
                <a:solidFill>
                  <a:srgbClr val="FF0000"/>
                </a:solidFill>
                <a:latin typeface="+mn-ea"/>
              </a:rPr>
              <a:t>已更改</a:t>
            </a:r>
          </a:p>
        </p:txBody>
      </p:sp>
      <p:grpSp>
        <p:nvGrpSpPr>
          <p:cNvPr id="35" name="组合 34">
            <a:extLst>
              <a:ext uri="{FF2B5EF4-FFF2-40B4-BE49-F238E27FC236}">
                <a16:creationId xmlns:a16="http://schemas.microsoft.com/office/drawing/2014/main" id="{FD9020EB-1563-B8A5-9B3C-D30AF410CE03}"/>
              </a:ext>
            </a:extLst>
          </p:cNvPr>
          <p:cNvGrpSpPr/>
          <p:nvPr/>
        </p:nvGrpSpPr>
        <p:grpSpPr>
          <a:xfrm>
            <a:off x="3874168" y="5309937"/>
            <a:ext cx="5951621" cy="1057919"/>
            <a:chOff x="3874168" y="5309937"/>
            <a:chExt cx="5951621" cy="1057919"/>
          </a:xfrm>
        </p:grpSpPr>
        <p:sp>
          <p:nvSpPr>
            <p:cNvPr id="36" name="任意多边形: 形状 35">
              <a:extLst>
                <a:ext uri="{FF2B5EF4-FFF2-40B4-BE49-F238E27FC236}">
                  <a16:creationId xmlns:a16="http://schemas.microsoft.com/office/drawing/2014/main" id="{49F946DB-C89A-E995-49F7-EBE50E4963F9}"/>
                </a:ext>
              </a:extLst>
            </p:cNvPr>
            <p:cNvSpPr/>
            <p:nvPr/>
          </p:nvSpPr>
          <p:spPr>
            <a:xfrm>
              <a:off x="3874168" y="5309937"/>
              <a:ext cx="5951621" cy="920908"/>
            </a:xfrm>
            <a:custGeom>
              <a:avLst/>
              <a:gdLst>
                <a:gd name="connsiteX0" fmla="*/ 5951621 w 5951621"/>
                <a:gd name="connsiteY0" fmla="*/ 0 h 920908"/>
                <a:gd name="connsiteX1" fmla="*/ 3424990 w 5951621"/>
                <a:gd name="connsiteY1" fmla="*/ 786063 h 920908"/>
                <a:gd name="connsiteX2" fmla="*/ 0 w 5951621"/>
                <a:gd name="connsiteY2" fmla="*/ 914400 h 920908"/>
              </a:gdLst>
              <a:ahLst/>
              <a:cxnLst>
                <a:cxn ang="0">
                  <a:pos x="connsiteX0" y="connsiteY0"/>
                </a:cxn>
                <a:cxn ang="0">
                  <a:pos x="connsiteX1" y="connsiteY1"/>
                </a:cxn>
                <a:cxn ang="0">
                  <a:pos x="connsiteX2" y="connsiteY2"/>
                </a:cxn>
              </a:cxnLst>
              <a:rect l="l" t="t" r="r" b="b"/>
              <a:pathLst>
                <a:path w="5951621" h="920908">
                  <a:moveTo>
                    <a:pt x="5951621" y="0"/>
                  </a:moveTo>
                  <a:cubicBezTo>
                    <a:pt x="5184274" y="316831"/>
                    <a:pt x="4416927" y="633663"/>
                    <a:pt x="3424990" y="786063"/>
                  </a:cubicBezTo>
                  <a:cubicBezTo>
                    <a:pt x="2433053" y="938463"/>
                    <a:pt x="1216526" y="926431"/>
                    <a:pt x="0" y="914400"/>
                  </a:cubicBezTo>
                </a:path>
              </a:pathLst>
            </a:custGeom>
            <a:noFill/>
            <a:ln w="50800">
              <a:solidFill>
                <a:schemeClr val="accent4"/>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65AD007-A3FC-203B-BF45-8F7DA1939804}"/>
                </a:ext>
              </a:extLst>
            </p:cNvPr>
            <p:cNvSpPr txBox="1"/>
            <p:nvPr/>
          </p:nvSpPr>
          <p:spPr>
            <a:xfrm>
              <a:off x="7869087" y="5998524"/>
              <a:ext cx="779500"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sp>
          <p:nvSpPr>
            <p:cNvPr id="41" name="文本框 40">
              <a:extLst>
                <a:ext uri="{FF2B5EF4-FFF2-40B4-BE49-F238E27FC236}">
                  <a16:creationId xmlns:a16="http://schemas.microsoft.com/office/drawing/2014/main" id="{671A598A-D3CC-C376-210F-C73FE7D3B846}"/>
                </a:ext>
              </a:extLst>
            </p:cNvPr>
            <p:cNvSpPr txBox="1"/>
            <p:nvPr/>
          </p:nvSpPr>
          <p:spPr>
            <a:xfrm>
              <a:off x="7375950" y="5998524"/>
              <a:ext cx="712080" cy="369332"/>
            </a:xfrm>
            <a:prstGeom prst="rect">
              <a:avLst/>
            </a:prstGeom>
            <a:noFill/>
          </p:spPr>
          <p:txBody>
            <a:bodyPr wrap="square">
              <a:spAutoFit/>
            </a:bodyPr>
            <a:lstStyle/>
            <a:p>
              <a:pPr algn="ctr"/>
              <a:r>
                <a:rPr lang="zh-CN" altLang="en-US" b="1" dirty="0">
                  <a:solidFill>
                    <a:schemeClr val="accent4"/>
                  </a:solidFill>
                  <a:latin typeface="+mn-ea"/>
                </a:rPr>
                <a:t>❸</a:t>
              </a:r>
              <a:endParaRPr lang="zh-CN" altLang="en-US" dirty="0">
                <a:solidFill>
                  <a:schemeClr val="accent4"/>
                </a:solidFill>
                <a:latin typeface="+mn-ea"/>
              </a:endParaRPr>
            </a:p>
          </p:txBody>
        </p:sp>
      </p:grpSp>
      <p:sp>
        <p:nvSpPr>
          <p:cNvPr id="42" name="文本框 41">
            <a:extLst>
              <a:ext uri="{FF2B5EF4-FFF2-40B4-BE49-F238E27FC236}">
                <a16:creationId xmlns:a16="http://schemas.microsoft.com/office/drawing/2014/main" id="{37497987-8AB0-2B73-65AE-69C120CD6BF0}"/>
              </a:ext>
            </a:extLst>
          </p:cNvPr>
          <p:cNvSpPr txBox="1"/>
          <p:nvPr/>
        </p:nvSpPr>
        <p:spPr>
          <a:xfrm>
            <a:off x="8493580" y="6014991"/>
            <a:ext cx="2295119" cy="369332"/>
          </a:xfrm>
          <a:prstGeom prst="rect">
            <a:avLst/>
          </a:prstGeom>
          <a:noFill/>
        </p:spPr>
        <p:txBody>
          <a:bodyPr wrap="square" rtlCol="0">
            <a:spAutoFit/>
          </a:bodyPr>
          <a:lstStyle/>
          <a:p>
            <a:r>
              <a:rPr lang="zh-CN" altLang="en-US" b="1" dirty="0">
                <a:latin typeface="+mn-ea"/>
              </a:rPr>
              <a:t>实体为已更改的对象</a:t>
            </a:r>
          </a:p>
        </p:txBody>
      </p:sp>
      <p:grpSp>
        <p:nvGrpSpPr>
          <p:cNvPr id="44" name="组合 43">
            <a:extLst>
              <a:ext uri="{FF2B5EF4-FFF2-40B4-BE49-F238E27FC236}">
                <a16:creationId xmlns:a16="http://schemas.microsoft.com/office/drawing/2014/main" id="{B4F28BF4-FCFF-1DF0-3AAF-E7B348D72216}"/>
              </a:ext>
            </a:extLst>
          </p:cNvPr>
          <p:cNvGrpSpPr/>
          <p:nvPr/>
        </p:nvGrpSpPr>
        <p:grpSpPr>
          <a:xfrm>
            <a:off x="3752950" y="3692287"/>
            <a:ext cx="1054871" cy="1973581"/>
            <a:chOff x="3752950" y="3692287"/>
            <a:chExt cx="1054871" cy="1973581"/>
          </a:xfrm>
        </p:grpSpPr>
        <p:cxnSp>
          <p:nvCxnSpPr>
            <p:cNvPr id="45" name="连接符: 曲线 44">
              <a:extLst>
                <a:ext uri="{FF2B5EF4-FFF2-40B4-BE49-F238E27FC236}">
                  <a16:creationId xmlns:a16="http://schemas.microsoft.com/office/drawing/2014/main" id="{3EDE0FCE-429D-D457-F073-7C34C28974DC}"/>
                </a:ext>
              </a:extLst>
            </p:cNvPr>
            <p:cNvCxnSpPr>
              <a:cxnSpLocks/>
            </p:cNvCxnSpPr>
            <p:nvPr/>
          </p:nvCxnSpPr>
          <p:spPr>
            <a:xfrm rot="5400000" flipH="1" flipV="1">
              <a:off x="2786235" y="4659003"/>
              <a:ext cx="1973581" cy="40150"/>
            </a:xfrm>
            <a:prstGeom prst="curvedConnector3">
              <a:avLst>
                <a:gd name="adj1" fmla="val 49186"/>
              </a:avLst>
            </a:prstGeom>
            <a:ln w="63500">
              <a:solidFill>
                <a:srgbClr val="52BCC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8768FE38-0DF4-7A07-3188-D37B4DE751A0}"/>
                </a:ext>
              </a:extLst>
            </p:cNvPr>
            <p:cNvSpPr txBox="1"/>
            <p:nvPr/>
          </p:nvSpPr>
          <p:spPr>
            <a:xfrm>
              <a:off x="3752950" y="3918223"/>
              <a:ext cx="543701" cy="369332"/>
            </a:xfrm>
            <a:prstGeom prst="rect">
              <a:avLst/>
            </a:prstGeom>
            <a:noFill/>
          </p:spPr>
          <p:txBody>
            <a:bodyPr wrap="square">
              <a:spAutoFit/>
            </a:bodyPr>
            <a:lstStyle/>
            <a:p>
              <a:pPr algn="ctr"/>
              <a:r>
                <a:rPr lang="zh-CN" altLang="en-US" b="1" dirty="0">
                  <a:solidFill>
                    <a:schemeClr val="accent4"/>
                  </a:solidFill>
                  <a:latin typeface="+mn-ea"/>
                </a:rPr>
                <a:t>❹</a:t>
              </a:r>
              <a:endParaRPr lang="zh-CN" altLang="en-US" dirty="0">
                <a:solidFill>
                  <a:schemeClr val="accent4"/>
                </a:solidFill>
                <a:latin typeface="+mn-ea"/>
              </a:endParaRPr>
            </a:p>
          </p:txBody>
        </p:sp>
        <p:sp>
          <p:nvSpPr>
            <p:cNvPr id="47" name="文本框 46">
              <a:extLst>
                <a:ext uri="{FF2B5EF4-FFF2-40B4-BE49-F238E27FC236}">
                  <a16:creationId xmlns:a16="http://schemas.microsoft.com/office/drawing/2014/main" id="{012300F9-2A59-2D4D-F744-7C9CA8547534}"/>
                </a:ext>
              </a:extLst>
            </p:cNvPr>
            <p:cNvSpPr txBox="1"/>
            <p:nvPr/>
          </p:nvSpPr>
          <p:spPr>
            <a:xfrm>
              <a:off x="4133236" y="3918223"/>
              <a:ext cx="674585"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spTree>
    <p:custDataLst>
      <p:tags r:id="rId1"/>
    </p:custDataLst>
    <p:extLst>
      <p:ext uri="{BB962C8B-B14F-4D97-AF65-F5344CB8AC3E}">
        <p14:creationId xmlns:p14="http://schemas.microsoft.com/office/powerpoint/2010/main" val="30520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00" fill="hold"/>
                                        <p:tgtEl>
                                          <p:spTgt spid="1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grpSp>
        <p:nvGrpSpPr>
          <p:cNvPr id="39" name="组合 38">
            <a:extLst>
              <a:ext uri="{FF2B5EF4-FFF2-40B4-BE49-F238E27FC236}">
                <a16:creationId xmlns:a16="http://schemas.microsoft.com/office/drawing/2014/main" id="{4F0A4548-2639-08C4-07C8-A3F40C03B2BA}"/>
              </a:ext>
            </a:extLst>
          </p:cNvPr>
          <p:cNvGrpSpPr/>
          <p:nvPr/>
        </p:nvGrpSpPr>
        <p:grpSpPr>
          <a:xfrm>
            <a:off x="670066" y="1280868"/>
            <a:ext cx="5296722" cy="4687647"/>
            <a:chOff x="670066" y="1280868"/>
            <a:chExt cx="5296722" cy="4687647"/>
          </a:xfrm>
        </p:grpSpPr>
        <p:sp>
          <p:nvSpPr>
            <p:cNvPr id="18" name="íşlïḍè">
              <a:extLst>
                <a:ext uri="{FF2B5EF4-FFF2-40B4-BE49-F238E27FC236}">
                  <a16:creationId xmlns:a16="http://schemas.microsoft.com/office/drawing/2014/main" id="{801BAE93-A033-F84F-7B52-5CD066BCB7EB}"/>
                </a:ext>
              </a:extLst>
            </p:cNvPr>
            <p:cNvSpPr txBox="1"/>
            <p:nvPr/>
          </p:nvSpPr>
          <p:spPr>
            <a:xfrm>
              <a:off x="670066" y="1280868"/>
              <a:ext cx="5296722" cy="427540"/>
            </a:xfrm>
            <a:prstGeom prst="rect">
              <a:avLst/>
            </a:prstGeom>
            <a:noFill/>
          </p:spPr>
          <p:txBody>
            <a:bodyPr wrap="square" lIns="91440" tIns="45720" rIns="91440" bIns="45720" anchor="ctr">
              <a:noAutofit/>
            </a:bodyPr>
            <a:lstStyle/>
            <a:p>
              <a:r>
                <a:rPr lang="en-US" altLang="zh-CN" b="1" dirty="0"/>
                <a:t>【2015</a:t>
              </a:r>
              <a:r>
                <a:rPr lang="zh-CN" altLang="en-US" b="1" dirty="0"/>
                <a:t>年 题</a:t>
              </a:r>
              <a:r>
                <a:rPr lang="en-US" altLang="zh-CN" b="1" dirty="0"/>
                <a:t>40】</a:t>
              </a:r>
              <a:r>
                <a:rPr lang="zh-CN" altLang="en-US" b="1" dirty="0"/>
                <a:t>某浏览器发出的</a:t>
              </a:r>
              <a:r>
                <a:rPr lang="en-US" altLang="zh-CN" b="1" dirty="0"/>
                <a:t>HTTP</a:t>
              </a:r>
              <a:r>
                <a:rPr lang="zh-CN" altLang="en-US" b="1" dirty="0"/>
                <a:t>请求报文如下</a:t>
              </a:r>
              <a:endParaRPr lang="en-US" altLang="zh-CN" b="1" dirty="0"/>
            </a:p>
          </p:txBody>
        </p:sp>
        <p:sp>
          <p:nvSpPr>
            <p:cNvPr id="6" name="íşlïḍè">
              <a:extLst>
                <a:ext uri="{FF2B5EF4-FFF2-40B4-BE49-F238E27FC236}">
                  <a16:creationId xmlns:a16="http://schemas.microsoft.com/office/drawing/2014/main" id="{F8CD77B1-D9BA-5429-1856-51653DA18D06}"/>
                </a:ext>
              </a:extLst>
            </p:cNvPr>
            <p:cNvSpPr txBox="1"/>
            <p:nvPr/>
          </p:nvSpPr>
          <p:spPr>
            <a:xfrm>
              <a:off x="799278" y="3911173"/>
              <a:ext cx="4525757" cy="2057342"/>
            </a:xfrm>
            <a:prstGeom prst="rect">
              <a:avLst/>
            </a:prstGeom>
            <a:noFill/>
          </p:spPr>
          <p:txBody>
            <a:bodyPr wrap="square" lIns="91440" tIns="45720" rIns="91440" bIns="45720" anchor="ctr">
              <a:noAutofit/>
            </a:bodyPr>
            <a:lstStyle/>
            <a:p>
              <a:pPr>
                <a:lnSpc>
                  <a:spcPct val="150000"/>
                </a:lnSpc>
              </a:pPr>
              <a:r>
                <a:rPr lang="zh-CN" altLang="en-US" b="1" dirty="0"/>
                <a:t>下列叙述中，错误的是（      ）。</a:t>
              </a:r>
            </a:p>
            <a:p>
              <a:pPr>
                <a:lnSpc>
                  <a:spcPct val="150000"/>
                </a:lnSpc>
              </a:pPr>
              <a:r>
                <a:rPr lang="en-US" altLang="zh-CN" b="1" dirty="0"/>
                <a:t>A. </a:t>
              </a:r>
              <a:r>
                <a:rPr lang="zh-CN" altLang="en-US" b="1" dirty="0"/>
                <a:t>该浏览器请求浏览</a:t>
              </a:r>
              <a:r>
                <a:rPr lang="en-US" altLang="zh-CN" b="1" dirty="0"/>
                <a:t>index.html</a:t>
              </a:r>
            </a:p>
            <a:p>
              <a:pPr>
                <a:lnSpc>
                  <a:spcPct val="150000"/>
                </a:lnSpc>
              </a:pPr>
              <a:r>
                <a:rPr lang="en-US" altLang="zh-CN" b="1" dirty="0"/>
                <a:t>B. index.html</a:t>
              </a:r>
              <a:r>
                <a:rPr lang="zh-CN" altLang="en-US" b="1" dirty="0"/>
                <a:t>存放在</a:t>
              </a:r>
              <a:r>
                <a:rPr lang="en-US" altLang="zh-CN" b="1" dirty="0"/>
                <a:t>www.test.edu.cn</a:t>
              </a:r>
              <a:r>
                <a:rPr lang="zh-CN" altLang="en-US" b="1" dirty="0"/>
                <a:t>上</a:t>
              </a:r>
            </a:p>
            <a:p>
              <a:pPr>
                <a:lnSpc>
                  <a:spcPct val="150000"/>
                </a:lnSpc>
              </a:pPr>
              <a:r>
                <a:rPr lang="en-US" altLang="zh-CN" b="1" dirty="0"/>
                <a:t>C. </a:t>
              </a:r>
              <a:r>
                <a:rPr lang="zh-CN" altLang="en-US" b="1" dirty="0"/>
                <a:t>该浏览器请求使用持续连接</a:t>
              </a:r>
            </a:p>
            <a:p>
              <a:pPr>
                <a:lnSpc>
                  <a:spcPct val="150000"/>
                </a:lnSpc>
              </a:pPr>
              <a:r>
                <a:rPr lang="en-US" altLang="zh-CN" b="1" dirty="0"/>
                <a:t>D. </a:t>
              </a:r>
              <a:r>
                <a:rPr lang="zh-CN" altLang="en-US" b="1" dirty="0"/>
                <a:t>该浏览器曾经浏览过</a:t>
              </a:r>
              <a:r>
                <a:rPr lang="en-US" altLang="zh-CN" b="1" dirty="0"/>
                <a:t>www.test.edu.cn</a:t>
              </a:r>
            </a:p>
          </p:txBody>
        </p:sp>
        <p:sp>
          <p:nvSpPr>
            <p:cNvPr id="8" name="íşlïḍè">
              <a:extLst>
                <a:ext uri="{FF2B5EF4-FFF2-40B4-BE49-F238E27FC236}">
                  <a16:creationId xmlns:a16="http://schemas.microsoft.com/office/drawing/2014/main" id="{5439E5FD-3AC3-5427-DF65-9FB93DCE0E95}"/>
                </a:ext>
              </a:extLst>
            </p:cNvPr>
            <p:cNvSpPr txBox="1"/>
            <p:nvPr/>
          </p:nvSpPr>
          <p:spPr>
            <a:xfrm>
              <a:off x="2208158" y="1967128"/>
              <a:ext cx="2763411" cy="1385047"/>
            </a:xfrm>
            <a:prstGeom prst="rect">
              <a:avLst/>
            </a:prstGeom>
            <a:noFill/>
          </p:spPr>
          <p:txBody>
            <a:bodyPr wrap="square" lIns="91440" tIns="45720" rIns="91440" bIns="45720" anchor="ctr">
              <a:noAutofit/>
            </a:bodyPr>
            <a:lstStyle/>
            <a:p>
              <a:r>
                <a:rPr lang="en-US" altLang="zh-CN" b="1" dirty="0"/>
                <a:t>GET /index.html HTTP/1.1</a:t>
              </a:r>
            </a:p>
            <a:p>
              <a:r>
                <a:rPr lang="en-US" altLang="zh-CN" b="1" dirty="0"/>
                <a:t>Host: www.test.edu.cn</a:t>
              </a:r>
            </a:p>
            <a:p>
              <a:r>
                <a:rPr lang="en-US" altLang="zh-CN" b="1" dirty="0"/>
                <a:t>Connection: Close</a:t>
              </a:r>
            </a:p>
            <a:p>
              <a:r>
                <a:rPr lang="en-US" altLang="zh-CN" b="1" dirty="0"/>
                <a:t>Cookie: 123456</a:t>
              </a:r>
            </a:p>
          </p:txBody>
        </p:sp>
      </p:grpSp>
      <p:sp>
        <p:nvSpPr>
          <p:cNvPr id="43" name="文本框 42">
            <a:extLst>
              <a:ext uri="{FF2B5EF4-FFF2-40B4-BE49-F238E27FC236}">
                <a16:creationId xmlns:a16="http://schemas.microsoft.com/office/drawing/2014/main" id="{72650DC4-4856-4780-C7C7-D85DFEE8E58F}"/>
              </a:ext>
            </a:extLst>
          </p:cNvPr>
          <p:cNvSpPr txBox="1"/>
          <p:nvPr/>
        </p:nvSpPr>
        <p:spPr>
          <a:xfrm>
            <a:off x="3106571" y="3911173"/>
            <a:ext cx="883664"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61317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800" decel="100000"/>
                                        <p:tgtEl>
                                          <p:spTgt spid="39"/>
                                        </p:tgtEl>
                                      </p:cBhvr>
                                    </p:animEffect>
                                    <p:anim calcmode="lin" valueType="num">
                                      <p:cBhvr>
                                        <p:cTn id="8" dur="800" decel="100000" fill="hold"/>
                                        <p:tgtEl>
                                          <p:spTgt spid="39"/>
                                        </p:tgtEl>
                                        <p:attrNameLst>
                                          <p:attrName>style.rotation</p:attrName>
                                        </p:attrNameLst>
                                      </p:cBhvr>
                                      <p:tavLst>
                                        <p:tav tm="0">
                                          <p:val>
                                            <p:fltVal val="-90"/>
                                          </p:val>
                                        </p:tav>
                                        <p:tav tm="100000">
                                          <p:val>
                                            <p:fltVal val="0"/>
                                          </p:val>
                                        </p:tav>
                                      </p:tavLst>
                                    </p:anim>
                                    <p:anim calcmode="lin" valueType="num">
                                      <p:cBhvr>
                                        <p:cTn id="9" dur="800" decel="100000" fill="hold"/>
                                        <p:tgtEl>
                                          <p:spTgt spid="39"/>
                                        </p:tgtEl>
                                        <p:attrNameLst>
                                          <p:attrName>ppt_x</p:attrName>
                                        </p:attrNameLst>
                                      </p:cBhvr>
                                      <p:tavLst>
                                        <p:tav tm="0">
                                          <p:val>
                                            <p:strVal val="#ppt_x+0.4"/>
                                          </p:val>
                                        </p:tav>
                                        <p:tav tm="100000">
                                          <p:val>
                                            <p:strVal val="#ppt_x-0.05"/>
                                          </p:val>
                                        </p:tav>
                                      </p:tavLst>
                                    </p:anim>
                                    <p:anim calcmode="lin" valueType="num">
                                      <p:cBhvr>
                                        <p:cTn id="10" dur="800" decel="100000" fill="hold"/>
                                        <p:tgtEl>
                                          <p:spTgt spid="3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800" decel="100000"/>
                                        <p:tgtEl>
                                          <p:spTgt spid="43"/>
                                        </p:tgtEl>
                                      </p:cBhvr>
                                    </p:animEffect>
                                    <p:anim calcmode="lin" valueType="num">
                                      <p:cBhvr>
                                        <p:cTn id="18" dur="800" decel="100000" fill="hold"/>
                                        <p:tgtEl>
                                          <p:spTgt spid="43"/>
                                        </p:tgtEl>
                                        <p:attrNameLst>
                                          <p:attrName>style.rotation</p:attrName>
                                        </p:attrNameLst>
                                      </p:cBhvr>
                                      <p:tavLst>
                                        <p:tav tm="0">
                                          <p:val>
                                            <p:fltVal val="-90"/>
                                          </p:val>
                                        </p:tav>
                                        <p:tav tm="100000">
                                          <p:val>
                                            <p:fltVal val="0"/>
                                          </p:val>
                                        </p:tav>
                                      </p:tavLst>
                                    </p:anim>
                                    <p:anim calcmode="lin" valueType="num">
                                      <p:cBhvr>
                                        <p:cTn id="19" dur="800" decel="100000" fill="hold"/>
                                        <p:tgtEl>
                                          <p:spTgt spid="43"/>
                                        </p:tgtEl>
                                        <p:attrNameLst>
                                          <p:attrName>ppt_x</p:attrName>
                                        </p:attrNameLst>
                                      </p:cBhvr>
                                      <p:tavLst>
                                        <p:tav tm="0">
                                          <p:val>
                                            <p:strVal val="#ppt_x+0.4"/>
                                          </p:val>
                                        </p:tav>
                                        <p:tav tm="100000">
                                          <p:val>
                                            <p:strVal val="#ppt_x-0.05"/>
                                          </p:val>
                                        </p:tav>
                                      </p:tavLst>
                                    </p:anim>
                                    <p:anim calcmode="lin" valueType="num">
                                      <p:cBhvr>
                                        <p:cTn id="20" dur="800" decel="100000" fill="hold"/>
                                        <p:tgtEl>
                                          <p:spTgt spid="4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cxnSp>
        <p:nvCxnSpPr>
          <p:cNvPr id="52" name="直接连接符 51">
            <a:extLst>
              <a:ext uri="{FF2B5EF4-FFF2-40B4-BE49-F238E27FC236}">
                <a16:creationId xmlns:a16="http://schemas.microsoft.com/office/drawing/2014/main" id="{E57E11FF-690A-4E43-C3A3-BCF48AAF369C}"/>
              </a:ext>
            </a:extLst>
          </p:cNvPr>
          <p:cNvCxnSpPr/>
          <p:nvPr/>
        </p:nvCxnSpPr>
        <p:spPr>
          <a:xfrm>
            <a:off x="6096000" y="949355"/>
            <a:ext cx="0" cy="52823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9E13B9A-A827-12D6-9575-83D87FCF23F2}"/>
              </a:ext>
            </a:extLst>
          </p:cNvPr>
          <p:cNvSpPr txBox="1"/>
          <p:nvPr/>
        </p:nvSpPr>
        <p:spPr>
          <a:xfrm>
            <a:off x="6135755" y="1280868"/>
            <a:ext cx="731211" cy="369332"/>
          </a:xfrm>
          <a:prstGeom prst="rect">
            <a:avLst/>
          </a:prstGeom>
          <a:noFill/>
        </p:spPr>
        <p:txBody>
          <a:bodyPr wrap="square">
            <a:spAutoFit/>
          </a:bodyPr>
          <a:lstStyle/>
          <a:p>
            <a:r>
              <a:rPr lang="zh-CN" altLang="en-US" b="1" dirty="0"/>
              <a:t>解析</a:t>
            </a:r>
            <a:endParaRPr lang="zh-CN" altLang="en-US" dirty="0"/>
          </a:p>
        </p:txBody>
      </p:sp>
      <p:sp>
        <p:nvSpPr>
          <p:cNvPr id="55" name="íşlïḍè">
            <a:extLst>
              <a:ext uri="{FF2B5EF4-FFF2-40B4-BE49-F238E27FC236}">
                <a16:creationId xmlns:a16="http://schemas.microsoft.com/office/drawing/2014/main" id="{98C3ED50-22C7-61B4-3FBB-DDA103F08F11}"/>
              </a:ext>
            </a:extLst>
          </p:cNvPr>
          <p:cNvSpPr txBox="1"/>
          <p:nvPr/>
        </p:nvSpPr>
        <p:spPr>
          <a:xfrm>
            <a:off x="6225213" y="2051651"/>
            <a:ext cx="5031895" cy="691549"/>
          </a:xfrm>
          <a:prstGeom prst="rect">
            <a:avLst/>
          </a:prstGeom>
          <a:noFill/>
        </p:spPr>
        <p:txBody>
          <a:bodyPr wrap="square" lIns="91440" tIns="45720" rIns="91440" bIns="45720" anchor="ctr">
            <a:noAutofit/>
          </a:bodyPr>
          <a:lstStyle/>
          <a:p>
            <a:r>
              <a:rPr lang="zh-CN" altLang="en-US" b="1" dirty="0">
                <a:latin typeface="+mn-ea"/>
              </a:rPr>
              <a:t>请求行：指明方法</a:t>
            </a:r>
            <a:r>
              <a:rPr lang="en-US" altLang="zh-CN" b="1" dirty="0">
                <a:latin typeface="+mn-ea"/>
              </a:rPr>
              <a:t>GET</a:t>
            </a:r>
            <a:r>
              <a:rPr lang="zh-CN" altLang="en-US" b="1" dirty="0">
                <a:latin typeface="+mn-ea"/>
              </a:rPr>
              <a:t>，</a:t>
            </a:r>
            <a:r>
              <a:rPr lang="en-US" altLang="zh-CN" b="1" dirty="0">
                <a:latin typeface="+mn-ea"/>
              </a:rPr>
              <a:t>URL</a:t>
            </a:r>
            <a:r>
              <a:rPr lang="zh-CN" altLang="en-US" b="1" dirty="0">
                <a:latin typeface="+mn-ea"/>
              </a:rPr>
              <a:t>，</a:t>
            </a:r>
            <a:r>
              <a:rPr lang="en-US" altLang="zh-CN" b="1" dirty="0">
                <a:latin typeface="+mn-ea"/>
              </a:rPr>
              <a:t>HTTP</a:t>
            </a:r>
            <a:r>
              <a:rPr lang="zh-CN" altLang="en-US" b="1" dirty="0">
                <a:latin typeface="+mn-ea"/>
              </a:rPr>
              <a:t>版本</a:t>
            </a:r>
            <a:endParaRPr lang="en-US" altLang="zh-CN" b="1" dirty="0">
              <a:latin typeface="+mn-ea"/>
            </a:endParaRPr>
          </a:p>
          <a:p>
            <a:r>
              <a:rPr lang="zh-CN" altLang="en-US" b="1" dirty="0">
                <a:latin typeface="+mn-ea"/>
              </a:rPr>
              <a:t>首部行的开始：指明服务器的域名</a:t>
            </a:r>
            <a:endParaRPr lang="en-US" altLang="zh-CN" b="1" dirty="0">
              <a:latin typeface="+mn-ea"/>
            </a:endParaRPr>
          </a:p>
        </p:txBody>
      </p:sp>
      <p:grpSp>
        <p:nvGrpSpPr>
          <p:cNvPr id="5" name="组合 4">
            <a:extLst>
              <a:ext uri="{FF2B5EF4-FFF2-40B4-BE49-F238E27FC236}">
                <a16:creationId xmlns:a16="http://schemas.microsoft.com/office/drawing/2014/main" id="{BB950A64-DC0C-02C2-8EF1-E4722EC96BD1}"/>
              </a:ext>
            </a:extLst>
          </p:cNvPr>
          <p:cNvGrpSpPr/>
          <p:nvPr/>
        </p:nvGrpSpPr>
        <p:grpSpPr>
          <a:xfrm>
            <a:off x="670066" y="1280868"/>
            <a:ext cx="5296722" cy="4687647"/>
            <a:chOff x="670066" y="1280868"/>
            <a:chExt cx="5296722" cy="4687647"/>
          </a:xfrm>
        </p:grpSpPr>
        <p:sp>
          <p:nvSpPr>
            <p:cNvPr id="7" name="íşlïḍè">
              <a:extLst>
                <a:ext uri="{FF2B5EF4-FFF2-40B4-BE49-F238E27FC236}">
                  <a16:creationId xmlns:a16="http://schemas.microsoft.com/office/drawing/2014/main" id="{23BF2C06-5F96-730B-7A89-272D31633D54}"/>
                </a:ext>
              </a:extLst>
            </p:cNvPr>
            <p:cNvSpPr txBox="1"/>
            <p:nvPr/>
          </p:nvSpPr>
          <p:spPr>
            <a:xfrm>
              <a:off x="670066" y="1280868"/>
              <a:ext cx="5296722" cy="427540"/>
            </a:xfrm>
            <a:prstGeom prst="rect">
              <a:avLst/>
            </a:prstGeom>
            <a:noFill/>
          </p:spPr>
          <p:txBody>
            <a:bodyPr wrap="square" lIns="91440" tIns="45720" rIns="91440" bIns="45720" anchor="ctr">
              <a:noAutofit/>
            </a:bodyPr>
            <a:lstStyle/>
            <a:p>
              <a:r>
                <a:rPr lang="en-US" altLang="zh-CN" b="1" dirty="0"/>
                <a:t>【2015</a:t>
              </a:r>
              <a:r>
                <a:rPr lang="zh-CN" altLang="en-US" b="1" dirty="0"/>
                <a:t>年 题</a:t>
              </a:r>
              <a:r>
                <a:rPr lang="en-US" altLang="zh-CN" b="1" dirty="0"/>
                <a:t>40】</a:t>
              </a:r>
              <a:r>
                <a:rPr lang="zh-CN" altLang="en-US" b="1" dirty="0"/>
                <a:t>某浏览器发出的</a:t>
              </a:r>
              <a:r>
                <a:rPr lang="en-US" altLang="zh-CN" b="1" dirty="0"/>
                <a:t>HTTP</a:t>
              </a:r>
              <a:r>
                <a:rPr lang="zh-CN" altLang="en-US" b="1" dirty="0"/>
                <a:t>请求报文如下</a:t>
              </a:r>
              <a:endParaRPr lang="en-US" altLang="zh-CN" b="1" dirty="0"/>
            </a:p>
          </p:txBody>
        </p:sp>
        <p:sp>
          <p:nvSpPr>
            <p:cNvPr id="9" name="íşlïḍè">
              <a:extLst>
                <a:ext uri="{FF2B5EF4-FFF2-40B4-BE49-F238E27FC236}">
                  <a16:creationId xmlns:a16="http://schemas.microsoft.com/office/drawing/2014/main" id="{9F4FA9A7-E994-FE95-75D3-000966FB2BA1}"/>
                </a:ext>
              </a:extLst>
            </p:cNvPr>
            <p:cNvSpPr txBox="1"/>
            <p:nvPr/>
          </p:nvSpPr>
          <p:spPr>
            <a:xfrm>
              <a:off x="799278" y="3911173"/>
              <a:ext cx="4525757" cy="2057342"/>
            </a:xfrm>
            <a:prstGeom prst="rect">
              <a:avLst/>
            </a:prstGeom>
            <a:noFill/>
          </p:spPr>
          <p:txBody>
            <a:bodyPr wrap="square" lIns="91440" tIns="45720" rIns="91440" bIns="45720" anchor="ctr">
              <a:noAutofit/>
            </a:bodyPr>
            <a:lstStyle/>
            <a:p>
              <a:pPr>
                <a:lnSpc>
                  <a:spcPct val="150000"/>
                </a:lnSpc>
              </a:pPr>
              <a:r>
                <a:rPr lang="zh-CN" altLang="en-US" b="1" dirty="0"/>
                <a:t>下列叙述中，错误的是（      ）。</a:t>
              </a:r>
            </a:p>
            <a:p>
              <a:pPr>
                <a:lnSpc>
                  <a:spcPct val="150000"/>
                </a:lnSpc>
              </a:pPr>
              <a:r>
                <a:rPr lang="en-US" altLang="zh-CN" b="1" dirty="0"/>
                <a:t>A. </a:t>
              </a:r>
              <a:r>
                <a:rPr lang="zh-CN" altLang="en-US" b="1" dirty="0"/>
                <a:t>该浏览器请求浏览</a:t>
              </a:r>
              <a:r>
                <a:rPr lang="en-US" altLang="zh-CN" b="1" dirty="0"/>
                <a:t>index.html</a:t>
              </a:r>
            </a:p>
            <a:p>
              <a:pPr>
                <a:lnSpc>
                  <a:spcPct val="150000"/>
                </a:lnSpc>
              </a:pPr>
              <a:r>
                <a:rPr lang="en-US" altLang="zh-CN" b="1" dirty="0"/>
                <a:t>B. index.html</a:t>
              </a:r>
              <a:r>
                <a:rPr lang="zh-CN" altLang="en-US" b="1" dirty="0"/>
                <a:t>存放在</a:t>
              </a:r>
              <a:r>
                <a:rPr lang="en-US" altLang="zh-CN" b="1" dirty="0"/>
                <a:t>www.test.edu.cn</a:t>
              </a:r>
              <a:r>
                <a:rPr lang="zh-CN" altLang="en-US" b="1" dirty="0"/>
                <a:t>上</a:t>
              </a:r>
            </a:p>
            <a:p>
              <a:pPr>
                <a:lnSpc>
                  <a:spcPct val="150000"/>
                </a:lnSpc>
              </a:pPr>
              <a:r>
                <a:rPr lang="en-US" altLang="zh-CN" b="1" dirty="0"/>
                <a:t>C. </a:t>
              </a:r>
              <a:r>
                <a:rPr lang="zh-CN" altLang="en-US" b="1" dirty="0"/>
                <a:t>该浏览器请求使用持续连接</a:t>
              </a:r>
            </a:p>
            <a:p>
              <a:pPr>
                <a:lnSpc>
                  <a:spcPct val="150000"/>
                </a:lnSpc>
              </a:pPr>
              <a:r>
                <a:rPr lang="en-US" altLang="zh-CN" b="1" dirty="0"/>
                <a:t>D. </a:t>
              </a:r>
              <a:r>
                <a:rPr lang="zh-CN" altLang="en-US" b="1" dirty="0"/>
                <a:t>该浏览器曾经浏览过</a:t>
              </a:r>
              <a:r>
                <a:rPr lang="en-US" altLang="zh-CN" b="1" dirty="0"/>
                <a:t>www.test.edu.cn</a:t>
              </a:r>
            </a:p>
          </p:txBody>
        </p:sp>
        <p:sp>
          <p:nvSpPr>
            <p:cNvPr id="10" name="íşlïḍè">
              <a:extLst>
                <a:ext uri="{FF2B5EF4-FFF2-40B4-BE49-F238E27FC236}">
                  <a16:creationId xmlns:a16="http://schemas.microsoft.com/office/drawing/2014/main" id="{8EAA52D3-7656-1FBF-2B9A-EFC197BA1648}"/>
                </a:ext>
              </a:extLst>
            </p:cNvPr>
            <p:cNvSpPr txBox="1"/>
            <p:nvPr/>
          </p:nvSpPr>
          <p:spPr>
            <a:xfrm>
              <a:off x="2208158" y="1967128"/>
              <a:ext cx="2763411" cy="1385047"/>
            </a:xfrm>
            <a:prstGeom prst="rect">
              <a:avLst/>
            </a:prstGeom>
            <a:noFill/>
          </p:spPr>
          <p:txBody>
            <a:bodyPr wrap="square" lIns="91440" tIns="45720" rIns="91440" bIns="45720" anchor="ctr">
              <a:noAutofit/>
            </a:bodyPr>
            <a:lstStyle/>
            <a:p>
              <a:r>
                <a:rPr lang="en-US" altLang="zh-CN" b="1" dirty="0"/>
                <a:t>GET /index.html HTTP/1.1</a:t>
              </a:r>
            </a:p>
            <a:p>
              <a:r>
                <a:rPr lang="en-US" altLang="zh-CN" b="1" dirty="0"/>
                <a:t>Host: www.test.edu.cn</a:t>
              </a:r>
            </a:p>
            <a:p>
              <a:r>
                <a:rPr lang="en-US" altLang="zh-CN" b="1" dirty="0"/>
                <a:t>Connection: Close</a:t>
              </a:r>
            </a:p>
            <a:p>
              <a:r>
                <a:rPr lang="en-US" altLang="zh-CN" b="1" dirty="0"/>
                <a:t>Cookie: 123456</a:t>
              </a:r>
            </a:p>
          </p:txBody>
        </p:sp>
      </p:grpSp>
      <p:sp>
        <p:nvSpPr>
          <p:cNvPr id="11" name="文本框 10">
            <a:extLst>
              <a:ext uri="{FF2B5EF4-FFF2-40B4-BE49-F238E27FC236}">
                <a16:creationId xmlns:a16="http://schemas.microsoft.com/office/drawing/2014/main" id="{862AFFD8-1F51-9A93-A672-C77A3AA626D0}"/>
              </a:ext>
            </a:extLst>
          </p:cNvPr>
          <p:cNvSpPr txBox="1"/>
          <p:nvPr/>
        </p:nvSpPr>
        <p:spPr>
          <a:xfrm>
            <a:off x="3106571" y="3911173"/>
            <a:ext cx="883664"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201030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55">
                                            <p:txEl>
                                              <p:pRg st="0" end="0"/>
                                            </p:txEl>
                                          </p:spTgt>
                                        </p:tgtEl>
                                        <p:attrNameLst>
                                          <p:attrName>style.visibility</p:attrName>
                                        </p:attrNameLst>
                                      </p:cBhvr>
                                      <p:to>
                                        <p:strVal val="visible"/>
                                      </p:to>
                                    </p:set>
                                    <p:anim calcmode="lin" valueType="num">
                                      <p:cBhvr additive="base">
                                        <p:cTn id="18" dur="500"/>
                                        <p:tgtEl>
                                          <p:spTgt spid="55">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5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55">
                                            <p:txEl>
                                              <p:pRg st="1" end="1"/>
                                            </p:txEl>
                                          </p:spTgt>
                                        </p:tgtEl>
                                        <p:attrNameLst>
                                          <p:attrName>style.visibility</p:attrName>
                                        </p:attrNameLst>
                                      </p:cBhvr>
                                      <p:to>
                                        <p:strVal val="visible"/>
                                      </p:to>
                                    </p:set>
                                    <p:anim calcmode="lin" valueType="num">
                                      <p:cBhvr additive="base">
                                        <p:cTn id="24" dur="500"/>
                                        <p:tgtEl>
                                          <p:spTgt spid="55">
                                            <p:txEl>
                                              <p:pRg st="1" end="1"/>
                                            </p:txEl>
                                          </p:spTgt>
                                        </p:tgtEl>
                                        <p:attrNameLst>
                                          <p:attrName>ppt_x</p:attrName>
                                        </p:attrNameLst>
                                      </p:cBhvr>
                                      <p:tavLst>
                                        <p:tav tm="0">
                                          <p:val>
                                            <p:strVal val="#ppt_x+#ppt_w*1.125000"/>
                                          </p:val>
                                        </p:tav>
                                        <p:tav tm="100000">
                                          <p:val>
                                            <p:strVal val="#ppt_x"/>
                                          </p:val>
                                        </p:tav>
                                      </p:tavLst>
                                    </p:anim>
                                    <p:animEffect transition="in" filter="wipe(left)">
                                      <p:cBhvr>
                                        <p:cTn id="25" dur="500"/>
                                        <p:tgtEl>
                                          <p:spTgt spid="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cxnSp>
        <p:nvCxnSpPr>
          <p:cNvPr id="52" name="直接连接符 51">
            <a:extLst>
              <a:ext uri="{FF2B5EF4-FFF2-40B4-BE49-F238E27FC236}">
                <a16:creationId xmlns:a16="http://schemas.microsoft.com/office/drawing/2014/main" id="{E57E11FF-690A-4E43-C3A3-BCF48AAF369C}"/>
              </a:ext>
            </a:extLst>
          </p:cNvPr>
          <p:cNvCxnSpPr/>
          <p:nvPr/>
        </p:nvCxnSpPr>
        <p:spPr>
          <a:xfrm>
            <a:off x="6096000" y="949355"/>
            <a:ext cx="0" cy="52823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íşlïḍè">
            <a:extLst>
              <a:ext uri="{FF2B5EF4-FFF2-40B4-BE49-F238E27FC236}">
                <a16:creationId xmlns:a16="http://schemas.microsoft.com/office/drawing/2014/main" id="{98C3ED50-22C7-61B4-3FBB-DDA103F08F11}"/>
              </a:ext>
            </a:extLst>
          </p:cNvPr>
          <p:cNvSpPr txBox="1"/>
          <p:nvPr/>
        </p:nvSpPr>
        <p:spPr>
          <a:xfrm>
            <a:off x="6225213" y="2051651"/>
            <a:ext cx="5031895" cy="691549"/>
          </a:xfrm>
          <a:prstGeom prst="rect">
            <a:avLst/>
          </a:prstGeom>
          <a:noFill/>
        </p:spPr>
        <p:txBody>
          <a:bodyPr wrap="square" lIns="91440" tIns="45720" rIns="91440" bIns="45720" anchor="ctr">
            <a:noAutofit/>
          </a:bodyPr>
          <a:lstStyle/>
          <a:p>
            <a:r>
              <a:rPr lang="zh-CN" altLang="en-US" b="1" dirty="0">
                <a:latin typeface="+mn-ea"/>
              </a:rPr>
              <a:t>请求行：指明方法</a:t>
            </a:r>
            <a:r>
              <a:rPr lang="en-US" altLang="zh-CN" b="1" dirty="0">
                <a:latin typeface="+mn-ea"/>
              </a:rPr>
              <a:t>GET</a:t>
            </a:r>
            <a:r>
              <a:rPr lang="zh-CN" altLang="en-US" b="1" dirty="0">
                <a:latin typeface="+mn-ea"/>
              </a:rPr>
              <a:t>，</a:t>
            </a:r>
            <a:r>
              <a:rPr lang="en-US" altLang="zh-CN" b="1" dirty="0">
                <a:latin typeface="+mn-ea"/>
              </a:rPr>
              <a:t>URL</a:t>
            </a:r>
            <a:r>
              <a:rPr lang="zh-CN" altLang="en-US" b="1" dirty="0">
                <a:latin typeface="+mn-ea"/>
              </a:rPr>
              <a:t>，</a:t>
            </a:r>
            <a:r>
              <a:rPr lang="en-US" altLang="zh-CN" b="1" dirty="0">
                <a:latin typeface="+mn-ea"/>
              </a:rPr>
              <a:t>HTTP</a:t>
            </a:r>
            <a:r>
              <a:rPr lang="zh-CN" altLang="en-US" b="1" dirty="0">
                <a:latin typeface="+mn-ea"/>
              </a:rPr>
              <a:t>版本</a:t>
            </a:r>
            <a:endParaRPr lang="en-US" altLang="zh-CN" b="1" dirty="0">
              <a:latin typeface="+mn-ea"/>
            </a:endParaRPr>
          </a:p>
          <a:p>
            <a:r>
              <a:rPr lang="zh-CN" altLang="en-US" b="1" dirty="0">
                <a:latin typeface="+mn-ea"/>
              </a:rPr>
              <a:t>首部行的开始：指明服务器的域名</a:t>
            </a:r>
            <a:endParaRPr lang="en-US" altLang="zh-CN" b="1" dirty="0">
              <a:latin typeface="+mn-ea"/>
            </a:endParaRPr>
          </a:p>
        </p:txBody>
      </p:sp>
      <p:grpSp>
        <p:nvGrpSpPr>
          <p:cNvPr id="10" name="组合 9">
            <a:extLst>
              <a:ext uri="{FF2B5EF4-FFF2-40B4-BE49-F238E27FC236}">
                <a16:creationId xmlns:a16="http://schemas.microsoft.com/office/drawing/2014/main" id="{1F1068A6-4AF8-9DAA-6A93-E385419D60E7}"/>
              </a:ext>
            </a:extLst>
          </p:cNvPr>
          <p:cNvGrpSpPr/>
          <p:nvPr/>
        </p:nvGrpSpPr>
        <p:grpSpPr>
          <a:xfrm>
            <a:off x="4034118" y="2835408"/>
            <a:ext cx="7668664" cy="1191026"/>
            <a:chOff x="4034118" y="2835408"/>
            <a:chExt cx="7668664" cy="1191026"/>
          </a:xfrm>
        </p:grpSpPr>
        <p:sp>
          <p:nvSpPr>
            <p:cNvPr id="5" name="íşlïḍè">
              <a:extLst>
                <a:ext uri="{FF2B5EF4-FFF2-40B4-BE49-F238E27FC236}">
                  <a16:creationId xmlns:a16="http://schemas.microsoft.com/office/drawing/2014/main" id="{B3090326-993E-4801-0281-CDEB31626B0A}"/>
                </a:ext>
              </a:extLst>
            </p:cNvPr>
            <p:cNvSpPr txBox="1"/>
            <p:nvPr/>
          </p:nvSpPr>
          <p:spPr>
            <a:xfrm>
              <a:off x="6225213" y="2899004"/>
              <a:ext cx="5477569" cy="1127430"/>
            </a:xfrm>
            <a:prstGeom prst="rect">
              <a:avLst/>
            </a:prstGeom>
            <a:noFill/>
          </p:spPr>
          <p:txBody>
            <a:bodyPr wrap="square" lIns="91440" tIns="45720" rIns="91440" bIns="45720" anchor="ctr">
              <a:noAutofit/>
            </a:bodyPr>
            <a:lstStyle/>
            <a:p>
              <a:r>
                <a:rPr lang="zh-CN" altLang="en-US" b="1" dirty="0">
                  <a:solidFill>
                    <a:schemeClr val="accent1"/>
                  </a:solidFill>
                  <a:latin typeface="+mn-ea"/>
                </a:rPr>
                <a:t>告诉服务器发送完请求的文档后就可释放连接，即非持续连接；</a:t>
              </a:r>
              <a:endParaRPr lang="en-US" altLang="zh-CN" b="1" dirty="0">
                <a:solidFill>
                  <a:schemeClr val="accent1"/>
                </a:solidFill>
                <a:latin typeface="+mn-ea"/>
              </a:endParaRPr>
            </a:p>
            <a:p>
              <a:r>
                <a:rPr lang="zh-CN" altLang="en-US" b="1" dirty="0">
                  <a:solidFill>
                    <a:schemeClr val="accent1"/>
                  </a:solidFill>
                  <a:latin typeface="+mn-ea"/>
                </a:rPr>
                <a:t>若是持续连接方式，取值应为</a:t>
              </a:r>
              <a:r>
                <a:rPr lang="en-US" altLang="zh-CN" b="1" dirty="0">
                  <a:solidFill>
                    <a:schemeClr val="accent1"/>
                  </a:solidFill>
                  <a:latin typeface="+mn-ea"/>
                </a:rPr>
                <a:t>keep-alive</a:t>
              </a:r>
              <a:r>
                <a:rPr lang="zh-CN" altLang="en-US" b="1" dirty="0">
                  <a:solidFill>
                    <a:schemeClr val="accent1"/>
                  </a:solidFill>
                  <a:latin typeface="+mn-ea"/>
                </a:rPr>
                <a:t>，而不是</a:t>
              </a:r>
              <a:r>
                <a:rPr lang="en-US" altLang="zh-CN" b="1" dirty="0">
                  <a:solidFill>
                    <a:schemeClr val="accent1"/>
                  </a:solidFill>
                  <a:latin typeface="+mn-ea"/>
                </a:rPr>
                <a:t>Close</a:t>
              </a:r>
            </a:p>
          </p:txBody>
        </p:sp>
        <p:cxnSp>
          <p:nvCxnSpPr>
            <p:cNvPr id="9" name="直接箭头连接符 8">
              <a:extLst>
                <a:ext uri="{FF2B5EF4-FFF2-40B4-BE49-F238E27FC236}">
                  <a16:creationId xmlns:a16="http://schemas.microsoft.com/office/drawing/2014/main" id="{8E5A9405-F503-B648-D10E-E2AB285A4868}"/>
                </a:ext>
              </a:extLst>
            </p:cNvPr>
            <p:cNvCxnSpPr/>
            <p:nvPr/>
          </p:nvCxnSpPr>
          <p:spPr>
            <a:xfrm flipH="1" flipV="1">
              <a:off x="4034118" y="2835408"/>
              <a:ext cx="2191095" cy="230521"/>
            </a:xfrm>
            <a:prstGeom prst="straightConnector1">
              <a:avLst/>
            </a:prstGeom>
            <a:ln w="5080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71975B8-FCAA-7D9C-FBBC-2FAB6900DC8B}"/>
              </a:ext>
            </a:extLst>
          </p:cNvPr>
          <p:cNvGrpSpPr/>
          <p:nvPr/>
        </p:nvGrpSpPr>
        <p:grpSpPr>
          <a:xfrm>
            <a:off x="670066" y="1280868"/>
            <a:ext cx="5296722" cy="4687647"/>
            <a:chOff x="670066" y="1280868"/>
            <a:chExt cx="5296722" cy="4687647"/>
          </a:xfrm>
        </p:grpSpPr>
        <p:sp>
          <p:nvSpPr>
            <p:cNvPr id="11" name="íşlïḍè">
              <a:extLst>
                <a:ext uri="{FF2B5EF4-FFF2-40B4-BE49-F238E27FC236}">
                  <a16:creationId xmlns:a16="http://schemas.microsoft.com/office/drawing/2014/main" id="{98069992-8B59-98C8-C72B-5CE368353BAB}"/>
                </a:ext>
              </a:extLst>
            </p:cNvPr>
            <p:cNvSpPr txBox="1"/>
            <p:nvPr/>
          </p:nvSpPr>
          <p:spPr>
            <a:xfrm>
              <a:off x="670066" y="1280868"/>
              <a:ext cx="5296722" cy="427540"/>
            </a:xfrm>
            <a:prstGeom prst="rect">
              <a:avLst/>
            </a:prstGeom>
            <a:noFill/>
          </p:spPr>
          <p:txBody>
            <a:bodyPr wrap="square" lIns="91440" tIns="45720" rIns="91440" bIns="45720" anchor="ctr">
              <a:noAutofit/>
            </a:bodyPr>
            <a:lstStyle/>
            <a:p>
              <a:r>
                <a:rPr lang="en-US" altLang="zh-CN" b="1" dirty="0"/>
                <a:t>【2015</a:t>
              </a:r>
              <a:r>
                <a:rPr lang="zh-CN" altLang="en-US" b="1" dirty="0"/>
                <a:t>年 题</a:t>
              </a:r>
              <a:r>
                <a:rPr lang="en-US" altLang="zh-CN" b="1" dirty="0"/>
                <a:t>40】</a:t>
              </a:r>
              <a:r>
                <a:rPr lang="zh-CN" altLang="en-US" b="1" dirty="0"/>
                <a:t>某浏览器发出的</a:t>
              </a:r>
              <a:r>
                <a:rPr lang="en-US" altLang="zh-CN" b="1" dirty="0"/>
                <a:t>HTTP</a:t>
              </a:r>
              <a:r>
                <a:rPr lang="zh-CN" altLang="en-US" b="1" dirty="0"/>
                <a:t>请求报文如下</a:t>
              </a:r>
              <a:endParaRPr lang="en-US" altLang="zh-CN" b="1" dirty="0"/>
            </a:p>
          </p:txBody>
        </p:sp>
        <p:sp>
          <p:nvSpPr>
            <p:cNvPr id="12" name="íşlïḍè">
              <a:extLst>
                <a:ext uri="{FF2B5EF4-FFF2-40B4-BE49-F238E27FC236}">
                  <a16:creationId xmlns:a16="http://schemas.microsoft.com/office/drawing/2014/main" id="{E6432BD4-492E-A9EF-2541-88D23459FFAE}"/>
                </a:ext>
              </a:extLst>
            </p:cNvPr>
            <p:cNvSpPr txBox="1"/>
            <p:nvPr/>
          </p:nvSpPr>
          <p:spPr>
            <a:xfrm>
              <a:off x="799278" y="3911173"/>
              <a:ext cx="4525757" cy="2057342"/>
            </a:xfrm>
            <a:prstGeom prst="rect">
              <a:avLst/>
            </a:prstGeom>
            <a:noFill/>
          </p:spPr>
          <p:txBody>
            <a:bodyPr wrap="square" lIns="91440" tIns="45720" rIns="91440" bIns="45720" anchor="ctr">
              <a:noAutofit/>
            </a:bodyPr>
            <a:lstStyle/>
            <a:p>
              <a:pPr>
                <a:lnSpc>
                  <a:spcPct val="150000"/>
                </a:lnSpc>
              </a:pPr>
              <a:r>
                <a:rPr lang="zh-CN" altLang="en-US" b="1" dirty="0"/>
                <a:t>下列叙述中，错误的是（      ）。</a:t>
              </a:r>
            </a:p>
            <a:p>
              <a:pPr>
                <a:lnSpc>
                  <a:spcPct val="150000"/>
                </a:lnSpc>
              </a:pPr>
              <a:r>
                <a:rPr lang="en-US" altLang="zh-CN" b="1" dirty="0"/>
                <a:t>A. </a:t>
              </a:r>
              <a:r>
                <a:rPr lang="zh-CN" altLang="en-US" b="1" dirty="0"/>
                <a:t>该浏览器请求浏览</a:t>
              </a:r>
              <a:r>
                <a:rPr lang="en-US" altLang="zh-CN" b="1" dirty="0"/>
                <a:t>index.html</a:t>
              </a:r>
            </a:p>
            <a:p>
              <a:pPr>
                <a:lnSpc>
                  <a:spcPct val="150000"/>
                </a:lnSpc>
              </a:pPr>
              <a:r>
                <a:rPr lang="en-US" altLang="zh-CN" b="1" dirty="0"/>
                <a:t>B. index.html</a:t>
              </a:r>
              <a:r>
                <a:rPr lang="zh-CN" altLang="en-US" b="1" dirty="0"/>
                <a:t>存放在</a:t>
              </a:r>
              <a:r>
                <a:rPr lang="en-US" altLang="zh-CN" b="1" dirty="0"/>
                <a:t>www.test.edu.cn</a:t>
              </a:r>
              <a:r>
                <a:rPr lang="zh-CN" altLang="en-US" b="1" dirty="0"/>
                <a:t>上</a:t>
              </a:r>
            </a:p>
            <a:p>
              <a:pPr>
                <a:lnSpc>
                  <a:spcPct val="150000"/>
                </a:lnSpc>
              </a:pPr>
              <a:r>
                <a:rPr lang="en-US" altLang="zh-CN" b="1" dirty="0"/>
                <a:t>C. </a:t>
              </a:r>
              <a:r>
                <a:rPr lang="zh-CN" altLang="en-US" b="1" dirty="0"/>
                <a:t>该浏览器请求使用持续连接</a:t>
              </a:r>
            </a:p>
            <a:p>
              <a:pPr>
                <a:lnSpc>
                  <a:spcPct val="150000"/>
                </a:lnSpc>
              </a:pPr>
              <a:r>
                <a:rPr lang="en-US" altLang="zh-CN" b="1" dirty="0"/>
                <a:t>D. </a:t>
              </a:r>
              <a:r>
                <a:rPr lang="zh-CN" altLang="en-US" b="1" dirty="0"/>
                <a:t>该浏览器曾经浏览过</a:t>
              </a:r>
              <a:r>
                <a:rPr lang="en-US" altLang="zh-CN" b="1" dirty="0"/>
                <a:t>www.test.edu.cn</a:t>
              </a:r>
            </a:p>
          </p:txBody>
        </p:sp>
        <p:sp>
          <p:nvSpPr>
            <p:cNvPr id="13" name="íşlïḍè">
              <a:extLst>
                <a:ext uri="{FF2B5EF4-FFF2-40B4-BE49-F238E27FC236}">
                  <a16:creationId xmlns:a16="http://schemas.microsoft.com/office/drawing/2014/main" id="{C1A6206C-4EEE-8AB9-1931-496585CC8076}"/>
                </a:ext>
              </a:extLst>
            </p:cNvPr>
            <p:cNvSpPr txBox="1"/>
            <p:nvPr/>
          </p:nvSpPr>
          <p:spPr>
            <a:xfrm>
              <a:off x="2208158" y="1967128"/>
              <a:ext cx="2763411" cy="1385047"/>
            </a:xfrm>
            <a:prstGeom prst="rect">
              <a:avLst/>
            </a:prstGeom>
            <a:noFill/>
          </p:spPr>
          <p:txBody>
            <a:bodyPr wrap="square" lIns="91440" tIns="45720" rIns="91440" bIns="45720" anchor="ctr">
              <a:noAutofit/>
            </a:bodyPr>
            <a:lstStyle/>
            <a:p>
              <a:r>
                <a:rPr lang="en-US" altLang="zh-CN" b="1" dirty="0"/>
                <a:t>GET /index.html HTTP/1.1</a:t>
              </a:r>
            </a:p>
            <a:p>
              <a:r>
                <a:rPr lang="en-US" altLang="zh-CN" b="1" dirty="0"/>
                <a:t>Host: www.test.edu.cn</a:t>
              </a:r>
            </a:p>
            <a:p>
              <a:r>
                <a:rPr lang="en-US" altLang="zh-CN" b="1" dirty="0"/>
                <a:t>Connection: Close</a:t>
              </a:r>
            </a:p>
            <a:p>
              <a:r>
                <a:rPr lang="en-US" altLang="zh-CN" b="1" dirty="0"/>
                <a:t>Cookie: 123456</a:t>
              </a:r>
            </a:p>
          </p:txBody>
        </p:sp>
      </p:grpSp>
      <p:sp>
        <p:nvSpPr>
          <p:cNvPr id="14" name="文本框 13">
            <a:extLst>
              <a:ext uri="{FF2B5EF4-FFF2-40B4-BE49-F238E27FC236}">
                <a16:creationId xmlns:a16="http://schemas.microsoft.com/office/drawing/2014/main" id="{D4A6C988-1F0D-0781-43CD-4E178F6158E0}"/>
              </a:ext>
            </a:extLst>
          </p:cNvPr>
          <p:cNvSpPr txBox="1"/>
          <p:nvPr/>
        </p:nvSpPr>
        <p:spPr>
          <a:xfrm>
            <a:off x="3106571" y="3911173"/>
            <a:ext cx="883664"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15" name="文本框 14">
            <a:extLst>
              <a:ext uri="{FF2B5EF4-FFF2-40B4-BE49-F238E27FC236}">
                <a16:creationId xmlns:a16="http://schemas.microsoft.com/office/drawing/2014/main" id="{52D280D4-00E5-E55D-7447-38F0FD20D211}"/>
              </a:ext>
            </a:extLst>
          </p:cNvPr>
          <p:cNvSpPr txBox="1"/>
          <p:nvPr/>
        </p:nvSpPr>
        <p:spPr>
          <a:xfrm>
            <a:off x="6135755" y="1280868"/>
            <a:ext cx="731211" cy="369332"/>
          </a:xfrm>
          <a:prstGeom prst="rect">
            <a:avLst/>
          </a:prstGeom>
          <a:noFill/>
        </p:spPr>
        <p:txBody>
          <a:bodyPr wrap="square">
            <a:spAutoFit/>
          </a:bodyPr>
          <a:lstStyle/>
          <a:p>
            <a:r>
              <a:rPr lang="zh-CN" altLang="en-US" b="1" dirty="0"/>
              <a:t>解析</a:t>
            </a:r>
            <a:endParaRPr lang="zh-CN" altLang="en-US" dirty="0"/>
          </a:p>
        </p:txBody>
      </p:sp>
    </p:spTree>
    <p:custDataLst>
      <p:tags r:id="rId1"/>
    </p:custDataLst>
    <p:extLst>
      <p:ext uri="{BB962C8B-B14F-4D97-AF65-F5344CB8AC3E}">
        <p14:creationId xmlns:p14="http://schemas.microsoft.com/office/powerpoint/2010/main" val="22815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lef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cxnSp>
        <p:nvCxnSpPr>
          <p:cNvPr id="52" name="直接连接符 51">
            <a:extLst>
              <a:ext uri="{FF2B5EF4-FFF2-40B4-BE49-F238E27FC236}">
                <a16:creationId xmlns:a16="http://schemas.microsoft.com/office/drawing/2014/main" id="{E57E11FF-690A-4E43-C3A3-BCF48AAF369C}"/>
              </a:ext>
            </a:extLst>
          </p:cNvPr>
          <p:cNvCxnSpPr/>
          <p:nvPr/>
        </p:nvCxnSpPr>
        <p:spPr>
          <a:xfrm>
            <a:off x="6096000" y="949355"/>
            <a:ext cx="0" cy="52823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íşlïḍè">
            <a:extLst>
              <a:ext uri="{FF2B5EF4-FFF2-40B4-BE49-F238E27FC236}">
                <a16:creationId xmlns:a16="http://schemas.microsoft.com/office/drawing/2014/main" id="{98C3ED50-22C7-61B4-3FBB-DDA103F08F11}"/>
              </a:ext>
            </a:extLst>
          </p:cNvPr>
          <p:cNvSpPr txBox="1"/>
          <p:nvPr/>
        </p:nvSpPr>
        <p:spPr>
          <a:xfrm>
            <a:off x="6225213" y="2051651"/>
            <a:ext cx="5031895" cy="691549"/>
          </a:xfrm>
          <a:prstGeom prst="rect">
            <a:avLst/>
          </a:prstGeom>
          <a:noFill/>
        </p:spPr>
        <p:txBody>
          <a:bodyPr wrap="square" lIns="91440" tIns="45720" rIns="91440" bIns="45720" anchor="ctr">
            <a:noAutofit/>
          </a:bodyPr>
          <a:lstStyle/>
          <a:p>
            <a:r>
              <a:rPr lang="zh-CN" altLang="en-US" b="1" dirty="0">
                <a:latin typeface="+mn-ea"/>
              </a:rPr>
              <a:t>请求行：指明方法</a:t>
            </a:r>
            <a:r>
              <a:rPr lang="en-US" altLang="zh-CN" b="1" dirty="0">
                <a:latin typeface="+mn-ea"/>
              </a:rPr>
              <a:t>GET</a:t>
            </a:r>
            <a:r>
              <a:rPr lang="zh-CN" altLang="en-US" b="1" dirty="0">
                <a:latin typeface="+mn-ea"/>
              </a:rPr>
              <a:t>，</a:t>
            </a:r>
            <a:r>
              <a:rPr lang="en-US" altLang="zh-CN" b="1" dirty="0">
                <a:latin typeface="+mn-ea"/>
              </a:rPr>
              <a:t>URL</a:t>
            </a:r>
            <a:r>
              <a:rPr lang="zh-CN" altLang="en-US" b="1" dirty="0">
                <a:latin typeface="+mn-ea"/>
              </a:rPr>
              <a:t>，</a:t>
            </a:r>
            <a:r>
              <a:rPr lang="en-US" altLang="zh-CN" b="1" dirty="0">
                <a:latin typeface="+mn-ea"/>
              </a:rPr>
              <a:t>HTTP</a:t>
            </a:r>
            <a:r>
              <a:rPr lang="zh-CN" altLang="en-US" b="1" dirty="0">
                <a:latin typeface="+mn-ea"/>
              </a:rPr>
              <a:t>版本</a:t>
            </a:r>
            <a:endParaRPr lang="en-US" altLang="zh-CN" b="1" dirty="0">
              <a:latin typeface="+mn-ea"/>
            </a:endParaRPr>
          </a:p>
          <a:p>
            <a:r>
              <a:rPr lang="zh-CN" altLang="en-US" b="1" dirty="0">
                <a:latin typeface="+mn-ea"/>
              </a:rPr>
              <a:t>首部行的开始：指明服务器的域名</a:t>
            </a:r>
            <a:endParaRPr lang="en-US" altLang="zh-CN" b="1" dirty="0">
              <a:latin typeface="+mn-ea"/>
            </a:endParaRPr>
          </a:p>
        </p:txBody>
      </p:sp>
      <p:grpSp>
        <p:nvGrpSpPr>
          <p:cNvPr id="10" name="组合 9">
            <a:extLst>
              <a:ext uri="{FF2B5EF4-FFF2-40B4-BE49-F238E27FC236}">
                <a16:creationId xmlns:a16="http://schemas.microsoft.com/office/drawing/2014/main" id="{1F1068A6-4AF8-9DAA-6A93-E385419D60E7}"/>
              </a:ext>
            </a:extLst>
          </p:cNvPr>
          <p:cNvGrpSpPr/>
          <p:nvPr/>
        </p:nvGrpSpPr>
        <p:grpSpPr>
          <a:xfrm>
            <a:off x="4034118" y="2835408"/>
            <a:ext cx="7668664" cy="1191026"/>
            <a:chOff x="4034118" y="2835408"/>
            <a:chExt cx="7668664" cy="1191026"/>
          </a:xfrm>
        </p:grpSpPr>
        <p:sp>
          <p:nvSpPr>
            <p:cNvPr id="5" name="íşlïḍè">
              <a:extLst>
                <a:ext uri="{FF2B5EF4-FFF2-40B4-BE49-F238E27FC236}">
                  <a16:creationId xmlns:a16="http://schemas.microsoft.com/office/drawing/2014/main" id="{B3090326-993E-4801-0281-CDEB31626B0A}"/>
                </a:ext>
              </a:extLst>
            </p:cNvPr>
            <p:cNvSpPr txBox="1"/>
            <p:nvPr/>
          </p:nvSpPr>
          <p:spPr>
            <a:xfrm>
              <a:off x="6225213" y="2899004"/>
              <a:ext cx="5477569" cy="1127430"/>
            </a:xfrm>
            <a:prstGeom prst="rect">
              <a:avLst/>
            </a:prstGeom>
            <a:noFill/>
          </p:spPr>
          <p:txBody>
            <a:bodyPr wrap="square" lIns="91440" tIns="45720" rIns="91440" bIns="45720" anchor="ctr">
              <a:noAutofit/>
            </a:bodyPr>
            <a:lstStyle/>
            <a:p>
              <a:r>
                <a:rPr lang="zh-CN" altLang="en-US" b="1" dirty="0">
                  <a:solidFill>
                    <a:schemeClr val="accent1"/>
                  </a:solidFill>
                  <a:latin typeface="+mn-ea"/>
                </a:rPr>
                <a:t>告诉服务器发送完请求的文档后就可释放连接，即非持续连接；</a:t>
              </a:r>
              <a:endParaRPr lang="en-US" altLang="zh-CN" b="1" dirty="0">
                <a:solidFill>
                  <a:schemeClr val="accent1"/>
                </a:solidFill>
                <a:latin typeface="+mn-ea"/>
              </a:endParaRPr>
            </a:p>
            <a:p>
              <a:r>
                <a:rPr lang="zh-CN" altLang="en-US" b="1" dirty="0">
                  <a:solidFill>
                    <a:schemeClr val="accent1"/>
                  </a:solidFill>
                  <a:latin typeface="+mn-ea"/>
                </a:rPr>
                <a:t>若是持续连接方式，取值应为</a:t>
              </a:r>
              <a:r>
                <a:rPr lang="en-US" altLang="zh-CN" b="1" dirty="0">
                  <a:solidFill>
                    <a:schemeClr val="accent1"/>
                  </a:solidFill>
                  <a:latin typeface="+mn-ea"/>
                </a:rPr>
                <a:t>keep-alive</a:t>
              </a:r>
              <a:r>
                <a:rPr lang="zh-CN" altLang="en-US" b="1" dirty="0">
                  <a:solidFill>
                    <a:schemeClr val="accent1"/>
                  </a:solidFill>
                  <a:latin typeface="+mn-ea"/>
                </a:rPr>
                <a:t>，而不是</a:t>
              </a:r>
              <a:r>
                <a:rPr lang="en-US" altLang="zh-CN" b="1" dirty="0">
                  <a:solidFill>
                    <a:schemeClr val="accent1"/>
                  </a:solidFill>
                  <a:latin typeface="+mn-ea"/>
                </a:rPr>
                <a:t>Close</a:t>
              </a:r>
            </a:p>
          </p:txBody>
        </p:sp>
        <p:cxnSp>
          <p:nvCxnSpPr>
            <p:cNvPr id="9" name="直接箭头连接符 8">
              <a:extLst>
                <a:ext uri="{FF2B5EF4-FFF2-40B4-BE49-F238E27FC236}">
                  <a16:creationId xmlns:a16="http://schemas.microsoft.com/office/drawing/2014/main" id="{8E5A9405-F503-B648-D10E-E2AB285A4868}"/>
                </a:ext>
              </a:extLst>
            </p:cNvPr>
            <p:cNvCxnSpPr/>
            <p:nvPr/>
          </p:nvCxnSpPr>
          <p:spPr>
            <a:xfrm flipH="1" flipV="1">
              <a:off x="4034118" y="2835408"/>
              <a:ext cx="2191095" cy="230521"/>
            </a:xfrm>
            <a:prstGeom prst="straightConnector1">
              <a:avLst/>
            </a:prstGeom>
            <a:ln w="5080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010F6657-EB94-8145-114B-1574D1013800}"/>
              </a:ext>
            </a:extLst>
          </p:cNvPr>
          <p:cNvGrpSpPr/>
          <p:nvPr/>
        </p:nvGrpSpPr>
        <p:grpSpPr>
          <a:xfrm>
            <a:off x="3866454" y="3129525"/>
            <a:ext cx="7836328" cy="1622402"/>
            <a:chOff x="3866454" y="3129525"/>
            <a:chExt cx="7836328" cy="1622402"/>
          </a:xfrm>
        </p:grpSpPr>
        <p:sp>
          <p:nvSpPr>
            <p:cNvPr id="11" name="íşlïḍè">
              <a:extLst>
                <a:ext uri="{FF2B5EF4-FFF2-40B4-BE49-F238E27FC236}">
                  <a16:creationId xmlns:a16="http://schemas.microsoft.com/office/drawing/2014/main" id="{1C1D48F3-C776-FE27-1801-BF6B34B691BA}"/>
                </a:ext>
              </a:extLst>
            </p:cNvPr>
            <p:cNvSpPr txBox="1"/>
            <p:nvPr/>
          </p:nvSpPr>
          <p:spPr>
            <a:xfrm>
              <a:off x="6225213" y="4069371"/>
              <a:ext cx="5477569" cy="682556"/>
            </a:xfrm>
            <a:prstGeom prst="rect">
              <a:avLst/>
            </a:prstGeom>
            <a:noFill/>
          </p:spPr>
          <p:txBody>
            <a:bodyPr wrap="square" lIns="91440" tIns="45720" rIns="91440" bIns="45720" anchor="ctr">
              <a:noAutofit/>
            </a:bodyPr>
            <a:lstStyle/>
            <a:p>
              <a:r>
                <a:rPr lang="zh-CN" altLang="en-US" b="1" dirty="0">
                  <a:latin typeface="+mn-ea"/>
                </a:rPr>
                <a:t>这是服务器为浏览器生成的</a:t>
              </a:r>
              <a:r>
                <a:rPr lang="en-US" altLang="zh-CN" b="1" dirty="0">
                  <a:latin typeface="+mn-ea"/>
                </a:rPr>
                <a:t>Cookie</a:t>
              </a:r>
              <a:r>
                <a:rPr lang="zh-CN" altLang="en-US" b="1" dirty="0">
                  <a:latin typeface="+mn-ea"/>
                </a:rPr>
                <a:t>识别码，表明该浏览器曾经访问过</a:t>
              </a:r>
              <a:r>
                <a:rPr lang="en-US" altLang="zh-CN" b="1" dirty="0">
                  <a:latin typeface="+mn-ea"/>
                </a:rPr>
                <a:t>www.test.edu.cn</a:t>
              </a:r>
            </a:p>
          </p:txBody>
        </p:sp>
        <p:cxnSp>
          <p:nvCxnSpPr>
            <p:cNvPr id="12" name="直接箭头连接符 11">
              <a:extLst>
                <a:ext uri="{FF2B5EF4-FFF2-40B4-BE49-F238E27FC236}">
                  <a16:creationId xmlns:a16="http://schemas.microsoft.com/office/drawing/2014/main" id="{407B1B03-1C78-4A5D-90BB-51AD8E374113}"/>
                </a:ext>
              </a:extLst>
            </p:cNvPr>
            <p:cNvCxnSpPr>
              <a:cxnSpLocks/>
            </p:cNvCxnSpPr>
            <p:nvPr/>
          </p:nvCxnSpPr>
          <p:spPr>
            <a:xfrm flipH="1" flipV="1">
              <a:off x="3866454" y="3129525"/>
              <a:ext cx="2358759" cy="1106771"/>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36229417-3130-D2B1-4FE9-9704BB0EE156}"/>
              </a:ext>
            </a:extLst>
          </p:cNvPr>
          <p:cNvGrpSpPr/>
          <p:nvPr/>
        </p:nvGrpSpPr>
        <p:grpSpPr>
          <a:xfrm>
            <a:off x="670066" y="1280868"/>
            <a:ext cx="5296722" cy="4687647"/>
            <a:chOff x="670066" y="1280868"/>
            <a:chExt cx="5296722" cy="4687647"/>
          </a:xfrm>
        </p:grpSpPr>
        <p:sp>
          <p:nvSpPr>
            <p:cNvPr id="13" name="íşlïḍè">
              <a:extLst>
                <a:ext uri="{FF2B5EF4-FFF2-40B4-BE49-F238E27FC236}">
                  <a16:creationId xmlns:a16="http://schemas.microsoft.com/office/drawing/2014/main" id="{03803C7E-8E5D-9D74-81E7-86831BFCD968}"/>
                </a:ext>
              </a:extLst>
            </p:cNvPr>
            <p:cNvSpPr txBox="1"/>
            <p:nvPr/>
          </p:nvSpPr>
          <p:spPr>
            <a:xfrm>
              <a:off x="670066" y="1280868"/>
              <a:ext cx="5296722" cy="427540"/>
            </a:xfrm>
            <a:prstGeom prst="rect">
              <a:avLst/>
            </a:prstGeom>
            <a:noFill/>
          </p:spPr>
          <p:txBody>
            <a:bodyPr wrap="square" lIns="91440" tIns="45720" rIns="91440" bIns="45720" anchor="ctr">
              <a:noAutofit/>
            </a:bodyPr>
            <a:lstStyle/>
            <a:p>
              <a:r>
                <a:rPr lang="en-US" altLang="zh-CN" b="1" dirty="0"/>
                <a:t>【2015</a:t>
              </a:r>
              <a:r>
                <a:rPr lang="zh-CN" altLang="en-US" b="1" dirty="0"/>
                <a:t>年 题</a:t>
              </a:r>
              <a:r>
                <a:rPr lang="en-US" altLang="zh-CN" b="1" dirty="0"/>
                <a:t>40】</a:t>
              </a:r>
              <a:r>
                <a:rPr lang="zh-CN" altLang="en-US" b="1" dirty="0"/>
                <a:t>某浏览器发出的</a:t>
              </a:r>
              <a:r>
                <a:rPr lang="en-US" altLang="zh-CN" b="1" dirty="0"/>
                <a:t>HTTP</a:t>
              </a:r>
              <a:r>
                <a:rPr lang="zh-CN" altLang="en-US" b="1" dirty="0"/>
                <a:t>请求报文如下</a:t>
              </a:r>
              <a:endParaRPr lang="en-US" altLang="zh-CN" b="1" dirty="0"/>
            </a:p>
          </p:txBody>
        </p:sp>
        <p:sp>
          <p:nvSpPr>
            <p:cNvPr id="14" name="íşlïḍè">
              <a:extLst>
                <a:ext uri="{FF2B5EF4-FFF2-40B4-BE49-F238E27FC236}">
                  <a16:creationId xmlns:a16="http://schemas.microsoft.com/office/drawing/2014/main" id="{339537F7-EC50-C0CC-4FE2-BD5AE566E395}"/>
                </a:ext>
              </a:extLst>
            </p:cNvPr>
            <p:cNvSpPr txBox="1"/>
            <p:nvPr/>
          </p:nvSpPr>
          <p:spPr>
            <a:xfrm>
              <a:off x="799278" y="3911173"/>
              <a:ext cx="4525757" cy="2057342"/>
            </a:xfrm>
            <a:prstGeom prst="rect">
              <a:avLst/>
            </a:prstGeom>
            <a:noFill/>
          </p:spPr>
          <p:txBody>
            <a:bodyPr wrap="square" lIns="91440" tIns="45720" rIns="91440" bIns="45720" anchor="ctr">
              <a:noAutofit/>
            </a:bodyPr>
            <a:lstStyle/>
            <a:p>
              <a:pPr>
                <a:lnSpc>
                  <a:spcPct val="150000"/>
                </a:lnSpc>
              </a:pPr>
              <a:r>
                <a:rPr lang="zh-CN" altLang="en-US" b="1" dirty="0"/>
                <a:t>下列叙述中，错误的是（      ）。</a:t>
              </a:r>
            </a:p>
            <a:p>
              <a:pPr>
                <a:lnSpc>
                  <a:spcPct val="150000"/>
                </a:lnSpc>
              </a:pPr>
              <a:r>
                <a:rPr lang="en-US" altLang="zh-CN" b="1" dirty="0"/>
                <a:t>A. </a:t>
              </a:r>
              <a:r>
                <a:rPr lang="zh-CN" altLang="en-US" b="1" dirty="0"/>
                <a:t>该浏览器请求浏览</a:t>
              </a:r>
              <a:r>
                <a:rPr lang="en-US" altLang="zh-CN" b="1" dirty="0"/>
                <a:t>index.html</a:t>
              </a:r>
            </a:p>
            <a:p>
              <a:pPr>
                <a:lnSpc>
                  <a:spcPct val="150000"/>
                </a:lnSpc>
              </a:pPr>
              <a:r>
                <a:rPr lang="en-US" altLang="zh-CN" b="1" dirty="0"/>
                <a:t>B. index.html</a:t>
              </a:r>
              <a:r>
                <a:rPr lang="zh-CN" altLang="en-US" b="1" dirty="0"/>
                <a:t>存放在</a:t>
              </a:r>
              <a:r>
                <a:rPr lang="en-US" altLang="zh-CN" b="1" dirty="0"/>
                <a:t>www.test.edu.cn</a:t>
              </a:r>
              <a:r>
                <a:rPr lang="zh-CN" altLang="en-US" b="1" dirty="0"/>
                <a:t>上</a:t>
              </a:r>
            </a:p>
            <a:p>
              <a:pPr>
                <a:lnSpc>
                  <a:spcPct val="150000"/>
                </a:lnSpc>
              </a:pPr>
              <a:r>
                <a:rPr lang="en-US" altLang="zh-CN" b="1" dirty="0"/>
                <a:t>C. </a:t>
              </a:r>
              <a:r>
                <a:rPr lang="zh-CN" altLang="en-US" b="1" dirty="0"/>
                <a:t>该浏览器请求使用持续连接</a:t>
              </a:r>
            </a:p>
            <a:p>
              <a:pPr>
                <a:lnSpc>
                  <a:spcPct val="150000"/>
                </a:lnSpc>
              </a:pPr>
              <a:r>
                <a:rPr lang="en-US" altLang="zh-CN" b="1" dirty="0"/>
                <a:t>D. </a:t>
              </a:r>
              <a:r>
                <a:rPr lang="zh-CN" altLang="en-US" b="1" dirty="0"/>
                <a:t>该浏览器曾经浏览过</a:t>
              </a:r>
              <a:r>
                <a:rPr lang="en-US" altLang="zh-CN" b="1" dirty="0"/>
                <a:t>www.test.edu.cn</a:t>
              </a:r>
            </a:p>
          </p:txBody>
        </p:sp>
        <p:sp>
          <p:nvSpPr>
            <p:cNvPr id="17" name="íşlïḍè">
              <a:extLst>
                <a:ext uri="{FF2B5EF4-FFF2-40B4-BE49-F238E27FC236}">
                  <a16:creationId xmlns:a16="http://schemas.microsoft.com/office/drawing/2014/main" id="{94859BF2-2E35-C0BB-2864-14A4D94BB3DC}"/>
                </a:ext>
              </a:extLst>
            </p:cNvPr>
            <p:cNvSpPr txBox="1"/>
            <p:nvPr/>
          </p:nvSpPr>
          <p:spPr>
            <a:xfrm>
              <a:off x="2208158" y="1967128"/>
              <a:ext cx="2763411" cy="1385047"/>
            </a:xfrm>
            <a:prstGeom prst="rect">
              <a:avLst/>
            </a:prstGeom>
            <a:noFill/>
          </p:spPr>
          <p:txBody>
            <a:bodyPr wrap="square" lIns="91440" tIns="45720" rIns="91440" bIns="45720" anchor="ctr">
              <a:noAutofit/>
            </a:bodyPr>
            <a:lstStyle/>
            <a:p>
              <a:r>
                <a:rPr lang="en-US" altLang="zh-CN" b="1" dirty="0"/>
                <a:t>GET /index.html HTTP/1.1</a:t>
              </a:r>
            </a:p>
            <a:p>
              <a:r>
                <a:rPr lang="en-US" altLang="zh-CN" b="1" dirty="0"/>
                <a:t>Host: www.test.edu.cn</a:t>
              </a:r>
            </a:p>
            <a:p>
              <a:r>
                <a:rPr lang="en-US" altLang="zh-CN" b="1" dirty="0"/>
                <a:t>Connection: Close</a:t>
              </a:r>
            </a:p>
            <a:p>
              <a:r>
                <a:rPr lang="en-US" altLang="zh-CN" b="1" dirty="0"/>
                <a:t>Cookie: 123456</a:t>
              </a:r>
            </a:p>
          </p:txBody>
        </p:sp>
      </p:grpSp>
      <p:sp>
        <p:nvSpPr>
          <p:cNvPr id="18" name="文本框 17">
            <a:extLst>
              <a:ext uri="{FF2B5EF4-FFF2-40B4-BE49-F238E27FC236}">
                <a16:creationId xmlns:a16="http://schemas.microsoft.com/office/drawing/2014/main" id="{44BFE8B6-3B21-BDA5-70DC-3AE74D3B4EBC}"/>
              </a:ext>
            </a:extLst>
          </p:cNvPr>
          <p:cNvSpPr txBox="1"/>
          <p:nvPr/>
        </p:nvSpPr>
        <p:spPr>
          <a:xfrm>
            <a:off x="3106571" y="3911173"/>
            <a:ext cx="883664"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19" name="文本框 18">
            <a:extLst>
              <a:ext uri="{FF2B5EF4-FFF2-40B4-BE49-F238E27FC236}">
                <a16:creationId xmlns:a16="http://schemas.microsoft.com/office/drawing/2014/main" id="{C4DB23CD-86BA-5484-EF0F-5622A30F604E}"/>
              </a:ext>
            </a:extLst>
          </p:cNvPr>
          <p:cNvSpPr txBox="1"/>
          <p:nvPr/>
        </p:nvSpPr>
        <p:spPr>
          <a:xfrm>
            <a:off x="6135755" y="1280868"/>
            <a:ext cx="731211" cy="369332"/>
          </a:xfrm>
          <a:prstGeom prst="rect">
            <a:avLst/>
          </a:prstGeom>
          <a:noFill/>
        </p:spPr>
        <p:txBody>
          <a:bodyPr wrap="square">
            <a:spAutoFit/>
          </a:bodyPr>
          <a:lstStyle/>
          <a:p>
            <a:r>
              <a:rPr lang="zh-CN" altLang="en-US" b="1" dirty="0"/>
              <a:t>解析</a:t>
            </a:r>
            <a:endParaRPr lang="zh-CN" altLang="en-US" dirty="0"/>
          </a:p>
        </p:txBody>
      </p:sp>
    </p:spTree>
    <p:custDataLst>
      <p:tags r:id="rId1"/>
    </p:custDataLst>
    <p:extLst>
      <p:ext uri="{BB962C8B-B14F-4D97-AF65-F5344CB8AC3E}">
        <p14:creationId xmlns:p14="http://schemas.microsoft.com/office/powerpoint/2010/main" val="31728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sp>
        <p:nvSpPr>
          <p:cNvPr id="18" name="íşlïḍè">
            <a:extLst>
              <a:ext uri="{FF2B5EF4-FFF2-40B4-BE49-F238E27FC236}">
                <a16:creationId xmlns:a16="http://schemas.microsoft.com/office/drawing/2014/main" id="{801BAE93-A033-F84F-7B52-5CD066BCB7EB}"/>
              </a:ext>
            </a:extLst>
          </p:cNvPr>
          <p:cNvSpPr txBox="1"/>
          <p:nvPr/>
        </p:nvSpPr>
        <p:spPr>
          <a:xfrm>
            <a:off x="670065" y="1280868"/>
            <a:ext cx="11009665" cy="673240"/>
          </a:xfrm>
          <a:prstGeom prst="rect">
            <a:avLst/>
          </a:prstGeom>
          <a:noFill/>
        </p:spPr>
        <p:txBody>
          <a:bodyPr wrap="square" lIns="91440" tIns="45720" rIns="91440" bIns="45720" anchor="ctr">
            <a:noAutofit/>
          </a:bodyPr>
          <a:lstStyle/>
          <a:p>
            <a:r>
              <a:rPr lang="en-US" altLang="zh-CN" b="1" dirty="0"/>
              <a:t>【</a:t>
            </a:r>
            <a:r>
              <a:rPr lang="zh-CN" altLang="en-US" b="1" dirty="0"/>
              <a:t>修改自 </a:t>
            </a:r>
            <a:r>
              <a:rPr lang="en-US" altLang="zh-CN" b="1" dirty="0"/>
              <a:t>2011</a:t>
            </a:r>
            <a:r>
              <a:rPr lang="zh-CN" altLang="en-US" b="1" dirty="0"/>
              <a:t>年 题</a:t>
            </a:r>
            <a:r>
              <a:rPr lang="en-US" altLang="zh-CN" b="1" dirty="0"/>
              <a:t>47 </a:t>
            </a:r>
            <a:r>
              <a:rPr lang="zh-CN" altLang="en-US" b="1" dirty="0"/>
              <a:t>第（</a:t>
            </a:r>
            <a:r>
              <a:rPr lang="en-US" altLang="zh-CN" b="1" dirty="0"/>
              <a:t>3</a:t>
            </a:r>
            <a:r>
              <a:rPr lang="zh-CN" altLang="en-US" b="1" dirty="0"/>
              <a:t>）问</a:t>
            </a:r>
            <a:r>
              <a:rPr lang="en-US" altLang="zh-CN" b="1" dirty="0"/>
              <a:t>】</a:t>
            </a:r>
            <a:r>
              <a:rPr lang="zh-CN" altLang="en-US" b="1" dirty="0"/>
              <a:t>假设</a:t>
            </a:r>
            <a:r>
              <a:rPr lang="en-US" altLang="zh-CN" b="1" dirty="0"/>
              <a:t>HTTP1.1</a:t>
            </a:r>
            <a:r>
              <a:rPr lang="zh-CN" altLang="en-US" b="1" dirty="0"/>
              <a:t>协议以持续的非流水线方式工作，一次请求</a:t>
            </a:r>
            <a:r>
              <a:rPr lang="en-US" altLang="zh-CN" b="1" dirty="0"/>
              <a:t>-</a:t>
            </a:r>
            <a:r>
              <a:rPr lang="zh-CN" altLang="en-US" b="1" dirty="0"/>
              <a:t>响应的时间为</a:t>
            </a:r>
            <a:r>
              <a:rPr lang="en-US" altLang="zh-CN" b="1" dirty="0"/>
              <a:t>RTT</a:t>
            </a:r>
            <a:r>
              <a:rPr lang="zh-CN" altLang="en-US" b="1" dirty="0"/>
              <a:t>，</a:t>
            </a:r>
            <a:r>
              <a:rPr lang="en-US" altLang="zh-CN" b="1" dirty="0"/>
              <a:t>rfc.html</a:t>
            </a:r>
            <a:r>
              <a:rPr lang="zh-CN" altLang="en-US" b="1" dirty="0"/>
              <a:t>页面引用了</a:t>
            </a:r>
            <a:r>
              <a:rPr lang="en-US" altLang="zh-CN" b="1" dirty="0"/>
              <a:t>2</a:t>
            </a:r>
            <a:r>
              <a:rPr lang="zh-CN" altLang="en-US" b="1" dirty="0"/>
              <a:t>个</a:t>
            </a:r>
            <a:r>
              <a:rPr lang="en-US" altLang="zh-CN" b="1" dirty="0"/>
              <a:t>JPEG</a:t>
            </a:r>
            <a:r>
              <a:rPr lang="zh-CN" altLang="en-US" b="1" dirty="0"/>
              <a:t>小图像，则浏览器从开始建立</a:t>
            </a:r>
            <a:r>
              <a:rPr lang="en-US" altLang="zh-CN" b="1" dirty="0"/>
              <a:t>TCP</a:t>
            </a:r>
            <a:r>
              <a:rPr lang="zh-CN" altLang="en-US" b="1" dirty="0"/>
              <a:t>连接到收到全部内容为止，需要多少个</a:t>
            </a:r>
            <a:r>
              <a:rPr lang="en-US" altLang="zh-CN" b="1" dirty="0"/>
              <a:t>RTT</a:t>
            </a:r>
            <a:r>
              <a:rPr lang="zh-CN" altLang="en-US" b="1" dirty="0"/>
              <a:t>？</a:t>
            </a:r>
            <a:endParaRPr lang="en-US" altLang="zh-CN" b="1" dirty="0"/>
          </a:p>
        </p:txBody>
      </p:sp>
      <p:sp>
        <p:nvSpPr>
          <p:cNvPr id="5" name="文本框 4">
            <a:extLst>
              <a:ext uri="{FF2B5EF4-FFF2-40B4-BE49-F238E27FC236}">
                <a16:creationId xmlns:a16="http://schemas.microsoft.com/office/drawing/2014/main" id="{97E02EDE-3698-A56F-2171-465AEBD8285D}"/>
              </a:ext>
            </a:extLst>
          </p:cNvPr>
          <p:cNvSpPr txBox="1"/>
          <p:nvPr/>
        </p:nvSpPr>
        <p:spPr>
          <a:xfrm>
            <a:off x="741626" y="2098586"/>
            <a:ext cx="697560" cy="369332"/>
          </a:xfrm>
          <a:prstGeom prst="rect">
            <a:avLst/>
          </a:prstGeom>
          <a:noFill/>
        </p:spPr>
        <p:txBody>
          <a:bodyPr wrap="square">
            <a:spAutoFit/>
          </a:bodyPr>
          <a:lstStyle/>
          <a:p>
            <a:r>
              <a:rPr lang="zh-CN" altLang="en-US" b="1" dirty="0"/>
              <a:t>解析</a:t>
            </a:r>
            <a:endParaRPr lang="zh-CN" altLang="en-US" dirty="0"/>
          </a:p>
        </p:txBody>
      </p:sp>
    </p:spTree>
    <p:custDataLst>
      <p:tags r:id="rId1"/>
    </p:custDataLst>
    <p:extLst>
      <p:ext uri="{BB962C8B-B14F-4D97-AF65-F5344CB8AC3E}">
        <p14:creationId xmlns:p14="http://schemas.microsoft.com/office/powerpoint/2010/main" val="172994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grpSp>
        <p:nvGrpSpPr>
          <p:cNvPr id="6" name="组合 5">
            <a:extLst>
              <a:ext uri="{FF2B5EF4-FFF2-40B4-BE49-F238E27FC236}">
                <a16:creationId xmlns:a16="http://schemas.microsoft.com/office/drawing/2014/main" id="{B6BB34EE-D6A2-65AA-C5DC-183A89A8985E}"/>
              </a:ext>
            </a:extLst>
          </p:cNvPr>
          <p:cNvGrpSpPr/>
          <p:nvPr/>
        </p:nvGrpSpPr>
        <p:grpSpPr>
          <a:xfrm>
            <a:off x="2592982" y="2609892"/>
            <a:ext cx="6959937" cy="1418394"/>
            <a:chOff x="3945366" y="4109208"/>
            <a:chExt cx="6959937" cy="1418394"/>
          </a:xfrm>
        </p:grpSpPr>
        <p:sp>
          <p:nvSpPr>
            <p:cNvPr id="7" name="矩形 6">
              <a:extLst>
                <a:ext uri="{FF2B5EF4-FFF2-40B4-BE49-F238E27FC236}">
                  <a16:creationId xmlns:a16="http://schemas.microsoft.com/office/drawing/2014/main" id="{A4BED906-86D0-0F6F-132F-F6CD50A177CE}"/>
                </a:ext>
              </a:extLst>
            </p:cNvPr>
            <p:cNvSpPr/>
            <p:nvPr/>
          </p:nvSpPr>
          <p:spPr>
            <a:xfrm>
              <a:off x="3945366" y="4109208"/>
              <a:ext cx="6959937" cy="14183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 name="文本框 7">
              <a:extLst>
                <a:ext uri="{FF2B5EF4-FFF2-40B4-BE49-F238E27FC236}">
                  <a16:creationId xmlns:a16="http://schemas.microsoft.com/office/drawing/2014/main" id="{D666DB29-FBF1-FB8C-0E6D-12F29E83EAF5}"/>
                </a:ext>
              </a:extLst>
            </p:cNvPr>
            <p:cNvSpPr txBox="1"/>
            <p:nvPr/>
          </p:nvSpPr>
          <p:spPr>
            <a:xfrm>
              <a:off x="9021670" y="4489618"/>
              <a:ext cx="1820838" cy="646331"/>
            </a:xfrm>
            <a:prstGeom prst="rect">
              <a:avLst/>
            </a:prstGeom>
            <a:noFill/>
          </p:spPr>
          <p:txBody>
            <a:bodyPr wrap="square" rtlCol="0">
              <a:spAutoFit/>
            </a:bodyPr>
            <a:lstStyle/>
            <a:p>
              <a:pPr algn="ctr"/>
              <a:r>
                <a:rPr lang="en-US" altLang="zh-CN" b="1" dirty="0">
                  <a:latin typeface="+mn-ea"/>
                </a:rPr>
                <a:t>TCP</a:t>
              </a:r>
            </a:p>
            <a:p>
              <a:pPr algn="ctr"/>
              <a:r>
                <a:rPr lang="zh-CN" altLang="en-US" b="1" dirty="0">
                  <a:latin typeface="+mn-ea"/>
                </a:rPr>
                <a:t>“三报文握手”</a:t>
              </a:r>
            </a:p>
          </p:txBody>
        </p:sp>
      </p:grpSp>
      <p:grpSp>
        <p:nvGrpSpPr>
          <p:cNvPr id="49" name="组合 48">
            <a:extLst>
              <a:ext uri="{FF2B5EF4-FFF2-40B4-BE49-F238E27FC236}">
                <a16:creationId xmlns:a16="http://schemas.microsoft.com/office/drawing/2014/main" id="{FB2A850A-CC32-64A2-F60F-30E1EA2E8483}"/>
              </a:ext>
            </a:extLst>
          </p:cNvPr>
          <p:cNvGrpSpPr/>
          <p:nvPr/>
        </p:nvGrpSpPr>
        <p:grpSpPr>
          <a:xfrm>
            <a:off x="1939866" y="2086732"/>
            <a:ext cx="6528718" cy="377163"/>
            <a:chOff x="3407510" y="3109640"/>
            <a:chExt cx="6528718" cy="377163"/>
          </a:xfrm>
        </p:grpSpPr>
        <p:sp>
          <p:nvSpPr>
            <p:cNvPr id="14" name="文本框 13">
              <a:extLst>
                <a:ext uri="{FF2B5EF4-FFF2-40B4-BE49-F238E27FC236}">
                  <a16:creationId xmlns:a16="http://schemas.microsoft.com/office/drawing/2014/main" id="{5FD049ED-2C79-88E8-A636-AABAD614C33D}"/>
                </a:ext>
              </a:extLst>
            </p:cNvPr>
            <p:cNvSpPr txBox="1"/>
            <p:nvPr/>
          </p:nvSpPr>
          <p:spPr>
            <a:xfrm>
              <a:off x="3407510" y="3117471"/>
              <a:ext cx="1374701" cy="369332"/>
            </a:xfrm>
            <a:prstGeom prst="rect">
              <a:avLst/>
            </a:prstGeom>
            <a:noFill/>
          </p:spPr>
          <p:txBody>
            <a:bodyPr wrap="square" rtlCol="0">
              <a:spAutoFit/>
            </a:bodyPr>
            <a:lstStyle/>
            <a:p>
              <a:pPr algn="ctr"/>
              <a:r>
                <a:rPr lang="zh-CN" altLang="en-US" b="1" dirty="0">
                  <a:latin typeface="+mn-ea"/>
                </a:rPr>
                <a:t>浏览器</a:t>
              </a:r>
            </a:p>
          </p:txBody>
        </p:sp>
        <p:sp>
          <p:nvSpPr>
            <p:cNvPr id="15" name="文本框 14">
              <a:extLst>
                <a:ext uri="{FF2B5EF4-FFF2-40B4-BE49-F238E27FC236}">
                  <a16:creationId xmlns:a16="http://schemas.microsoft.com/office/drawing/2014/main" id="{58E7CE71-7F00-0224-2564-238B73BE0104}"/>
                </a:ext>
              </a:extLst>
            </p:cNvPr>
            <p:cNvSpPr txBox="1"/>
            <p:nvPr/>
          </p:nvSpPr>
          <p:spPr>
            <a:xfrm>
              <a:off x="8340823" y="3109640"/>
              <a:ext cx="1595405" cy="369332"/>
            </a:xfrm>
            <a:prstGeom prst="rect">
              <a:avLst/>
            </a:prstGeom>
            <a:noFill/>
          </p:spPr>
          <p:txBody>
            <a:bodyPr wrap="square" rtlCol="0">
              <a:spAutoFit/>
            </a:bodyPr>
            <a:lstStyle/>
            <a:p>
              <a:pPr algn="ctr"/>
              <a:r>
                <a:rPr lang="zh-CN" altLang="en-US" b="1" dirty="0">
                  <a:latin typeface="+mn-ea"/>
                </a:rPr>
                <a:t>服务器</a:t>
              </a:r>
            </a:p>
          </p:txBody>
        </p:sp>
      </p:grpSp>
      <p:grpSp>
        <p:nvGrpSpPr>
          <p:cNvPr id="21" name="组合 20">
            <a:extLst>
              <a:ext uri="{FF2B5EF4-FFF2-40B4-BE49-F238E27FC236}">
                <a16:creationId xmlns:a16="http://schemas.microsoft.com/office/drawing/2014/main" id="{145A9BDF-CEBA-5E37-A95C-4E1CBE4DF456}"/>
              </a:ext>
            </a:extLst>
          </p:cNvPr>
          <p:cNvGrpSpPr/>
          <p:nvPr/>
        </p:nvGrpSpPr>
        <p:grpSpPr>
          <a:xfrm>
            <a:off x="2580197" y="2469001"/>
            <a:ext cx="5091137" cy="4032001"/>
            <a:chOff x="3932581" y="3968317"/>
            <a:chExt cx="5091137" cy="4032001"/>
          </a:xfrm>
        </p:grpSpPr>
        <p:cxnSp>
          <p:nvCxnSpPr>
            <p:cNvPr id="22" name="直接箭头连接符 21">
              <a:extLst>
                <a:ext uri="{FF2B5EF4-FFF2-40B4-BE49-F238E27FC236}">
                  <a16:creationId xmlns:a16="http://schemas.microsoft.com/office/drawing/2014/main" id="{1EEEFB4E-82AE-5C3F-C00A-ADBC6FD9B214}"/>
                </a:ext>
              </a:extLst>
            </p:cNvPr>
            <p:cNvCxnSpPr>
              <a:cxnSpLocks/>
            </p:cNvCxnSpPr>
            <p:nvPr/>
          </p:nvCxnSpPr>
          <p:spPr>
            <a:xfrm flipH="1">
              <a:off x="9009122" y="3968317"/>
              <a:ext cx="14596" cy="4032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4026AE-845D-1A89-87D1-98E085B8597D}"/>
                </a:ext>
              </a:extLst>
            </p:cNvPr>
            <p:cNvCxnSpPr>
              <a:cxnSpLocks/>
            </p:cNvCxnSpPr>
            <p:nvPr/>
          </p:nvCxnSpPr>
          <p:spPr>
            <a:xfrm flipH="1">
              <a:off x="3932581" y="3968318"/>
              <a:ext cx="4105" cy="4032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86D6A5CF-D7BE-B684-123D-3F13A1C1EA9B}"/>
              </a:ext>
            </a:extLst>
          </p:cNvPr>
          <p:cNvSpPr txBox="1"/>
          <p:nvPr/>
        </p:nvSpPr>
        <p:spPr>
          <a:xfrm rot="316527">
            <a:off x="4697440" y="3492329"/>
            <a:ext cx="1804499" cy="369332"/>
          </a:xfrm>
          <a:prstGeom prst="rect">
            <a:avLst/>
          </a:prstGeom>
          <a:noFill/>
        </p:spPr>
        <p:txBody>
          <a:bodyPr wrap="square" rtlCol="0">
            <a:spAutoFit/>
          </a:bodyPr>
          <a:lstStyle/>
          <a:p>
            <a:pPr algn="ctr"/>
            <a:r>
              <a:rPr lang="zh-CN" altLang="en-US" b="1" dirty="0">
                <a:solidFill>
                  <a:schemeClr val="accent3"/>
                </a:solidFill>
                <a:latin typeface="+mn-ea"/>
              </a:rPr>
              <a:t>请求</a:t>
            </a:r>
            <a:r>
              <a:rPr lang="en-US" altLang="zh-CN" b="1" dirty="0">
                <a:solidFill>
                  <a:schemeClr val="accent3"/>
                </a:solidFill>
                <a:latin typeface="+mn-ea"/>
              </a:rPr>
              <a:t>rfc.html</a:t>
            </a:r>
            <a:endParaRPr lang="zh-CN" altLang="en-US" b="1" dirty="0">
              <a:solidFill>
                <a:schemeClr val="accent3"/>
              </a:solidFill>
              <a:latin typeface="+mn-ea"/>
            </a:endParaRPr>
          </a:p>
        </p:txBody>
      </p:sp>
      <p:grpSp>
        <p:nvGrpSpPr>
          <p:cNvPr id="30" name="组合 29">
            <a:extLst>
              <a:ext uri="{FF2B5EF4-FFF2-40B4-BE49-F238E27FC236}">
                <a16:creationId xmlns:a16="http://schemas.microsoft.com/office/drawing/2014/main" id="{24669A43-968F-503E-2209-60DFA7114E5D}"/>
              </a:ext>
            </a:extLst>
          </p:cNvPr>
          <p:cNvGrpSpPr/>
          <p:nvPr/>
        </p:nvGrpSpPr>
        <p:grpSpPr>
          <a:xfrm>
            <a:off x="2578002" y="2615543"/>
            <a:ext cx="5114948" cy="1412743"/>
            <a:chOff x="3930386" y="4114859"/>
            <a:chExt cx="5114948" cy="1412743"/>
          </a:xfrm>
        </p:grpSpPr>
        <p:cxnSp>
          <p:nvCxnSpPr>
            <p:cNvPr id="31" name="直接箭头连接符 30">
              <a:extLst>
                <a:ext uri="{FF2B5EF4-FFF2-40B4-BE49-F238E27FC236}">
                  <a16:creationId xmlns:a16="http://schemas.microsoft.com/office/drawing/2014/main" id="{1177AC26-BAC8-3CF1-DBE6-6B6BA36C5C6D}"/>
                </a:ext>
              </a:extLst>
            </p:cNvPr>
            <p:cNvCxnSpPr>
              <a:cxnSpLocks/>
            </p:cNvCxnSpPr>
            <p:nvPr/>
          </p:nvCxnSpPr>
          <p:spPr>
            <a:xfrm>
              <a:off x="3936686" y="411485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8C86CD3-609F-1FB5-F5BF-57E6FFD51CE3}"/>
                </a:ext>
              </a:extLst>
            </p:cNvPr>
            <p:cNvCxnSpPr>
              <a:cxnSpLocks/>
            </p:cNvCxnSpPr>
            <p:nvPr/>
          </p:nvCxnSpPr>
          <p:spPr>
            <a:xfrm flipH="1">
              <a:off x="3930386" y="4590733"/>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7B33803-304C-072E-91B6-4CAF746D3A3D}"/>
                </a:ext>
              </a:extLst>
            </p:cNvPr>
            <p:cNvCxnSpPr>
              <a:cxnSpLocks/>
            </p:cNvCxnSpPr>
            <p:nvPr/>
          </p:nvCxnSpPr>
          <p:spPr>
            <a:xfrm>
              <a:off x="3962730" y="507212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42AD0435-4E1B-1768-80EF-D056DC0A27C6}"/>
              </a:ext>
            </a:extLst>
          </p:cNvPr>
          <p:cNvGrpSpPr/>
          <p:nvPr/>
        </p:nvGrpSpPr>
        <p:grpSpPr>
          <a:xfrm>
            <a:off x="2581432" y="3977609"/>
            <a:ext cx="5082604" cy="516350"/>
            <a:chOff x="4049076" y="5000517"/>
            <a:chExt cx="5082604" cy="516350"/>
          </a:xfrm>
        </p:grpSpPr>
        <p:cxnSp>
          <p:nvCxnSpPr>
            <p:cNvPr id="50" name="直接箭头连接符 49">
              <a:extLst>
                <a:ext uri="{FF2B5EF4-FFF2-40B4-BE49-F238E27FC236}">
                  <a16:creationId xmlns:a16="http://schemas.microsoft.com/office/drawing/2014/main" id="{0483D76B-C9AB-D317-244D-E8E3BB95508F}"/>
                </a:ext>
              </a:extLst>
            </p:cNvPr>
            <p:cNvCxnSpPr>
              <a:cxnSpLocks/>
            </p:cNvCxnSpPr>
            <p:nvPr/>
          </p:nvCxnSpPr>
          <p:spPr>
            <a:xfrm flipH="1">
              <a:off x="4049076" y="506139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9F0491CC-56B5-70C3-9A59-99661E0B3C41}"/>
                </a:ext>
              </a:extLst>
            </p:cNvPr>
            <p:cNvSpPr txBox="1"/>
            <p:nvPr/>
          </p:nvSpPr>
          <p:spPr>
            <a:xfrm rot="21253736">
              <a:off x="5064609" y="5000517"/>
              <a:ext cx="1804499"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grpSp>
        <p:nvGrpSpPr>
          <p:cNvPr id="57" name="组合 56">
            <a:extLst>
              <a:ext uri="{FF2B5EF4-FFF2-40B4-BE49-F238E27FC236}">
                <a16:creationId xmlns:a16="http://schemas.microsoft.com/office/drawing/2014/main" id="{C57AF971-EB0E-C0C0-5C76-749D100AE6A3}"/>
              </a:ext>
            </a:extLst>
          </p:cNvPr>
          <p:cNvGrpSpPr/>
          <p:nvPr/>
        </p:nvGrpSpPr>
        <p:grpSpPr>
          <a:xfrm>
            <a:off x="2581432" y="5890449"/>
            <a:ext cx="5082604" cy="516350"/>
            <a:chOff x="4049076" y="5000517"/>
            <a:chExt cx="5082604" cy="516350"/>
          </a:xfrm>
        </p:grpSpPr>
        <p:cxnSp>
          <p:nvCxnSpPr>
            <p:cNvPr id="58" name="直接箭头连接符 57">
              <a:extLst>
                <a:ext uri="{FF2B5EF4-FFF2-40B4-BE49-F238E27FC236}">
                  <a16:creationId xmlns:a16="http://schemas.microsoft.com/office/drawing/2014/main" id="{EDCCB6D7-9244-B544-BA91-CB2C7A286BD6}"/>
                </a:ext>
              </a:extLst>
            </p:cNvPr>
            <p:cNvCxnSpPr>
              <a:cxnSpLocks/>
            </p:cNvCxnSpPr>
            <p:nvPr/>
          </p:nvCxnSpPr>
          <p:spPr>
            <a:xfrm flipH="1">
              <a:off x="4049076" y="506139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BBCEC96C-63BC-0B95-4010-2FB56E59D3C2}"/>
                </a:ext>
              </a:extLst>
            </p:cNvPr>
            <p:cNvSpPr txBox="1"/>
            <p:nvPr/>
          </p:nvSpPr>
          <p:spPr>
            <a:xfrm rot="21253736">
              <a:off x="5064609" y="5000517"/>
              <a:ext cx="1804499"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grpSp>
        <p:nvGrpSpPr>
          <p:cNvPr id="64" name="组合 63">
            <a:extLst>
              <a:ext uri="{FF2B5EF4-FFF2-40B4-BE49-F238E27FC236}">
                <a16:creationId xmlns:a16="http://schemas.microsoft.com/office/drawing/2014/main" id="{116C2CDA-E627-2AC6-B098-C92F555C78F2}"/>
              </a:ext>
            </a:extLst>
          </p:cNvPr>
          <p:cNvGrpSpPr/>
          <p:nvPr/>
        </p:nvGrpSpPr>
        <p:grpSpPr>
          <a:xfrm>
            <a:off x="2599554" y="4418591"/>
            <a:ext cx="5082604" cy="549496"/>
            <a:chOff x="4067198" y="4418591"/>
            <a:chExt cx="5082604" cy="549496"/>
          </a:xfrm>
        </p:grpSpPr>
        <p:cxnSp>
          <p:nvCxnSpPr>
            <p:cNvPr id="54" name="直接箭头连接符 53">
              <a:extLst>
                <a:ext uri="{FF2B5EF4-FFF2-40B4-BE49-F238E27FC236}">
                  <a16:creationId xmlns:a16="http://schemas.microsoft.com/office/drawing/2014/main" id="{D564EE0C-65FB-6E42-CE5B-3538487487E8}"/>
                </a:ext>
              </a:extLst>
            </p:cNvPr>
            <p:cNvCxnSpPr>
              <a:cxnSpLocks/>
            </p:cNvCxnSpPr>
            <p:nvPr/>
          </p:nvCxnSpPr>
          <p:spPr>
            <a:xfrm>
              <a:off x="4067198" y="451261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1D8E945A-43E6-04C0-5F1A-5558D4BB2742}"/>
                </a:ext>
              </a:extLst>
            </p:cNvPr>
            <p:cNvSpPr txBox="1"/>
            <p:nvPr/>
          </p:nvSpPr>
          <p:spPr>
            <a:xfrm rot="316527">
              <a:off x="6051198" y="4418591"/>
              <a:ext cx="1939674" cy="369332"/>
            </a:xfrm>
            <a:prstGeom prst="rect">
              <a:avLst/>
            </a:prstGeom>
            <a:noFill/>
          </p:spPr>
          <p:txBody>
            <a:bodyPr wrap="square" rtlCol="0">
              <a:spAutoFit/>
            </a:bodyPr>
            <a:lstStyle/>
            <a:p>
              <a:pPr algn="ctr"/>
              <a:r>
                <a:rPr lang="zh-CN" altLang="en-US" b="1" dirty="0">
                  <a:solidFill>
                    <a:schemeClr val="accent3"/>
                  </a:solidFill>
                  <a:latin typeface="+mn-ea"/>
                </a:rPr>
                <a:t>请求第一个</a:t>
              </a:r>
              <a:r>
                <a:rPr lang="en-US" altLang="zh-CN" b="1" dirty="0">
                  <a:solidFill>
                    <a:schemeClr val="accent3"/>
                  </a:solidFill>
                  <a:latin typeface="+mn-ea"/>
                </a:rPr>
                <a:t>JPEG</a:t>
              </a:r>
              <a:endParaRPr lang="zh-CN" altLang="en-US" b="1" dirty="0">
                <a:solidFill>
                  <a:schemeClr val="accent3"/>
                </a:solidFill>
                <a:latin typeface="+mn-ea"/>
              </a:endParaRPr>
            </a:p>
          </p:txBody>
        </p:sp>
      </p:grpSp>
      <p:grpSp>
        <p:nvGrpSpPr>
          <p:cNvPr id="66" name="组合 65">
            <a:extLst>
              <a:ext uri="{FF2B5EF4-FFF2-40B4-BE49-F238E27FC236}">
                <a16:creationId xmlns:a16="http://schemas.microsoft.com/office/drawing/2014/main" id="{033C3A04-5837-6DFB-B754-142DA3598FF9}"/>
              </a:ext>
            </a:extLst>
          </p:cNvPr>
          <p:cNvGrpSpPr/>
          <p:nvPr/>
        </p:nvGrpSpPr>
        <p:grpSpPr>
          <a:xfrm>
            <a:off x="2625598" y="5362311"/>
            <a:ext cx="5082604" cy="563046"/>
            <a:chOff x="4093242" y="5362311"/>
            <a:chExt cx="5082604" cy="563046"/>
          </a:xfrm>
        </p:grpSpPr>
        <p:cxnSp>
          <p:nvCxnSpPr>
            <p:cNvPr id="56" name="直接箭头连接符 55">
              <a:extLst>
                <a:ext uri="{FF2B5EF4-FFF2-40B4-BE49-F238E27FC236}">
                  <a16:creationId xmlns:a16="http://schemas.microsoft.com/office/drawing/2014/main" id="{9479C5C8-16E1-A85A-92B5-6B4155889485}"/>
                </a:ext>
              </a:extLst>
            </p:cNvPr>
            <p:cNvCxnSpPr>
              <a:cxnSpLocks/>
            </p:cNvCxnSpPr>
            <p:nvPr/>
          </p:nvCxnSpPr>
          <p:spPr>
            <a:xfrm>
              <a:off x="4093242" y="546988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F110E70E-2953-7AB7-6604-04B660306A1D}"/>
                </a:ext>
              </a:extLst>
            </p:cNvPr>
            <p:cNvSpPr txBox="1"/>
            <p:nvPr/>
          </p:nvSpPr>
          <p:spPr>
            <a:xfrm rot="316527">
              <a:off x="6004872" y="5362311"/>
              <a:ext cx="1939674" cy="369332"/>
            </a:xfrm>
            <a:prstGeom prst="rect">
              <a:avLst/>
            </a:prstGeom>
            <a:noFill/>
          </p:spPr>
          <p:txBody>
            <a:bodyPr wrap="square" rtlCol="0">
              <a:spAutoFit/>
            </a:bodyPr>
            <a:lstStyle/>
            <a:p>
              <a:pPr algn="ctr"/>
              <a:r>
                <a:rPr lang="zh-CN" altLang="en-US" b="1" dirty="0">
                  <a:solidFill>
                    <a:schemeClr val="accent3"/>
                  </a:solidFill>
                  <a:latin typeface="+mn-ea"/>
                </a:rPr>
                <a:t>请求第二个</a:t>
              </a:r>
              <a:r>
                <a:rPr lang="en-US" altLang="zh-CN" b="1" dirty="0">
                  <a:solidFill>
                    <a:schemeClr val="accent3"/>
                  </a:solidFill>
                  <a:latin typeface="+mn-ea"/>
                </a:rPr>
                <a:t>JPEG</a:t>
              </a:r>
              <a:endParaRPr lang="zh-CN" altLang="en-US" b="1" dirty="0">
                <a:solidFill>
                  <a:schemeClr val="accent3"/>
                </a:solidFill>
                <a:latin typeface="+mn-ea"/>
              </a:endParaRPr>
            </a:p>
          </p:txBody>
        </p:sp>
      </p:grpSp>
      <p:grpSp>
        <p:nvGrpSpPr>
          <p:cNvPr id="65" name="组合 64">
            <a:extLst>
              <a:ext uri="{FF2B5EF4-FFF2-40B4-BE49-F238E27FC236}">
                <a16:creationId xmlns:a16="http://schemas.microsoft.com/office/drawing/2014/main" id="{E2C35CF4-181E-3203-05D6-9B3D60D9C857}"/>
              </a:ext>
            </a:extLst>
          </p:cNvPr>
          <p:cNvGrpSpPr/>
          <p:nvPr/>
        </p:nvGrpSpPr>
        <p:grpSpPr>
          <a:xfrm>
            <a:off x="2593254" y="4925076"/>
            <a:ext cx="5082604" cy="518885"/>
            <a:chOff x="4060898" y="4925076"/>
            <a:chExt cx="5082604" cy="518885"/>
          </a:xfrm>
        </p:grpSpPr>
        <p:cxnSp>
          <p:nvCxnSpPr>
            <p:cNvPr id="55" name="直接箭头连接符 54">
              <a:extLst>
                <a:ext uri="{FF2B5EF4-FFF2-40B4-BE49-F238E27FC236}">
                  <a16:creationId xmlns:a16="http://schemas.microsoft.com/office/drawing/2014/main" id="{0FC041C7-4C0F-A855-E6CE-97B9E4DFF1E3}"/>
                </a:ext>
              </a:extLst>
            </p:cNvPr>
            <p:cNvCxnSpPr>
              <a:cxnSpLocks/>
            </p:cNvCxnSpPr>
            <p:nvPr/>
          </p:nvCxnSpPr>
          <p:spPr>
            <a:xfrm flipH="1">
              <a:off x="4060898" y="4988488"/>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9DF2C20-EE1E-DBD6-9B2F-2EC7E743E23D}"/>
                </a:ext>
              </a:extLst>
            </p:cNvPr>
            <p:cNvSpPr txBox="1"/>
            <p:nvPr/>
          </p:nvSpPr>
          <p:spPr>
            <a:xfrm rot="21253736">
              <a:off x="5131553" y="4925076"/>
              <a:ext cx="1804499"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grpSp>
        <p:nvGrpSpPr>
          <p:cNvPr id="79" name="组合 78">
            <a:extLst>
              <a:ext uri="{FF2B5EF4-FFF2-40B4-BE49-F238E27FC236}">
                <a16:creationId xmlns:a16="http://schemas.microsoft.com/office/drawing/2014/main" id="{0ECD70B9-CFCA-1345-E2AB-E8322651BBC2}"/>
              </a:ext>
            </a:extLst>
          </p:cNvPr>
          <p:cNvGrpSpPr/>
          <p:nvPr/>
        </p:nvGrpSpPr>
        <p:grpSpPr>
          <a:xfrm>
            <a:off x="1579335" y="2618280"/>
            <a:ext cx="1014507" cy="3780837"/>
            <a:chOff x="3046979" y="2618280"/>
            <a:chExt cx="1014507" cy="3780837"/>
          </a:xfrm>
        </p:grpSpPr>
        <p:cxnSp>
          <p:nvCxnSpPr>
            <p:cNvPr id="25" name="直接连接符 24">
              <a:extLst>
                <a:ext uri="{FF2B5EF4-FFF2-40B4-BE49-F238E27FC236}">
                  <a16:creationId xmlns:a16="http://schemas.microsoft.com/office/drawing/2014/main" id="{48FA52A5-3DFF-749E-86CB-A3D7DBE1B764}"/>
                </a:ext>
              </a:extLst>
            </p:cNvPr>
            <p:cNvCxnSpPr>
              <a:cxnSpLocks/>
            </p:cNvCxnSpPr>
            <p:nvPr/>
          </p:nvCxnSpPr>
          <p:spPr>
            <a:xfrm flipH="1">
              <a:off x="3046979" y="2618280"/>
              <a:ext cx="993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EFB7D63-8C0E-D0B9-6A85-C81E52CEA0C5}"/>
                </a:ext>
              </a:extLst>
            </p:cNvPr>
            <p:cNvCxnSpPr>
              <a:cxnSpLocks/>
            </p:cNvCxnSpPr>
            <p:nvPr/>
          </p:nvCxnSpPr>
          <p:spPr>
            <a:xfrm flipH="1">
              <a:off x="3047628" y="3549627"/>
              <a:ext cx="1001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966834B-BC86-B794-E79B-12C52EE53D4F}"/>
                </a:ext>
              </a:extLst>
            </p:cNvPr>
            <p:cNvCxnSpPr/>
            <p:nvPr/>
          </p:nvCxnSpPr>
          <p:spPr>
            <a:xfrm>
              <a:off x="3541477" y="2637112"/>
              <a:ext cx="0" cy="912514"/>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EC1303B-BCF5-37BD-72C4-93EC4BE62C9F}"/>
                </a:ext>
              </a:extLst>
            </p:cNvPr>
            <p:cNvSpPr txBox="1"/>
            <p:nvPr/>
          </p:nvSpPr>
          <p:spPr>
            <a:xfrm>
              <a:off x="3191525" y="2906457"/>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35" name="直接连接符 34">
              <a:extLst>
                <a:ext uri="{FF2B5EF4-FFF2-40B4-BE49-F238E27FC236}">
                  <a16:creationId xmlns:a16="http://schemas.microsoft.com/office/drawing/2014/main" id="{7142FECE-DE29-4EF8-CF52-999F455FA95E}"/>
                </a:ext>
              </a:extLst>
            </p:cNvPr>
            <p:cNvCxnSpPr>
              <a:cxnSpLocks/>
            </p:cNvCxnSpPr>
            <p:nvPr/>
          </p:nvCxnSpPr>
          <p:spPr>
            <a:xfrm flipH="1">
              <a:off x="3059140" y="4493959"/>
              <a:ext cx="1001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C96E99E-C753-E21A-44E6-72D943D038DF}"/>
                </a:ext>
              </a:extLst>
            </p:cNvPr>
            <p:cNvCxnSpPr>
              <a:cxnSpLocks/>
            </p:cNvCxnSpPr>
            <p:nvPr/>
          </p:nvCxnSpPr>
          <p:spPr>
            <a:xfrm>
              <a:off x="3538175" y="3533600"/>
              <a:ext cx="0" cy="960359"/>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B2FD320-0A82-784B-E284-A6C347962C99}"/>
                </a:ext>
              </a:extLst>
            </p:cNvPr>
            <p:cNvSpPr txBox="1"/>
            <p:nvPr/>
          </p:nvSpPr>
          <p:spPr>
            <a:xfrm>
              <a:off x="3188223" y="3802945"/>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68" name="直接连接符 67">
              <a:extLst>
                <a:ext uri="{FF2B5EF4-FFF2-40B4-BE49-F238E27FC236}">
                  <a16:creationId xmlns:a16="http://schemas.microsoft.com/office/drawing/2014/main" id="{288124CE-81D4-33B1-B5CC-97C1FD63AE6C}"/>
                </a:ext>
              </a:extLst>
            </p:cNvPr>
            <p:cNvCxnSpPr>
              <a:cxnSpLocks/>
            </p:cNvCxnSpPr>
            <p:nvPr/>
          </p:nvCxnSpPr>
          <p:spPr>
            <a:xfrm flipH="1">
              <a:off x="3060000" y="5443961"/>
              <a:ext cx="993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65F1EE2-912C-7581-B3D6-BD7E21DE8B38}"/>
                </a:ext>
              </a:extLst>
            </p:cNvPr>
            <p:cNvCxnSpPr>
              <a:cxnSpLocks/>
            </p:cNvCxnSpPr>
            <p:nvPr/>
          </p:nvCxnSpPr>
          <p:spPr>
            <a:xfrm flipH="1">
              <a:off x="3060000" y="6399117"/>
              <a:ext cx="1001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8EE7100-74A3-0C8A-FA39-483825316B1B}"/>
                </a:ext>
              </a:extLst>
            </p:cNvPr>
            <p:cNvCxnSpPr/>
            <p:nvPr/>
          </p:nvCxnSpPr>
          <p:spPr>
            <a:xfrm>
              <a:off x="3526083" y="4523766"/>
              <a:ext cx="0" cy="912514"/>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10034340-0A7E-0F55-AD28-D3EC80505B7F}"/>
                </a:ext>
              </a:extLst>
            </p:cNvPr>
            <p:cNvSpPr txBox="1"/>
            <p:nvPr/>
          </p:nvSpPr>
          <p:spPr>
            <a:xfrm>
              <a:off x="3176131" y="4793111"/>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74" name="直接箭头连接符 73">
              <a:extLst>
                <a:ext uri="{FF2B5EF4-FFF2-40B4-BE49-F238E27FC236}">
                  <a16:creationId xmlns:a16="http://schemas.microsoft.com/office/drawing/2014/main" id="{A903F2AC-443C-E2BD-A26F-E65C78DE051E}"/>
                </a:ext>
              </a:extLst>
            </p:cNvPr>
            <p:cNvCxnSpPr>
              <a:cxnSpLocks/>
            </p:cNvCxnSpPr>
            <p:nvPr/>
          </p:nvCxnSpPr>
          <p:spPr>
            <a:xfrm>
              <a:off x="3526083" y="5456135"/>
              <a:ext cx="0" cy="942982"/>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A2B0EADB-A0D4-10E8-5EC5-CF54A5599C3F}"/>
                </a:ext>
              </a:extLst>
            </p:cNvPr>
            <p:cNvSpPr txBox="1"/>
            <p:nvPr/>
          </p:nvSpPr>
          <p:spPr>
            <a:xfrm>
              <a:off x="3176131" y="5725480"/>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grpSp>
      <p:sp>
        <p:nvSpPr>
          <p:cNvPr id="9" name="文本框 8">
            <a:extLst>
              <a:ext uri="{FF2B5EF4-FFF2-40B4-BE49-F238E27FC236}">
                <a16:creationId xmlns:a16="http://schemas.microsoft.com/office/drawing/2014/main" id="{273AE1D3-E45B-7606-9175-94E9B322C2B4}"/>
              </a:ext>
            </a:extLst>
          </p:cNvPr>
          <p:cNvSpPr txBox="1"/>
          <p:nvPr/>
        </p:nvSpPr>
        <p:spPr>
          <a:xfrm>
            <a:off x="741626" y="2098586"/>
            <a:ext cx="697560" cy="369332"/>
          </a:xfrm>
          <a:prstGeom prst="rect">
            <a:avLst/>
          </a:prstGeom>
          <a:noFill/>
        </p:spPr>
        <p:txBody>
          <a:bodyPr wrap="square">
            <a:spAutoFit/>
          </a:bodyPr>
          <a:lstStyle/>
          <a:p>
            <a:r>
              <a:rPr lang="zh-CN" altLang="en-US" b="1" dirty="0"/>
              <a:t>解析</a:t>
            </a:r>
            <a:endParaRPr lang="zh-CN" altLang="en-US" dirty="0"/>
          </a:p>
        </p:txBody>
      </p:sp>
      <p:sp>
        <p:nvSpPr>
          <p:cNvPr id="10" name="íşlïḍè">
            <a:extLst>
              <a:ext uri="{FF2B5EF4-FFF2-40B4-BE49-F238E27FC236}">
                <a16:creationId xmlns:a16="http://schemas.microsoft.com/office/drawing/2014/main" id="{C09A120B-778E-1FFD-5CFB-F1CBB98E3DA7}"/>
              </a:ext>
            </a:extLst>
          </p:cNvPr>
          <p:cNvSpPr txBox="1"/>
          <p:nvPr/>
        </p:nvSpPr>
        <p:spPr>
          <a:xfrm>
            <a:off x="670065" y="1280868"/>
            <a:ext cx="11009665" cy="673240"/>
          </a:xfrm>
          <a:prstGeom prst="rect">
            <a:avLst/>
          </a:prstGeom>
          <a:noFill/>
        </p:spPr>
        <p:txBody>
          <a:bodyPr wrap="square" lIns="91440" tIns="45720" rIns="91440" bIns="45720" anchor="ctr">
            <a:noAutofit/>
          </a:bodyPr>
          <a:lstStyle/>
          <a:p>
            <a:r>
              <a:rPr lang="en-US" altLang="zh-CN" b="1" dirty="0"/>
              <a:t>【</a:t>
            </a:r>
            <a:r>
              <a:rPr lang="zh-CN" altLang="en-US" b="1" dirty="0"/>
              <a:t>修改自 </a:t>
            </a:r>
            <a:r>
              <a:rPr lang="en-US" altLang="zh-CN" b="1" dirty="0"/>
              <a:t>2011</a:t>
            </a:r>
            <a:r>
              <a:rPr lang="zh-CN" altLang="en-US" b="1" dirty="0"/>
              <a:t>年 题</a:t>
            </a:r>
            <a:r>
              <a:rPr lang="en-US" altLang="zh-CN" b="1" dirty="0"/>
              <a:t>47 </a:t>
            </a:r>
            <a:r>
              <a:rPr lang="zh-CN" altLang="en-US" b="1" dirty="0"/>
              <a:t>第（</a:t>
            </a:r>
            <a:r>
              <a:rPr lang="en-US" altLang="zh-CN" b="1" dirty="0"/>
              <a:t>3</a:t>
            </a:r>
            <a:r>
              <a:rPr lang="zh-CN" altLang="en-US" b="1" dirty="0"/>
              <a:t>）问</a:t>
            </a:r>
            <a:r>
              <a:rPr lang="en-US" altLang="zh-CN" b="1" dirty="0"/>
              <a:t>】</a:t>
            </a:r>
            <a:r>
              <a:rPr lang="zh-CN" altLang="en-US" b="1" dirty="0"/>
              <a:t>假设</a:t>
            </a:r>
            <a:r>
              <a:rPr lang="en-US" altLang="zh-CN" b="1" dirty="0"/>
              <a:t>HTTP1.1</a:t>
            </a:r>
            <a:r>
              <a:rPr lang="zh-CN" altLang="en-US" b="1" dirty="0"/>
              <a:t>协议以持续的非流水线方式工作，一次请求</a:t>
            </a:r>
            <a:r>
              <a:rPr lang="en-US" altLang="zh-CN" b="1" dirty="0"/>
              <a:t>-</a:t>
            </a:r>
            <a:r>
              <a:rPr lang="zh-CN" altLang="en-US" b="1" dirty="0"/>
              <a:t>响应的时间为</a:t>
            </a:r>
            <a:r>
              <a:rPr lang="en-US" altLang="zh-CN" b="1" dirty="0"/>
              <a:t>RTT</a:t>
            </a:r>
            <a:r>
              <a:rPr lang="zh-CN" altLang="en-US" b="1" dirty="0"/>
              <a:t>，</a:t>
            </a:r>
            <a:r>
              <a:rPr lang="en-US" altLang="zh-CN" b="1" dirty="0"/>
              <a:t>rfc.html</a:t>
            </a:r>
            <a:r>
              <a:rPr lang="zh-CN" altLang="en-US" b="1" dirty="0"/>
              <a:t>页面引用了</a:t>
            </a:r>
            <a:r>
              <a:rPr lang="en-US" altLang="zh-CN" b="1" dirty="0"/>
              <a:t>2</a:t>
            </a:r>
            <a:r>
              <a:rPr lang="zh-CN" altLang="en-US" b="1" dirty="0"/>
              <a:t>个</a:t>
            </a:r>
            <a:r>
              <a:rPr lang="en-US" altLang="zh-CN" b="1" dirty="0"/>
              <a:t>JPEG</a:t>
            </a:r>
            <a:r>
              <a:rPr lang="zh-CN" altLang="en-US" b="1" dirty="0"/>
              <a:t>小图像，则浏览器从开始建立</a:t>
            </a:r>
            <a:r>
              <a:rPr lang="en-US" altLang="zh-CN" b="1" dirty="0"/>
              <a:t>TCP</a:t>
            </a:r>
            <a:r>
              <a:rPr lang="zh-CN" altLang="en-US" b="1" dirty="0"/>
              <a:t>连接到收到全部内容为止，需要多少个</a:t>
            </a:r>
            <a:r>
              <a:rPr lang="en-US" altLang="zh-CN" b="1" dirty="0"/>
              <a:t>RTT</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98048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1000"/>
                                        <p:tgtEl>
                                          <p:spTgt spid="30"/>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left)">
                                      <p:cBhvr>
                                        <p:cTn id="39" dur="500"/>
                                        <p:tgtEl>
                                          <p:spTgt spid="64"/>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right)">
                                      <p:cBhvr>
                                        <p:cTn id="43" dur="500"/>
                                        <p:tgtEl>
                                          <p:spTgt spid="65"/>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childTnLst>
                          </p:cTn>
                        </p:par>
                        <p:par>
                          <p:cTn id="48" fill="hold">
                            <p:stCondLst>
                              <p:cond delay="1500"/>
                            </p:stCondLst>
                            <p:childTnLst>
                              <p:par>
                                <p:cTn id="49" presetID="22" presetClass="entr" presetSubtype="2"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right)">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79"/>
                                        </p:tgtEl>
                                        <p:attrNameLst>
                                          <p:attrName>style.visibility</p:attrName>
                                        </p:attrNameLst>
                                      </p:cBhvr>
                                      <p:to>
                                        <p:strVal val="visible"/>
                                      </p:to>
                                    </p:set>
                                    <p:anim calcmode="lin" valueType="num">
                                      <p:cBhvr additive="base">
                                        <p:cTn id="56" dur="500"/>
                                        <p:tgtEl>
                                          <p:spTgt spid="79"/>
                                        </p:tgtEl>
                                        <p:attrNameLst>
                                          <p:attrName>ppt_x</p:attrName>
                                        </p:attrNameLst>
                                      </p:cBhvr>
                                      <p:tavLst>
                                        <p:tav tm="0">
                                          <p:val>
                                            <p:strVal val="#ppt_x-#ppt_w*1.125000"/>
                                          </p:val>
                                        </p:tav>
                                        <p:tav tm="100000">
                                          <p:val>
                                            <p:strVal val="#ppt_x"/>
                                          </p:val>
                                        </p:tav>
                                      </p:tavLst>
                                    </p:anim>
                                    <p:animEffect transition="in" filter="wipe(right)">
                                      <p:cBhvr>
                                        <p:cTn id="5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tx1"/>
                  </a:solidFill>
                  <a:latin typeface="Impact" panose="020B0806030902050204" pitchFamily="34" charset="0"/>
                </a:rPr>
                <a:t>客户</a:t>
              </a:r>
              <a:r>
                <a:rPr lang="en-US" altLang="zh-CN" sz="2000" b="1" dirty="0">
                  <a:solidFill>
                    <a:schemeClr val="tx1"/>
                  </a:solidFill>
                  <a:latin typeface="Impact" panose="020B0806030902050204" pitchFamily="34" charset="0"/>
                </a:rPr>
                <a:t>-</a:t>
              </a:r>
              <a:r>
                <a:rPr lang="zh-CN" altLang="en-US" sz="2000" b="1" dirty="0">
                  <a:solidFill>
                    <a:schemeClr val="tx1"/>
                  </a:solidFill>
                  <a:latin typeface="Impact" panose="020B0806030902050204" pitchFamily="34" charset="0"/>
                </a:rPr>
                <a:t>服务器方式和对等方式</a:t>
              </a:r>
            </a:p>
          </p:txBody>
        </p:sp>
      </p:grpSp>
      <p:sp>
        <p:nvSpPr>
          <p:cNvPr id="7" name="矩形 6">
            <a:extLst>
              <a:ext uri="{FF2B5EF4-FFF2-40B4-BE49-F238E27FC236}">
                <a16:creationId xmlns:a16="http://schemas.microsoft.com/office/drawing/2014/main" id="{054AEE3C-D991-1D82-036B-71D36D8D88DC}"/>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C626047C-88C3-C863-68B9-15E07B147723}"/>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a:t>
            </a:r>
            <a:r>
              <a:rPr lang="zh-CN" altLang="en-US" b="1" dirty="0"/>
              <a:t>（</a:t>
            </a:r>
            <a:r>
              <a:rPr lang="en-US" altLang="zh-CN" b="1" dirty="0">
                <a:solidFill>
                  <a:schemeClr val="accent1">
                    <a:lumMod val="75000"/>
                  </a:schemeClr>
                </a:solidFill>
              </a:rPr>
              <a:t>P</a:t>
            </a:r>
            <a:r>
              <a:rPr lang="en-US" altLang="zh-CN" b="1" dirty="0"/>
              <a:t>eer-</a:t>
            </a:r>
            <a:r>
              <a:rPr lang="en-US" altLang="zh-CN" b="1" dirty="0">
                <a:solidFill>
                  <a:schemeClr val="accent1">
                    <a:lumMod val="75000"/>
                  </a:schemeClr>
                </a:solidFill>
              </a:rPr>
              <a:t>to</a:t>
            </a:r>
            <a:r>
              <a:rPr lang="en-US" altLang="zh-CN" b="1" dirty="0"/>
              <a:t>-</a:t>
            </a:r>
            <a:r>
              <a:rPr lang="en-US" altLang="zh-CN" b="1" dirty="0">
                <a:solidFill>
                  <a:schemeClr val="accent1">
                    <a:lumMod val="75000"/>
                  </a:schemeClr>
                </a:solidFill>
              </a:rPr>
              <a:t>P</a:t>
            </a:r>
            <a:r>
              <a:rPr lang="en-US" altLang="zh-CN" b="1" dirty="0"/>
              <a:t>eer</a:t>
            </a:r>
            <a:r>
              <a:rPr lang="zh-CN" altLang="en-US" b="1" dirty="0"/>
              <a:t>，</a:t>
            </a:r>
            <a:r>
              <a:rPr lang="en-US" altLang="zh-CN" b="1" dirty="0">
                <a:solidFill>
                  <a:schemeClr val="accent1">
                    <a:lumMod val="75000"/>
                  </a:schemeClr>
                </a:solidFill>
              </a:rPr>
              <a:t>P2P</a:t>
            </a:r>
            <a:r>
              <a:rPr lang="zh-CN" altLang="en-US" b="1" dirty="0"/>
              <a:t>）方式</a:t>
            </a:r>
            <a:endParaRPr lang="en-US" altLang="zh-CN" b="1" dirty="0"/>
          </a:p>
        </p:txBody>
      </p:sp>
      <p:sp>
        <p:nvSpPr>
          <p:cNvPr id="13" name="矩形 12">
            <a:extLst>
              <a:ext uri="{FF2B5EF4-FFF2-40B4-BE49-F238E27FC236}">
                <a16:creationId xmlns:a16="http://schemas.microsoft.com/office/drawing/2014/main" id="{6B921993-E1AA-C25B-563D-7A3DB0B29F59}"/>
              </a:ext>
            </a:extLst>
          </p:cNvPr>
          <p:cNvSpPr/>
          <p:nvPr/>
        </p:nvSpPr>
        <p:spPr>
          <a:xfrm>
            <a:off x="1402345" y="172959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íşlïḍè">
            <a:extLst>
              <a:ext uri="{FF2B5EF4-FFF2-40B4-BE49-F238E27FC236}">
                <a16:creationId xmlns:a16="http://schemas.microsoft.com/office/drawing/2014/main" id="{F696788A-66DD-2441-C645-AA2D7127B163}"/>
              </a:ext>
            </a:extLst>
          </p:cNvPr>
          <p:cNvSpPr txBox="1"/>
          <p:nvPr/>
        </p:nvSpPr>
        <p:spPr>
          <a:xfrm>
            <a:off x="1680102" y="1648537"/>
            <a:ext cx="10186317" cy="677804"/>
          </a:xfrm>
          <a:prstGeom prst="rect">
            <a:avLst/>
          </a:prstGeom>
          <a:noFill/>
        </p:spPr>
        <p:txBody>
          <a:bodyPr wrap="square" lIns="91440" tIns="45720" rIns="91440" bIns="45720" anchor="ctr">
            <a:noAutofit/>
          </a:bodyPr>
          <a:lstStyle/>
          <a:p>
            <a:r>
              <a:rPr lang="zh-CN" altLang="en-US" b="1" dirty="0"/>
              <a:t>在</a:t>
            </a:r>
            <a:r>
              <a:rPr lang="en-US" altLang="zh-CN" b="1" dirty="0"/>
              <a:t>P2P</a:t>
            </a:r>
            <a:r>
              <a:rPr lang="zh-CN" altLang="en-US" b="1" dirty="0"/>
              <a:t>方式中，</a:t>
            </a:r>
            <a:r>
              <a:rPr lang="zh-CN" altLang="en-US" b="1" dirty="0">
                <a:solidFill>
                  <a:schemeClr val="accent1">
                    <a:lumMod val="75000"/>
                  </a:schemeClr>
                </a:solidFill>
              </a:rPr>
              <a:t>没有固定的服务请求者和服务提供者</a:t>
            </a:r>
            <a:r>
              <a:rPr lang="zh-CN" altLang="en-US" b="1" dirty="0"/>
              <a:t>，分布在网络边缘各端系统中的应用进程是对等的，被称为</a:t>
            </a:r>
            <a:r>
              <a:rPr lang="zh-CN" altLang="en-US" b="1" dirty="0">
                <a:solidFill>
                  <a:schemeClr val="accent1">
                    <a:lumMod val="75000"/>
                  </a:schemeClr>
                </a:solidFill>
              </a:rPr>
              <a:t>对等方</a:t>
            </a:r>
            <a:r>
              <a:rPr lang="zh-CN" altLang="en-US" b="1" dirty="0"/>
              <a:t>。</a:t>
            </a:r>
            <a:r>
              <a:rPr lang="zh-CN" altLang="en-US" b="1" dirty="0">
                <a:solidFill>
                  <a:schemeClr val="accent1">
                    <a:lumMod val="75000"/>
                  </a:schemeClr>
                </a:solidFill>
              </a:rPr>
              <a:t>对等方相互之间直接通信</a:t>
            </a:r>
            <a:r>
              <a:rPr lang="zh-CN" altLang="en-US" b="1" dirty="0"/>
              <a:t>，每个对等方既是服务的请求者，又是服务的提供者。</a:t>
            </a:r>
            <a:endParaRPr lang="en-US" altLang="zh-CN" b="1" dirty="0"/>
          </a:p>
        </p:txBody>
      </p:sp>
      <p:pic>
        <p:nvPicPr>
          <p:cNvPr id="11" name="图片 10" descr="图示&#10;&#10;描述已自动生成">
            <a:extLst>
              <a:ext uri="{FF2B5EF4-FFF2-40B4-BE49-F238E27FC236}">
                <a16:creationId xmlns:a16="http://schemas.microsoft.com/office/drawing/2014/main" id="{77A2B8C3-4AB9-7DDC-B21C-256DB2F933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5355" y="3820832"/>
            <a:ext cx="4076843" cy="2618068"/>
          </a:xfrm>
          <a:prstGeom prst="rect">
            <a:avLst/>
          </a:prstGeom>
        </p:spPr>
      </p:pic>
      <p:grpSp>
        <p:nvGrpSpPr>
          <p:cNvPr id="32" name="组合 31">
            <a:extLst>
              <a:ext uri="{FF2B5EF4-FFF2-40B4-BE49-F238E27FC236}">
                <a16:creationId xmlns:a16="http://schemas.microsoft.com/office/drawing/2014/main" id="{5E086F8A-7BBB-3BB9-037F-88A3B1CA0325}"/>
              </a:ext>
            </a:extLst>
          </p:cNvPr>
          <p:cNvGrpSpPr/>
          <p:nvPr/>
        </p:nvGrpSpPr>
        <p:grpSpPr>
          <a:xfrm>
            <a:off x="2544451" y="4182138"/>
            <a:ext cx="2441421" cy="646331"/>
            <a:chOff x="2544451" y="4182138"/>
            <a:chExt cx="2441421" cy="646331"/>
          </a:xfrm>
        </p:grpSpPr>
        <p:sp>
          <p:nvSpPr>
            <p:cNvPr id="12" name="文本框 11">
              <a:extLst>
                <a:ext uri="{FF2B5EF4-FFF2-40B4-BE49-F238E27FC236}">
                  <a16:creationId xmlns:a16="http://schemas.microsoft.com/office/drawing/2014/main" id="{F99C8499-376D-27F1-E0EA-46F336C948ED}"/>
                </a:ext>
              </a:extLst>
            </p:cNvPr>
            <p:cNvSpPr txBox="1"/>
            <p:nvPr/>
          </p:nvSpPr>
          <p:spPr>
            <a:xfrm>
              <a:off x="2544451" y="4182138"/>
              <a:ext cx="1170674" cy="646331"/>
            </a:xfrm>
            <a:prstGeom prst="rect">
              <a:avLst/>
            </a:prstGeom>
            <a:noFill/>
          </p:spPr>
          <p:txBody>
            <a:bodyPr wrap="square" rtlCol="0">
              <a:spAutoFit/>
            </a:bodyPr>
            <a:lstStyle/>
            <a:p>
              <a:pPr algn="ctr"/>
              <a:r>
                <a:rPr lang="zh-CN" altLang="en-US" b="1" dirty="0"/>
                <a:t>运行</a:t>
              </a:r>
              <a:endParaRPr lang="en-US" altLang="zh-CN" b="1" dirty="0"/>
            </a:p>
            <a:p>
              <a:pPr algn="ctr"/>
              <a:r>
                <a:rPr lang="en-US" altLang="zh-CN" b="1" dirty="0"/>
                <a:t>P2P</a:t>
              </a:r>
              <a:r>
                <a:rPr lang="zh-CN" altLang="en-US" b="1" dirty="0"/>
                <a:t>程序</a:t>
              </a:r>
            </a:p>
          </p:txBody>
        </p:sp>
        <p:cxnSp>
          <p:nvCxnSpPr>
            <p:cNvPr id="16" name="直接箭头连接符 15">
              <a:extLst>
                <a:ext uri="{FF2B5EF4-FFF2-40B4-BE49-F238E27FC236}">
                  <a16:creationId xmlns:a16="http://schemas.microsoft.com/office/drawing/2014/main" id="{FFAA3284-D70A-24F6-07F3-9663A11F98B8}"/>
                </a:ext>
              </a:extLst>
            </p:cNvPr>
            <p:cNvCxnSpPr>
              <a:cxnSpLocks/>
            </p:cNvCxnSpPr>
            <p:nvPr/>
          </p:nvCxnSpPr>
          <p:spPr>
            <a:xfrm>
              <a:off x="3715125" y="4501115"/>
              <a:ext cx="127074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C6594788-BFC9-2B7E-4F11-F76FFA195096}"/>
              </a:ext>
            </a:extLst>
          </p:cNvPr>
          <p:cNvGrpSpPr/>
          <p:nvPr/>
        </p:nvGrpSpPr>
        <p:grpSpPr>
          <a:xfrm>
            <a:off x="7433820" y="4182138"/>
            <a:ext cx="2213729" cy="646331"/>
            <a:chOff x="7433820" y="4182138"/>
            <a:chExt cx="2213729" cy="646331"/>
          </a:xfrm>
        </p:grpSpPr>
        <p:sp>
          <p:nvSpPr>
            <p:cNvPr id="19" name="文本框 18">
              <a:extLst>
                <a:ext uri="{FF2B5EF4-FFF2-40B4-BE49-F238E27FC236}">
                  <a16:creationId xmlns:a16="http://schemas.microsoft.com/office/drawing/2014/main" id="{FD44BD4C-CBE0-6F1A-9C55-C72B1CED9C7E}"/>
                </a:ext>
              </a:extLst>
            </p:cNvPr>
            <p:cNvSpPr txBox="1"/>
            <p:nvPr/>
          </p:nvSpPr>
          <p:spPr>
            <a:xfrm>
              <a:off x="8476875" y="4182138"/>
              <a:ext cx="1170674" cy="646331"/>
            </a:xfrm>
            <a:prstGeom prst="rect">
              <a:avLst/>
            </a:prstGeom>
            <a:noFill/>
          </p:spPr>
          <p:txBody>
            <a:bodyPr wrap="square" rtlCol="0">
              <a:spAutoFit/>
            </a:bodyPr>
            <a:lstStyle/>
            <a:p>
              <a:pPr algn="ctr"/>
              <a:r>
                <a:rPr lang="zh-CN" altLang="en-US" b="1" dirty="0"/>
                <a:t>运行</a:t>
              </a:r>
              <a:endParaRPr lang="en-US" altLang="zh-CN" b="1" dirty="0"/>
            </a:p>
            <a:p>
              <a:pPr algn="ctr"/>
              <a:r>
                <a:rPr lang="en-US" altLang="zh-CN" b="1" dirty="0"/>
                <a:t>P2P</a:t>
              </a:r>
              <a:r>
                <a:rPr lang="zh-CN" altLang="en-US" b="1" dirty="0"/>
                <a:t>程序</a:t>
              </a:r>
            </a:p>
          </p:txBody>
        </p:sp>
        <p:cxnSp>
          <p:nvCxnSpPr>
            <p:cNvPr id="23" name="直接箭头连接符 22">
              <a:extLst>
                <a:ext uri="{FF2B5EF4-FFF2-40B4-BE49-F238E27FC236}">
                  <a16:creationId xmlns:a16="http://schemas.microsoft.com/office/drawing/2014/main" id="{94C3D2A4-60E9-0D7F-A2EB-1954365F982F}"/>
                </a:ext>
              </a:extLst>
            </p:cNvPr>
            <p:cNvCxnSpPr>
              <a:cxnSpLocks/>
            </p:cNvCxnSpPr>
            <p:nvPr/>
          </p:nvCxnSpPr>
          <p:spPr>
            <a:xfrm flipH="1">
              <a:off x="7433820" y="4501116"/>
              <a:ext cx="1183758"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A4EE1DA3-3A60-8BAE-67F8-19D6F857D6FB}"/>
              </a:ext>
            </a:extLst>
          </p:cNvPr>
          <p:cNvGrpSpPr/>
          <p:nvPr/>
        </p:nvGrpSpPr>
        <p:grpSpPr>
          <a:xfrm>
            <a:off x="2544451" y="5582091"/>
            <a:ext cx="2441421" cy="646331"/>
            <a:chOff x="2544451" y="5582091"/>
            <a:chExt cx="2441421" cy="646331"/>
          </a:xfrm>
        </p:grpSpPr>
        <p:sp>
          <p:nvSpPr>
            <p:cNvPr id="24" name="文本框 23">
              <a:extLst>
                <a:ext uri="{FF2B5EF4-FFF2-40B4-BE49-F238E27FC236}">
                  <a16:creationId xmlns:a16="http://schemas.microsoft.com/office/drawing/2014/main" id="{41AE3D1C-B515-14D6-3CA7-9E0C897C9DF3}"/>
                </a:ext>
              </a:extLst>
            </p:cNvPr>
            <p:cNvSpPr txBox="1"/>
            <p:nvPr/>
          </p:nvSpPr>
          <p:spPr>
            <a:xfrm>
              <a:off x="2544451" y="5582091"/>
              <a:ext cx="1170674" cy="646331"/>
            </a:xfrm>
            <a:prstGeom prst="rect">
              <a:avLst/>
            </a:prstGeom>
            <a:noFill/>
          </p:spPr>
          <p:txBody>
            <a:bodyPr wrap="square" rtlCol="0">
              <a:spAutoFit/>
            </a:bodyPr>
            <a:lstStyle/>
            <a:p>
              <a:pPr algn="ctr"/>
              <a:r>
                <a:rPr lang="zh-CN" altLang="en-US" b="1" dirty="0"/>
                <a:t>运行</a:t>
              </a:r>
              <a:endParaRPr lang="en-US" altLang="zh-CN" b="1" dirty="0"/>
            </a:p>
            <a:p>
              <a:pPr algn="ctr"/>
              <a:r>
                <a:rPr lang="en-US" altLang="zh-CN" b="1" dirty="0"/>
                <a:t>P2P</a:t>
              </a:r>
              <a:r>
                <a:rPr lang="zh-CN" altLang="en-US" b="1" dirty="0"/>
                <a:t>程序</a:t>
              </a:r>
            </a:p>
          </p:txBody>
        </p:sp>
        <p:cxnSp>
          <p:nvCxnSpPr>
            <p:cNvPr id="29" name="直接箭头连接符 28">
              <a:extLst>
                <a:ext uri="{FF2B5EF4-FFF2-40B4-BE49-F238E27FC236}">
                  <a16:creationId xmlns:a16="http://schemas.microsoft.com/office/drawing/2014/main" id="{7CCE35E6-5FE2-FD3D-1F3A-135D8EF97DE0}"/>
                </a:ext>
              </a:extLst>
            </p:cNvPr>
            <p:cNvCxnSpPr>
              <a:cxnSpLocks/>
            </p:cNvCxnSpPr>
            <p:nvPr/>
          </p:nvCxnSpPr>
          <p:spPr>
            <a:xfrm>
              <a:off x="3715125" y="5901068"/>
              <a:ext cx="127074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E0504BDD-331E-BA2D-98A6-A37CD1A1BAF8}"/>
              </a:ext>
            </a:extLst>
          </p:cNvPr>
          <p:cNvGrpSpPr/>
          <p:nvPr/>
        </p:nvGrpSpPr>
        <p:grpSpPr>
          <a:xfrm>
            <a:off x="7433820" y="5504120"/>
            <a:ext cx="2213729" cy="646331"/>
            <a:chOff x="7433820" y="5504120"/>
            <a:chExt cx="2213729" cy="646331"/>
          </a:xfrm>
        </p:grpSpPr>
        <p:sp>
          <p:nvSpPr>
            <p:cNvPr id="30" name="文本框 29">
              <a:extLst>
                <a:ext uri="{FF2B5EF4-FFF2-40B4-BE49-F238E27FC236}">
                  <a16:creationId xmlns:a16="http://schemas.microsoft.com/office/drawing/2014/main" id="{F8BF3C26-4208-F5EF-1071-889A8C31DA3A}"/>
                </a:ext>
              </a:extLst>
            </p:cNvPr>
            <p:cNvSpPr txBox="1"/>
            <p:nvPr/>
          </p:nvSpPr>
          <p:spPr>
            <a:xfrm>
              <a:off x="8476875" y="5504120"/>
              <a:ext cx="1170674" cy="646331"/>
            </a:xfrm>
            <a:prstGeom prst="rect">
              <a:avLst/>
            </a:prstGeom>
            <a:noFill/>
          </p:spPr>
          <p:txBody>
            <a:bodyPr wrap="square" rtlCol="0">
              <a:spAutoFit/>
            </a:bodyPr>
            <a:lstStyle/>
            <a:p>
              <a:pPr algn="ctr"/>
              <a:r>
                <a:rPr lang="zh-CN" altLang="en-US" b="1" dirty="0"/>
                <a:t>运行</a:t>
              </a:r>
              <a:endParaRPr lang="en-US" altLang="zh-CN" b="1" dirty="0"/>
            </a:p>
            <a:p>
              <a:pPr algn="ctr"/>
              <a:r>
                <a:rPr lang="en-US" altLang="zh-CN" b="1" dirty="0"/>
                <a:t>P2P</a:t>
              </a:r>
              <a:r>
                <a:rPr lang="zh-CN" altLang="en-US" b="1" dirty="0"/>
                <a:t>程序</a:t>
              </a:r>
            </a:p>
          </p:txBody>
        </p:sp>
        <p:cxnSp>
          <p:nvCxnSpPr>
            <p:cNvPr id="31" name="直接箭头连接符 30">
              <a:extLst>
                <a:ext uri="{FF2B5EF4-FFF2-40B4-BE49-F238E27FC236}">
                  <a16:creationId xmlns:a16="http://schemas.microsoft.com/office/drawing/2014/main" id="{D1D774EB-B3AD-529D-F5BC-363DB319895D}"/>
                </a:ext>
              </a:extLst>
            </p:cNvPr>
            <p:cNvCxnSpPr>
              <a:cxnSpLocks/>
            </p:cNvCxnSpPr>
            <p:nvPr/>
          </p:nvCxnSpPr>
          <p:spPr>
            <a:xfrm flipH="1">
              <a:off x="7433820" y="5823098"/>
              <a:ext cx="1183758"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37" name="直接箭头连接符 36">
            <a:extLst>
              <a:ext uri="{FF2B5EF4-FFF2-40B4-BE49-F238E27FC236}">
                <a16:creationId xmlns:a16="http://schemas.microsoft.com/office/drawing/2014/main" id="{1D6282DE-17F3-ADDD-895F-126F811AE57F}"/>
              </a:ext>
            </a:extLst>
          </p:cNvPr>
          <p:cNvCxnSpPr>
            <a:cxnSpLocks/>
          </p:cNvCxnSpPr>
          <p:nvPr/>
        </p:nvCxnSpPr>
        <p:spPr>
          <a:xfrm flipV="1">
            <a:off x="5291418" y="4632512"/>
            <a:ext cx="0" cy="110265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4D5EF10-BF52-D611-D47B-CF2E844B51D1}"/>
              </a:ext>
            </a:extLst>
          </p:cNvPr>
          <p:cNvSpPr txBox="1"/>
          <p:nvPr/>
        </p:nvSpPr>
        <p:spPr>
          <a:xfrm>
            <a:off x="4457227" y="4514117"/>
            <a:ext cx="963744" cy="338554"/>
          </a:xfrm>
          <a:prstGeom prst="rect">
            <a:avLst/>
          </a:prstGeom>
          <a:noFill/>
        </p:spPr>
        <p:txBody>
          <a:bodyPr wrap="square" rtlCol="0">
            <a:spAutoFit/>
          </a:bodyPr>
          <a:lstStyle/>
          <a:p>
            <a:pPr algn="ctr"/>
            <a:r>
              <a:rPr lang="zh-CN" altLang="en-US" sz="1600" b="1" dirty="0"/>
              <a:t>对等方</a:t>
            </a:r>
          </a:p>
        </p:txBody>
      </p:sp>
      <p:sp>
        <p:nvSpPr>
          <p:cNvPr id="41" name="文本框 40">
            <a:extLst>
              <a:ext uri="{FF2B5EF4-FFF2-40B4-BE49-F238E27FC236}">
                <a16:creationId xmlns:a16="http://schemas.microsoft.com/office/drawing/2014/main" id="{30CE7EBB-2739-4524-57F8-65A30F48114D}"/>
              </a:ext>
            </a:extLst>
          </p:cNvPr>
          <p:cNvSpPr txBox="1"/>
          <p:nvPr/>
        </p:nvSpPr>
        <p:spPr>
          <a:xfrm>
            <a:off x="4457227" y="5542780"/>
            <a:ext cx="963744" cy="338554"/>
          </a:xfrm>
          <a:prstGeom prst="rect">
            <a:avLst/>
          </a:prstGeom>
          <a:noFill/>
        </p:spPr>
        <p:txBody>
          <a:bodyPr wrap="square" rtlCol="0">
            <a:spAutoFit/>
          </a:bodyPr>
          <a:lstStyle/>
          <a:p>
            <a:pPr algn="ctr"/>
            <a:r>
              <a:rPr lang="zh-CN" altLang="en-US" sz="1600" b="1" dirty="0"/>
              <a:t>对等方</a:t>
            </a:r>
          </a:p>
        </p:txBody>
      </p:sp>
      <p:cxnSp>
        <p:nvCxnSpPr>
          <p:cNvPr id="42" name="直接箭头连接符 41">
            <a:extLst>
              <a:ext uri="{FF2B5EF4-FFF2-40B4-BE49-F238E27FC236}">
                <a16:creationId xmlns:a16="http://schemas.microsoft.com/office/drawing/2014/main" id="{1B7582E1-46D9-7BFD-A921-DE5494B4A50D}"/>
              </a:ext>
            </a:extLst>
          </p:cNvPr>
          <p:cNvCxnSpPr>
            <a:cxnSpLocks/>
          </p:cNvCxnSpPr>
          <p:nvPr/>
        </p:nvCxnSpPr>
        <p:spPr>
          <a:xfrm flipV="1">
            <a:off x="7038701" y="4632512"/>
            <a:ext cx="0" cy="110265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958CACB-4291-73DC-5832-94E791F94EA5}"/>
              </a:ext>
            </a:extLst>
          </p:cNvPr>
          <p:cNvSpPr txBox="1"/>
          <p:nvPr/>
        </p:nvSpPr>
        <p:spPr>
          <a:xfrm>
            <a:off x="6931208" y="4514117"/>
            <a:ext cx="963744" cy="338554"/>
          </a:xfrm>
          <a:prstGeom prst="rect">
            <a:avLst/>
          </a:prstGeom>
          <a:noFill/>
        </p:spPr>
        <p:txBody>
          <a:bodyPr wrap="square" rtlCol="0">
            <a:spAutoFit/>
          </a:bodyPr>
          <a:lstStyle/>
          <a:p>
            <a:pPr algn="ctr"/>
            <a:r>
              <a:rPr lang="zh-CN" altLang="en-US" sz="1600" b="1" dirty="0"/>
              <a:t>对等方</a:t>
            </a:r>
          </a:p>
        </p:txBody>
      </p:sp>
      <p:sp>
        <p:nvSpPr>
          <p:cNvPr id="44" name="文本框 43">
            <a:extLst>
              <a:ext uri="{FF2B5EF4-FFF2-40B4-BE49-F238E27FC236}">
                <a16:creationId xmlns:a16="http://schemas.microsoft.com/office/drawing/2014/main" id="{0014ED28-4EC6-266A-E851-22376B5FC839}"/>
              </a:ext>
            </a:extLst>
          </p:cNvPr>
          <p:cNvSpPr txBox="1"/>
          <p:nvPr/>
        </p:nvSpPr>
        <p:spPr>
          <a:xfrm>
            <a:off x="6931208" y="5486076"/>
            <a:ext cx="963744" cy="338554"/>
          </a:xfrm>
          <a:prstGeom prst="rect">
            <a:avLst/>
          </a:prstGeom>
          <a:noFill/>
        </p:spPr>
        <p:txBody>
          <a:bodyPr wrap="square" rtlCol="0">
            <a:spAutoFit/>
          </a:bodyPr>
          <a:lstStyle/>
          <a:p>
            <a:pPr algn="ctr"/>
            <a:r>
              <a:rPr lang="zh-CN" altLang="en-US" sz="1600" b="1" dirty="0"/>
              <a:t>对等方</a:t>
            </a:r>
          </a:p>
        </p:txBody>
      </p:sp>
      <p:cxnSp>
        <p:nvCxnSpPr>
          <p:cNvPr id="45" name="直接箭头连接符 44">
            <a:extLst>
              <a:ext uri="{FF2B5EF4-FFF2-40B4-BE49-F238E27FC236}">
                <a16:creationId xmlns:a16="http://schemas.microsoft.com/office/drawing/2014/main" id="{D75A8DB7-2B69-420F-B511-2ADE10CF3A7B}"/>
              </a:ext>
            </a:extLst>
          </p:cNvPr>
          <p:cNvCxnSpPr>
            <a:cxnSpLocks/>
            <a:stCxn id="44" idx="1"/>
          </p:cNvCxnSpPr>
          <p:nvPr/>
        </p:nvCxnSpPr>
        <p:spPr>
          <a:xfrm flipH="1" flipV="1">
            <a:off x="5550917" y="4501115"/>
            <a:ext cx="1380291" cy="115423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21DE070-A581-AE3B-64F9-52A5F68EBAD8}"/>
              </a:ext>
            </a:extLst>
          </p:cNvPr>
          <p:cNvSpPr/>
          <p:nvPr/>
        </p:nvSpPr>
        <p:spPr>
          <a:xfrm>
            <a:off x="1036781" y="236674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íşlïḍè">
            <a:extLst>
              <a:ext uri="{FF2B5EF4-FFF2-40B4-BE49-F238E27FC236}">
                <a16:creationId xmlns:a16="http://schemas.microsoft.com/office/drawing/2014/main" id="{93975A5E-BB54-FBDA-71DF-3019E43DCD99}"/>
              </a:ext>
            </a:extLst>
          </p:cNvPr>
          <p:cNvSpPr txBox="1"/>
          <p:nvPr/>
        </p:nvSpPr>
        <p:spPr>
          <a:xfrm>
            <a:off x="1314538" y="2285684"/>
            <a:ext cx="10593443" cy="417270"/>
          </a:xfrm>
          <a:prstGeom prst="rect">
            <a:avLst/>
          </a:prstGeom>
          <a:noFill/>
        </p:spPr>
        <p:txBody>
          <a:bodyPr wrap="square" lIns="91440" tIns="45720" rIns="91440" bIns="45720" anchor="ctr">
            <a:noAutofit/>
          </a:bodyPr>
          <a:lstStyle/>
          <a:p>
            <a:r>
              <a:rPr lang="zh-CN" altLang="en-US" b="1" dirty="0"/>
              <a:t>目前，在因特网上流行的</a:t>
            </a:r>
            <a:r>
              <a:rPr lang="en-US" altLang="zh-CN" b="1" dirty="0"/>
              <a:t>P2P</a:t>
            </a:r>
            <a:r>
              <a:rPr lang="zh-CN" altLang="en-US" b="1" dirty="0"/>
              <a:t>应用主要包括</a:t>
            </a:r>
            <a:r>
              <a:rPr lang="en-US" altLang="zh-CN" b="1" dirty="0"/>
              <a:t>P2P</a:t>
            </a:r>
            <a:r>
              <a:rPr lang="zh-CN" altLang="en-US" b="1" dirty="0"/>
              <a:t>文件共享、即时通信、</a:t>
            </a:r>
            <a:r>
              <a:rPr lang="en-US" altLang="zh-CN" b="1" dirty="0"/>
              <a:t>P2P</a:t>
            </a:r>
            <a:r>
              <a:rPr lang="zh-CN" altLang="en-US" b="1" dirty="0"/>
              <a:t>流媒体、分布式存储等。</a:t>
            </a:r>
            <a:endParaRPr lang="en-US" altLang="zh-CN" b="1" dirty="0"/>
          </a:p>
        </p:txBody>
      </p:sp>
      <p:sp>
        <p:nvSpPr>
          <p:cNvPr id="61" name="矩形 60">
            <a:extLst>
              <a:ext uri="{FF2B5EF4-FFF2-40B4-BE49-F238E27FC236}">
                <a16:creationId xmlns:a16="http://schemas.microsoft.com/office/drawing/2014/main" id="{7818B35F-11AA-3830-D2FA-58B10872507D}"/>
              </a:ext>
            </a:extLst>
          </p:cNvPr>
          <p:cNvSpPr/>
          <p:nvPr/>
        </p:nvSpPr>
        <p:spPr>
          <a:xfrm>
            <a:off x="1036781" y="283217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íşlïḍè">
            <a:extLst>
              <a:ext uri="{FF2B5EF4-FFF2-40B4-BE49-F238E27FC236}">
                <a16:creationId xmlns:a16="http://schemas.microsoft.com/office/drawing/2014/main" id="{32BE23E6-D4D7-D088-ABB0-5B1292F3DB3B}"/>
              </a:ext>
            </a:extLst>
          </p:cNvPr>
          <p:cNvSpPr txBox="1"/>
          <p:nvPr/>
        </p:nvSpPr>
        <p:spPr>
          <a:xfrm>
            <a:off x="1314538" y="2751111"/>
            <a:ext cx="10593443" cy="1000240"/>
          </a:xfrm>
          <a:prstGeom prst="rect">
            <a:avLst/>
          </a:prstGeom>
          <a:noFill/>
        </p:spPr>
        <p:txBody>
          <a:bodyPr wrap="square" lIns="91440" tIns="45720" rIns="91440" bIns="45720" anchor="ctr">
            <a:noAutofit/>
          </a:bodyPr>
          <a:lstStyle/>
          <a:p>
            <a:r>
              <a:rPr lang="zh-CN" altLang="en-US" b="1" dirty="0"/>
              <a:t>基于</a:t>
            </a:r>
            <a:r>
              <a:rPr lang="en-US" altLang="zh-CN" b="1" dirty="0"/>
              <a:t>P2P</a:t>
            </a:r>
            <a:r>
              <a:rPr lang="zh-CN" altLang="en-US" b="1" dirty="0"/>
              <a:t>的应用是</a:t>
            </a:r>
            <a:r>
              <a:rPr lang="zh-CN" altLang="en-US" b="1" dirty="0">
                <a:solidFill>
                  <a:schemeClr val="accent1">
                    <a:lumMod val="75000"/>
                  </a:schemeClr>
                </a:solidFill>
              </a:rPr>
              <a:t>服务分散型</a:t>
            </a:r>
            <a:r>
              <a:rPr lang="zh-CN" altLang="en-US" b="1" dirty="0"/>
              <a:t>的，因为服务不是集中在少数几个服务器计算机中，而是分散在大量对等计算机中，这些计算机并不为服务提供商所有，而是为个人控制的桌面计算机和笔记本电脑，它们通常位于住宅、校园和办公室中。</a:t>
            </a:r>
            <a:endParaRPr lang="en-US" altLang="zh-CN" b="1" dirty="0"/>
          </a:p>
        </p:txBody>
      </p:sp>
    </p:spTree>
    <p:custDataLst>
      <p:tags r:id="rId1"/>
    </p:custDataLst>
    <p:extLst>
      <p:ext uri="{BB962C8B-B14F-4D97-AF65-F5344CB8AC3E}">
        <p14:creationId xmlns:p14="http://schemas.microsoft.com/office/powerpoint/2010/main" val="300506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800" decel="100000"/>
                                        <p:tgtEl>
                                          <p:spTgt spid="11"/>
                                        </p:tgtEl>
                                      </p:cBhvr>
                                    </p:animEffect>
                                    <p:anim calcmode="lin" valueType="num">
                                      <p:cBhvr>
                                        <p:cTn id="30" dur="800" decel="100000" fill="hold"/>
                                        <p:tgtEl>
                                          <p:spTgt spid="11"/>
                                        </p:tgtEl>
                                        <p:attrNameLst>
                                          <p:attrName>style.rotation</p:attrName>
                                        </p:attrNameLst>
                                      </p:cBhvr>
                                      <p:tavLst>
                                        <p:tav tm="0">
                                          <p:val>
                                            <p:fltVal val="-90"/>
                                          </p:val>
                                        </p:tav>
                                        <p:tav tm="100000">
                                          <p:val>
                                            <p:fltVal val="0"/>
                                          </p:val>
                                        </p:tav>
                                      </p:tavLst>
                                    </p:anim>
                                    <p:anim calcmode="lin" valueType="num">
                                      <p:cBhvr>
                                        <p:cTn id="31" dur="800" decel="100000" fill="hold"/>
                                        <p:tgtEl>
                                          <p:spTgt spid="11"/>
                                        </p:tgtEl>
                                        <p:attrNameLst>
                                          <p:attrName>ppt_x</p:attrName>
                                        </p:attrNameLst>
                                      </p:cBhvr>
                                      <p:tavLst>
                                        <p:tav tm="0">
                                          <p:val>
                                            <p:strVal val="#ppt_x+0.4"/>
                                          </p:val>
                                        </p:tav>
                                        <p:tav tm="100000">
                                          <p:val>
                                            <p:strVal val="#ppt_x-0.05"/>
                                          </p:val>
                                        </p:tav>
                                      </p:tavLst>
                                    </p:anim>
                                    <p:anim calcmode="lin" valueType="num">
                                      <p:cBhvr>
                                        <p:cTn id="32" dur="800" decel="100000" fill="hold"/>
                                        <p:tgtEl>
                                          <p:spTgt spid="11"/>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p:tgtEl>
                                          <p:spTgt spid="32"/>
                                        </p:tgtEl>
                                        <p:attrNameLst>
                                          <p:attrName>ppt_x</p:attrName>
                                        </p:attrNameLst>
                                      </p:cBhvr>
                                      <p:tavLst>
                                        <p:tav tm="0">
                                          <p:val>
                                            <p:strVal val="#ppt_x-#ppt_w*1.125000"/>
                                          </p:val>
                                        </p:tav>
                                        <p:tav tm="100000">
                                          <p:val>
                                            <p:strVal val="#ppt_x"/>
                                          </p:val>
                                        </p:tav>
                                      </p:tavLst>
                                    </p:anim>
                                    <p:animEffect transition="in" filter="wipe(right)">
                                      <p:cBhvr>
                                        <p:cTn id="40" dur="500"/>
                                        <p:tgtEl>
                                          <p:spTgt spid="32"/>
                                        </p:tgtEl>
                                      </p:cBhvr>
                                    </p:animEffect>
                                  </p:childTnLst>
                                </p:cTn>
                              </p:par>
                              <p:par>
                                <p:cTn id="41" presetID="12" presetClass="entr" presetSubtype="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p:tgtEl>
                                          <p:spTgt spid="33"/>
                                        </p:tgtEl>
                                        <p:attrNameLst>
                                          <p:attrName>ppt_x</p:attrName>
                                        </p:attrNameLst>
                                      </p:cBhvr>
                                      <p:tavLst>
                                        <p:tav tm="0">
                                          <p:val>
                                            <p:strVal val="#ppt_x+#ppt_w*1.125000"/>
                                          </p:val>
                                        </p:tav>
                                        <p:tav tm="100000">
                                          <p:val>
                                            <p:strVal val="#ppt_x"/>
                                          </p:val>
                                        </p:tav>
                                      </p:tavLst>
                                    </p:anim>
                                    <p:animEffect transition="in" filter="wipe(left)">
                                      <p:cBhvr>
                                        <p:cTn id="44" dur="500"/>
                                        <p:tgtEl>
                                          <p:spTgt spid="33"/>
                                        </p:tgtEl>
                                      </p:cBhvr>
                                    </p:animEffect>
                                  </p:childTnLst>
                                </p:cTn>
                              </p:par>
                              <p:par>
                                <p:cTn id="45" presetID="12" presetClass="entr" presetSubtype="2"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p:tgtEl>
                                          <p:spTgt spid="35"/>
                                        </p:tgtEl>
                                        <p:attrNameLst>
                                          <p:attrName>ppt_x</p:attrName>
                                        </p:attrNameLst>
                                      </p:cBhvr>
                                      <p:tavLst>
                                        <p:tav tm="0">
                                          <p:val>
                                            <p:strVal val="#ppt_x+#ppt_w*1.125000"/>
                                          </p:val>
                                        </p:tav>
                                        <p:tav tm="100000">
                                          <p:val>
                                            <p:strVal val="#ppt_x"/>
                                          </p:val>
                                        </p:tav>
                                      </p:tavLst>
                                    </p:anim>
                                    <p:animEffect transition="in" filter="wipe(left)">
                                      <p:cBhvr>
                                        <p:cTn id="48" dur="500"/>
                                        <p:tgtEl>
                                          <p:spTgt spid="35"/>
                                        </p:tgtEl>
                                      </p:cBhvr>
                                    </p:animEffect>
                                  </p:childTnLst>
                                </p:cTn>
                              </p:par>
                              <p:par>
                                <p:cTn id="49" presetID="12" presetClass="entr" presetSubtype="8"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p:tgtEl>
                                          <p:spTgt spid="34"/>
                                        </p:tgtEl>
                                        <p:attrNameLst>
                                          <p:attrName>ppt_x</p:attrName>
                                        </p:attrNameLst>
                                      </p:cBhvr>
                                      <p:tavLst>
                                        <p:tav tm="0">
                                          <p:val>
                                            <p:strVal val="#ppt_x-#ppt_w*1.125000"/>
                                          </p:val>
                                        </p:tav>
                                        <p:tav tm="100000">
                                          <p:val>
                                            <p:strVal val="#ppt_x"/>
                                          </p:val>
                                        </p:tav>
                                      </p:tavLst>
                                    </p:anim>
                                    <p:animEffect transition="in" filter="wipe(righ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fltVal val="0"/>
                                          </p:val>
                                        </p:tav>
                                        <p:tav tm="100000">
                                          <p:val>
                                            <p:strVal val="#ppt_h"/>
                                          </p:val>
                                        </p:tav>
                                      </p:tavLst>
                                    </p:anim>
                                    <p:animEffect transition="in" filter="fade">
                                      <p:cBhvr>
                                        <p:cTn id="59" dur="500"/>
                                        <p:tgtEl>
                                          <p:spTgt spid="3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p:cTn id="62" dur="400" fill="hold"/>
                                        <p:tgtEl>
                                          <p:spTgt spid="39"/>
                                        </p:tgtEl>
                                        <p:attrNameLst>
                                          <p:attrName>ppt_w</p:attrName>
                                        </p:attrNameLst>
                                      </p:cBhvr>
                                      <p:tavLst>
                                        <p:tav tm="0">
                                          <p:val>
                                            <p:fltVal val="0"/>
                                          </p:val>
                                        </p:tav>
                                        <p:tav tm="100000">
                                          <p:val>
                                            <p:strVal val="#ppt_w"/>
                                          </p:val>
                                        </p:tav>
                                      </p:tavLst>
                                    </p:anim>
                                    <p:anim calcmode="lin" valueType="num">
                                      <p:cBhvr>
                                        <p:cTn id="63" dur="400" fill="hold"/>
                                        <p:tgtEl>
                                          <p:spTgt spid="39"/>
                                        </p:tgtEl>
                                        <p:attrNameLst>
                                          <p:attrName>ppt_h</p:attrName>
                                        </p:attrNameLst>
                                      </p:cBhvr>
                                      <p:tavLst>
                                        <p:tav tm="0">
                                          <p:val>
                                            <p:fltVal val="0"/>
                                          </p:val>
                                        </p:tav>
                                        <p:tav tm="100000">
                                          <p:val>
                                            <p:strVal val="#ppt_h"/>
                                          </p:val>
                                        </p:tav>
                                      </p:tavLst>
                                    </p:anim>
                                    <p:animEffect transition="in" filter="fade">
                                      <p:cBhvr>
                                        <p:cTn id="64" dur="400"/>
                                        <p:tgtEl>
                                          <p:spTgt spid="3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animEffect transition="in" filter="fade">
                                      <p:cBhvr>
                                        <p:cTn id="76" dur="500"/>
                                        <p:tgtEl>
                                          <p:spTgt spid="42"/>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p:cTn id="91" dur="500" fill="hold"/>
                                        <p:tgtEl>
                                          <p:spTgt spid="45"/>
                                        </p:tgtEl>
                                        <p:attrNameLst>
                                          <p:attrName>ppt_w</p:attrName>
                                        </p:attrNameLst>
                                      </p:cBhvr>
                                      <p:tavLst>
                                        <p:tav tm="0">
                                          <p:val>
                                            <p:fltVal val="0"/>
                                          </p:val>
                                        </p:tav>
                                        <p:tav tm="100000">
                                          <p:val>
                                            <p:strVal val="#ppt_w"/>
                                          </p:val>
                                        </p:tav>
                                      </p:tavLst>
                                    </p:anim>
                                    <p:anim calcmode="lin" valueType="num">
                                      <p:cBhvr>
                                        <p:cTn id="92" dur="500" fill="hold"/>
                                        <p:tgtEl>
                                          <p:spTgt spid="45"/>
                                        </p:tgtEl>
                                        <p:attrNameLst>
                                          <p:attrName>ppt_h</p:attrName>
                                        </p:attrNameLst>
                                      </p:cBhvr>
                                      <p:tavLst>
                                        <p:tav tm="0">
                                          <p:val>
                                            <p:fltVal val="0"/>
                                          </p:val>
                                        </p:tav>
                                        <p:tav tm="100000">
                                          <p:val>
                                            <p:strVal val="#ppt_h"/>
                                          </p:val>
                                        </p:tav>
                                      </p:tavLst>
                                    </p:anim>
                                    <p:animEffect transition="in" filter="fade">
                                      <p:cBhvr>
                                        <p:cTn id="93" dur="500"/>
                                        <p:tgtEl>
                                          <p:spTgt spid="45"/>
                                        </p:tgtEl>
                                      </p:cBhvr>
                                    </p:animEffect>
                                  </p:childTnLst>
                                </p:cTn>
                              </p:par>
                            </p:childTnLst>
                          </p:cTn>
                        </p:par>
                      </p:childTnLst>
                    </p:cTn>
                  </p:par>
                  <p:par>
                    <p:cTn id="94" fill="hold">
                      <p:stCondLst>
                        <p:cond delay="indefinite"/>
                      </p:stCondLst>
                      <p:childTnLst>
                        <p:par>
                          <p:cTn id="95" fill="hold">
                            <p:stCondLst>
                              <p:cond delay="0"/>
                            </p:stCondLst>
                            <p:childTnLst>
                              <p:par>
                                <p:cTn id="96" presetID="49" presetClass="entr" presetSubtype="0" decel="100000"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anim calcmode="lin" valueType="num">
                                      <p:cBhvr>
                                        <p:cTn id="100" dur="500" fill="hold"/>
                                        <p:tgtEl>
                                          <p:spTgt spid="59"/>
                                        </p:tgtEl>
                                        <p:attrNameLst>
                                          <p:attrName>style.rotation</p:attrName>
                                        </p:attrNameLst>
                                      </p:cBhvr>
                                      <p:tavLst>
                                        <p:tav tm="0">
                                          <p:val>
                                            <p:fltVal val="360"/>
                                          </p:val>
                                        </p:tav>
                                        <p:tav tm="100000">
                                          <p:val>
                                            <p:fltVal val="0"/>
                                          </p:val>
                                        </p:tav>
                                      </p:tavLst>
                                    </p:anim>
                                    <p:animEffect transition="in" filter="fade">
                                      <p:cBhvr>
                                        <p:cTn id="101" dur="500"/>
                                        <p:tgtEl>
                                          <p:spTgt spid="59"/>
                                        </p:tgtEl>
                                      </p:cBhvr>
                                    </p:animEffect>
                                  </p:childTnLst>
                                </p:cTn>
                              </p:par>
                            </p:childTnLst>
                          </p:cTn>
                        </p:par>
                        <p:par>
                          <p:cTn id="102" fill="hold">
                            <p:stCondLst>
                              <p:cond delay="500"/>
                            </p:stCondLst>
                            <p:childTnLst>
                              <p:par>
                                <p:cTn id="103" presetID="1" presetClass="entr" presetSubtype="0" fill="hold" grpId="0" nodeType="afterEffect">
                                  <p:stCondLst>
                                    <p:cond delay="0"/>
                                  </p:stCondLst>
                                  <p:iterate type="lt">
                                    <p:tmAbs val="100"/>
                                  </p:iterate>
                                  <p:childTnLst>
                                    <p:set>
                                      <p:cBhvr>
                                        <p:cTn id="104" dur="1" fill="hold">
                                          <p:stCondLst>
                                            <p:cond delay="0"/>
                                          </p:stCondLst>
                                        </p:cTn>
                                        <p:tgtEl>
                                          <p:spTgt spid="6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49" presetClass="entr" presetSubtype="0" decel="100000" fill="hold" grpId="0" nodeType="clickEffect">
                                  <p:stCondLst>
                                    <p:cond delay="0"/>
                                  </p:stCondLst>
                                  <p:childTnLst>
                                    <p:set>
                                      <p:cBhvr>
                                        <p:cTn id="108" dur="1" fill="hold">
                                          <p:stCondLst>
                                            <p:cond delay="0"/>
                                          </p:stCondLst>
                                        </p:cTn>
                                        <p:tgtEl>
                                          <p:spTgt spid="61"/>
                                        </p:tgtEl>
                                        <p:attrNameLst>
                                          <p:attrName>style.visibility</p:attrName>
                                        </p:attrNameLst>
                                      </p:cBhvr>
                                      <p:to>
                                        <p:strVal val="visible"/>
                                      </p:to>
                                    </p:set>
                                    <p:anim calcmode="lin" valueType="num">
                                      <p:cBhvr>
                                        <p:cTn id="109" dur="500" fill="hold"/>
                                        <p:tgtEl>
                                          <p:spTgt spid="61"/>
                                        </p:tgtEl>
                                        <p:attrNameLst>
                                          <p:attrName>ppt_w</p:attrName>
                                        </p:attrNameLst>
                                      </p:cBhvr>
                                      <p:tavLst>
                                        <p:tav tm="0">
                                          <p:val>
                                            <p:fltVal val="0"/>
                                          </p:val>
                                        </p:tav>
                                        <p:tav tm="100000">
                                          <p:val>
                                            <p:strVal val="#ppt_w"/>
                                          </p:val>
                                        </p:tav>
                                      </p:tavLst>
                                    </p:anim>
                                    <p:anim calcmode="lin" valueType="num">
                                      <p:cBhvr>
                                        <p:cTn id="110" dur="500" fill="hold"/>
                                        <p:tgtEl>
                                          <p:spTgt spid="61"/>
                                        </p:tgtEl>
                                        <p:attrNameLst>
                                          <p:attrName>ppt_h</p:attrName>
                                        </p:attrNameLst>
                                      </p:cBhvr>
                                      <p:tavLst>
                                        <p:tav tm="0">
                                          <p:val>
                                            <p:fltVal val="0"/>
                                          </p:val>
                                        </p:tav>
                                        <p:tav tm="100000">
                                          <p:val>
                                            <p:strVal val="#ppt_h"/>
                                          </p:val>
                                        </p:tav>
                                      </p:tavLst>
                                    </p:anim>
                                    <p:anim calcmode="lin" valueType="num">
                                      <p:cBhvr>
                                        <p:cTn id="111" dur="500" fill="hold"/>
                                        <p:tgtEl>
                                          <p:spTgt spid="61"/>
                                        </p:tgtEl>
                                        <p:attrNameLst>
                                          <p:attrName>style.rotation</p:attrName>
                                        </p:attrNameLst>
                                      </p:cBhvr>
                                      <p:tavLst>
                                        <p:tav tm="0">
                                          <p:val>
                                            <p:fltVal val="360"/>
                                          </p:val>
                                        </p:tav>
                                        <p:tav tm="100000">
                                          <p:val>
                                            <p:fltVal val="0"/>
                                          </p:val>
                                        </p:tav>
                                      </p:tavLst>
                                    </p:anim>
                                    <p:animEffect transition="in" filter="fade">
                                      <p:cBhvr>
                                        <p:cTn id="112" dur="500"/>
                                        <p:tgtEl>
                                          <p:spTgt spid="61"/>
                                        </p:tgtEl>
                                      </p:cBhvr>
                                    </p:animEffect>
                                  </p:childTnLst>
                                </p:cTn>
                              </p:par>
                            </p:childTnLst>
                          </p:cTn>
                        </p:par>
                        <p:par>
                          <p:cTn id="113" fill="hold">
                            <p:stCondLst>
                              <p:cond delay="500"/>
                            </p:stCondLst>
                            <p:childTnLst>
                              <p:par>
                                <p:cTn id="114" presetID="1" presetClass="entr" presetSubtype="0" fill="hold" grpId="0" nodeType="afterEffect">
                                  <p:stCondLst>
                                    <p:cond delay="0"/>
                                  </p:stCondLst>
                                  <p:iterate type="lt">
                                    <p:tmAbs val="100"/>
                                  </p:iterate>
                                  <p:childTnLst>
                                    <p:set>
                                      <p:cBhvr>
                                        <p:cTn id="11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4" grpId="0"/>
      <p:bldP spid="39" grpId="0"/>
      <p:bldP spid="41" grpId="0"/>
      <p:bldP spid="43" grpId="0"/>
      <p:bldP spid="44" grpId="0"/>
      <p:bldP spid="59" grpId="0" animBg="1"/>
      <p:bldP spid="60" grpId="0"/>
      <p:bldP spid="61" grpId="0" animBg="1"/>
      <p:bldP spid="6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a:t>
              </a:r>
            </a:p>
          </p:txBody>
        </p:sp>
      </p:grpSp>
      <p:grpSp>
        <p:nvGrpSpPr>
          <p:cNvPr id="6" name="组合 5">
            <a:extLst>
              <a:ext uri="{FF2B5EF4-FFF2-40B4-BE49-F238E27FC236}">
                <a16:creationId xmlns:a16="http://schemas.microsoft.com/office/drawing/2014/main" id="{B6BB34EE-D6A2-65AA-C5DC-183A89A8985E}"/>
              </a:ext>
            </a:extLst>
          </p:cNvPr>
          <p:cNvGrpSpPr/>
          <p:nvPr/>
        </p:nvGrpSpPr>
        <p:grpSpPr>
          <a:xfrm>
            <a:off x="2592982" y="2609892"/>
            <a:ext cx="6959937" cy="1418394"/>
            <a:chOff x="3945366" y="4109208"/>
            <a:chExt cx="6959937" cy="1418394"/>
          </a:xfrm>
        </p:grpSpPr>
        <p:sp>
          <p:nvSpPr>
            <p:cNvPr id="7" name="矩形 6">
              <a:extLst>
                <a:ext uri="{FF2B5EF4-FFF2-40B4-BE49-F238E27FC236}">
                  <a16:creationId xmlns:a16="http://schemas.microsoft.com/office/drawing/2014/main" id="{A4BED906-86D0-0F6F-132F-F6CD50A177CE}"/>
                </a:ext>
              </a:extLst>
            </p:cNvPr>
            <p:cNvSpPr/>
            <p:nvPr/>
          </p:nvSpPr>
          <p:spPr>
            <a:xfrm>
              <a:off x="3945366" y="4109208"/>
              <a:ext cx="6959937" cy="14183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 name="文本框 7">
              <a:extLst>
                <a:ext uri="{FF2B5EF4-FFF2-40B4-BE49-F238E27FC236}">
                  <a16:creationId xmlns:a16="http://schemas.microsoft.com/office/drawing/2014/main" id="{D666DB29-FBF1-FB8C-0E6D-12F29E83EAF5}"/>
                </a:ext>
              </a:extLst>
            </p:cNvPr>
            <p:cNvSpPr txBox="1"/>
            <p:nvPr/>
          </p:nvSpPr>
          <p:spPr>
            <a:xfrm>
              <a:off x="9021670" y="4489618"/>
              <a:ext cx="1820838" cy="646331"/>
            </a:xfrm>
            <a:prstGeom prst="rect">
              <a:avLst/>
            </a:prstGeom>
            <a:noFill/>
          </p:spPr>
          <p:txBody>
            <a:bodyPr wrap="square" rtlCol="0">
              <a:spAutoFit/>
            </a:bodyPr>
            <a:lstStyle/>
            <a:p>
              <a:pPr algn="ctr"/>
              <a:r>
                <a:rPr lang="en-US" altLang="zh-CN" b="1" dirty="0">
                  <a:latin typeface="+mn-ea"/>
                </a:rPr>
                <a:t>TCP</a:t>
              </a:r>
            </a:p>
            <a:p>
              <a:pPr algn="ctr"/>
              <a:r>
                <a:rPr lang="zh-CN" altLang="en-US" b="1" dirty="0">
                  <a:latin typeface="+mn-ea"/>
                </a:rPr>
                <a:t>“三报文握手”</a:t>
              </a:r>
            </a:p>
          </p:txBody>
        </p:sp>
      </p:grpSp>
      <p:grpSp>
        <p:nvGrpSpPr>
          <p:cNvPr id="49" name="组合 48">
            <a:extLst>
              <a:ext uri="{FF2B5EF4-FFF2-40B4-BE49-F238E27FC236}">
                <a16:creationId xmlns:a16="http://schemas.microsoft.com/office/drawing/2014/main" id="{FB2A850A-CC32-64A2-F60F-30E1EA2E8483}"/>
              </a:ext>
            </a:extLst>
          </p:cNvPr>
          <p:cNvGrpSpPr/>
          <p:nvPr/>
        </p:nvGrpSpPr>
        <p:grpSpPr>
          <a:xfrm>
            <a:off x="1939866" y="2086732"/>
            <a:ext cx="6528718" cy="377163"/>
            <a:chOff x="3407510" y="3109640"/>
            <a:chExt cx="6528718" cy="377163"/>
          </a:xfrm>
        </p:grpSpPr>
        <p:sp>
          <p:nvSpPr>
            <p:cNvPr id="14" name="文本框 13">
              <a:extLst>
                <a:ext uri="{FF2B5EF4-FFF2-40B4-BE49-F238E27FC236}">
                  <a16:creationId xmlns:a16="http://schemas.microsoft.com/office/drawing/2014/main" id="{5FD049ED-2C79-88E8-A636-AABAD614C33D}"/>
                </a:ext>
              </a:extLst>
            </p:cNvPr>
            <p:cNvSpPr txBox="1"/>
            <p:nvPr/>
          </p:nvSpPr>
          <p:spPr>
            <a:xfrm>
              <a:off x="3407510" y="3117471"/>
              <a:ext cx="1374701" cy="369332"/>
            </a:xfrm>
            <a:prstGeom prst="rect">
              <a:avLst/>
            </a:prstGeom>
            <a:noFill/>
          </p:spPr>
          <p:txBody>
            <a:bodyPr wrap="square" rtlCol="0">
              <a:spAutoFit/>
            </a:bodyPr>
            <a:lstStyle/>
            <a:p>
              <a:pPr algn="ctr"/>
              <a:r>
                <a:rPr lang="zh-CN" altLang="en-US" b="1" dirty="0">
                  <a:latin typeface="+mn-ea"/>
                </a:rPr>
                <a:t>浏览器</a:t>
              </a:r>
            </a:p>
          </p:txBody>
        </p:sp>
        <p:sp>
          <p:nvSpPr>
            <p:cNvPr id="15" name="文本框 14">
              <a:extLst>
                <a:ext uri="{FF2B5EF4-FFF2-40B4-BE49-F238E27FC236}">
                  <a16:creationId xmlns:a16="http://schemas.microsoft.com/office/drawing/2014/main" id="{58E7CE71-7F00-0224-2564-238B73BE0104}"/>
                </a:ext>
              </a:extLst>
            </p:cNvPr>
            <p:cNvSpPr txBox="1"/>
            <p:nvPr/>
          </p:nvSpPr>
          <p:spPr>
            <a:xfrm>
              <a:off x="8340823" y="3109640"/>
              <a:ext cx="1595405" cy="369332"/>
            </a:xfrm>
            <a:prstGeom prst="rect">
              <a:avLst/>
            </a:prstGeom>
            <a:noFill/>
          </p:spPr>
          <p:txBody>
            <a:bodyPr wrap="square" rtlCol="0">
              <a:spAutoFit/>
            </a:bodyPr>
            <a:lstStyle/>
            <a:p>
              <a:pPr algn="ctr"/>
              <a:r>
                <a:rPr lang="zh-CN" altLang="en-US" b="1" dirty="0">
                  <a:latin typeface="+mn-ea"/>
                </a:rPr>
                <a:t>服务器</a:t>
              </a:r>
            </a:p>
          </p:txBody>
        </p:sp>
      </p:grpSp>
      <p:grpSp>
        <p:nvGrpSpPr>
          <p:cNvPr id="21" name="组合 20">
            <a:extLst>
              <a:ext uri="{FF2B5EF4-FFF2-40B4-BE49-F238E27FC236}">
                <a16:creationId xmlns:a16="http://schemas.microsoft.com/office/drawing/2014/main" id="{145A9BDF-CEBA-5E37-A95C-4E1CBE4DF456}"/>
              </a:ext>
            </a:extLst>
          </p:cNvPr>
          <p:cNvGrpSpPr/>
          <p:nvPr/>
        </p:nvGrpSpPr>
        <p:grpSpPr>
          <a:xfrm>
            <a:off x="2580197" y="2469001"/>
            <a:ext cx="5091137" cy="4032001"/>
            <a:chOff x="3932581" y="3968317"/>
            <a:chExt cx="5091137" cy="4032001"/>
          </a:xfrm>
        </p:grpSpPr>
        <p:cxnSp>
          <p:nvCxnSpPr>
            <p:cNvPr id="22" name="直接箭头连接符 21">
              <a:extLst>
                <a:ext uri="{FF2B5EF4-FFF2-40B4-BE49-F238E27FC236}">
                  <a16:creationId xmlns:a16="http://schemas.microsoft.com/office/drawing/2014/main" id="{1EEEFB4E-82AE-5C3F-C00A-ADBC6FD9B214}"/>
                </a:ext>
              </a:extLst>
            </p:cNvPr>
            <p:cNvCxnSpPr>
              <a:cxnSpLocks/>
            </p:cNvCxnSpPr>
            <p:nvPr/>
          </p:nvCxnSpPr>
          <p:spPr>
            <a:xfrm flipH="1">
              <a:off x="9009122" y="3968317"/>
              <a:ext cx="14596" cy="4032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4026AE-845D-1A89-87D1-98E085B8597D}"/>
                </a:ext>
              </a:extLst>
            </p:cNvPr>
            <p:cNvCxnSpPr>
              <a:cxnSpLocks/>
            </p:cNvCxnSpPr>
            <p:nvPr/>
          </p:nvCxnSpPr>
          <p:spPr>
            <a:xfrm flipH="1">
              <a:off x="3932581" y="3968318"/>
              <a:ext cx="4105" cy="403200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86D6A5CF-D7BE-B684-123D-3F13A1C1EA9B}"/>
              </a:ext>
            </a:extLst>
          </p:cNvPr>
          <p:cNvSpPr txBox="1"/>
          <p:nvPr/>
        </p:nvSpPr>
        <p:spPr>
          <a:xfrm rot="316527">
            <a:off x="4697440" y="3492329"/>
            <a:ext cx="1804499" cy="369332"/>
          </a:xfrm>
          <a:prstGeom prst="rect">
            <a:avLst/>
          </a:prstGeom>
          <a:noFill/>
        </p:spPr>
        <p:txBody>
          <a:bodyPr wrap="square" rtlCol="0">
            <a:spAutoFit/>
          </a:bodyPr>
          <a:lstStyle/>
          <a:p>
            <a:pPr algn="ctr"/>
            <a:r>
              <a:rPr lang="zh-CN" altLang="en-US" b="1" dirty="0">
                <a:solidFill>
                  <a:schemeClr val="accent3"/>
                </a:solidFill>
                <a:latin typeface="+mn-ea"/>
              </a:rPr>
              <a:t>请求</a:t>
            </a:r>
            <a:r>
              <a:rPr lang="en-US" altLang="zh-CN" b="1" dirty="0">
                <a:solidFill>
                  <a:schemeClr val="accent3"/>
                </a:solidFill>
                <a:latin typeface="+mn-ea"/>
              </a:rPr>
              <a:t>rfc.html</a:t>
            </a:r>
            <a:endParaRPr lang="zh-CN" altLang="en-US" b="1" dirty="0">
              <a:solidFill>
                <a:schemeClr val="accent3"/>
              </a:solidFill>
              <a:latin typeface="+mn-ea"/>
            </a:endParaRPr>
          </a:p>
        </p:txBody>
      </p:sp>
      <p:grpSp>
        <p:nvGrpSpPr>
          <p:cNvPr id="30" name="组合 29">
            <a:extLst>
              <a:ext uri="{FF2B5EF4-FFF2-40B4-BE49-F238E27FC236}">
                <a16:creationId xmlns:a16="http://schemas.microsoft.com/office/drawing/2014/main" id="{24669A43-968F-503E-2209-60DFA7114E5D}"/>
              </a:ext>
            </a:extLst>
          </p:cNvPr>
          <p:cNvGrpSpPr/>
          <p:nvPr/>
        </p:nvGrpSpPr>
        <p:grpSpPr>
          <a:xfrm>
            <a:off x="2578002" y="2615543"/>
            <a:ext cx="5114948" cy="1412743"/>
            <a:chOff x="3930386" y="4114859"/>
            <a:chExt cx="5114948" cy="1412743"/>
          </a:xfrm>
        </p:grpSpPr>
        <p:cxnSp>
          <p:nvCxnSpPr>
            <p:cNvPr id="31" name="直接箭头连接符 30">
              <a:extLst>
                <a:ext uri="{FF2B5EF4-FFF2-40B4-BE49-F238E27FC236}">
                  <a16:creationId xmlns:a16="http://schemas.microsoft.com/office/drawing/2014/main" id="{1177AC26-BAC8-3CF1-DBE6-6B6BA36C5C6D}"/>
                </a:ext>
              </a:extLst>
            </p:cNvPr>
            <p:cNvCxnSpPr>
              <a:cxnSpLocks/>
            </p:cNvCxnSpPr>
            <p:nvPr/>
          </p:nvCxnSpPr>
          <p:spPr>
            <a:xfrm>
              <a:off x="3936686" y="411485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8C86CD3-609F-1FB5-F5BF-57E6FFD51CE3}"/>
                </a:ext>
              </a:extLst>
            </p:cNvPr>
            <p:cNvCxnSpPr>
              <a:cxnSpLocks/>
            </p:cNvCxnSpPr>
            <p:nvPr/>
          </p:nvCxnSpPr>
          <p:spPr>
            <a:xfrm flipH="1">
              <a:off x="3930386" y="4590733"/>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7B33803-304C-072E-91B6-4CAF746D3A3D}"/>
                </a:ext>
              </a:extLst>
            </p:cNvPr>
            <p:cNvCxnSpPr>
              <a:cxnSpLocks/>
            </p:cNvCxnSpPr>
            <p:nvPr/>
          </p:nvCxnSpPr>
          <p:spPr>
            <a:xfrm>
              <a:off x="3962730" y="5072129"/>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42AD0435-4E1B-1768-80EF-D056DC0A27C6}"/>
              </a:ext>
            </a:extLst>
          </p:cNvPr>
          <p:cNvGrpSpPr/>
          <p:nvPr/>
        </p:nvGrpSpPr>
        <p:grpSpPr>
          <a:xfrm>
            <a:off x="2581432" y="3977609"/>
            <a:ext cx="5082604" cy="516350"/>
            <a:chOff x="4049076" y="5000517"/>
            <a:chExt cx="5082604" cy="516350"/>
          </a:xfrm>
        </p:grpSpPr>
        <p:cxnSp>
          <p:nvCxnSpPr>
            <p:cNvPr id="50" name="直接箭头连接符 49">
              <a:extLst>
                <a:ext uri="{FF2B5EF4-FFF2-40B4-BE49-F238E27FC236}">
                  <a16:creationId xmlns:a16="http://schemas.microsoft.com/office/drawing/2014/main" id="{0483D76B-C9AB-D317-244D-E8E3BB95508F}"/>
                </a:ext>
              </a:extLst>
            </p:cNvPr>
            <p:cNvCxnSpPr>
              <a:cxnSpLocks/>
            </p:cNvCxnSpPr>
            <p:nvPr/>
          </p:nvCxnSpPr>
          <p:spPr>
            <a:xfrm flipH="1">
              <a:off x="4049076" y="506139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9F0491CC-56B5-70C3-9A59-99661E0B3C41}"/>
                </a:ext>
              </a:extLst>
            </p:cNvPr>
            <p:cNvSpPr txBox="1"/>
            <p:nvPr/>
          </p:nvSpPr>
          <p:spPr>
            <a:xfrm rot="21253736">
              <a:off x="5064609" y="5000517"/>
              <a:ext cx="1804499"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grpSp>
        <p:nvGrpSpPr>
          <p:cNvPr id="57" name="组合 56">
            <a:extLst>
              <a:ext uri="{FF2B5EF4-FFF2-40B4-BE49-F238E27FC236}">
                <a16:creationId xmlns:a16="http://schemas.microsoft.com/office/drawing/2014/main" id="{C57AF971-EB0E-C0C0-5C76-749D100AE6A3}"/>
              </a:ext>
            </a:extLst>
          </p:cNvPr>
          <p:cNvGrpSpPr/>
          <p:nvPr/>
        </p:nvGrpSpPr>
        <p:grpSpPr>
          <a:xfrm>
            <a:off x="2581432" y="5890449"/>
            <a:ext cx="5082604" cy="516350"/>
            <a:chOff x="4049076" y="5000517"/>
            <a:chExt cx="5082604" cy="516350"/>
          </a:xfrm>
        </p:grpSpPr>
        <p:cxnSp>
          <p:nvCxnSpPr>
            <p:cNvPr id="58" name="直接箭头连接符 57">
              <a:extLst>
                <a:ext uri="{FF2B5EF4-FFF2-40B4-BE49-F238E27FC236}">
                  <a16:creationId xmlns:a16="http://schemas.microsoft.com/office/drawing/2014/main" id="{EDCCB6D7-9244-B544-BA91-CB2C7A286BD6}"/>
                </a:ext>
              </a:extLst>
            </p:cNvPr>
            <p:cNvCxnSpPr>
              <a:cxnSpLocks/>
            </p:cNvCxnSpPr>
            <p:nvPr/>
          </p:nvCxnSpPr>
          <p:spPr>
            <a:xfrm flipH="1">
              <a:off x="4049076" y="506139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BBCEC96C-63BC-0B95-4010-2FB56E59D3C2}"/>
                </a:ext>
              </a:extLst>
            </p:cNvPr>
            <p:cNvSpPr txBox="1"/>
            <p:nvPr/>
          </p:nvSpPr>
          <p:spPr>
            <a:xfrm rot="21253736">
              <a:off x="5064609" y="5000517"/>
              <a:ext cx="1804499"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grpSp>
        <p:nvGrpSpPr>
          <p:cNvPr id="64" name="组合 63">
            <a:extLst>
              <a:ext uri="{FF2B5EF4-FFF2-40B4-BE49-F238E27FC236}">
                <a16:creationId xmlns:a16="http://schemas.microsoft.com/office/drawing/2014/main" id="{116C2CDA-E627-2AC6-B098-C92F555C78F2}"/>
              </a:ext>
            </a:extLst>
          </p:cNvPr>
          <p:cNvGrpSpPr/>
          <p:nvPr/>
        </p:nvGrpSpPr>
        <p:grpSpPr>
          <a:xfrm>
            <a:off x="2599554" y="4418591"/>
            <a:ext cx="5082604" cy="549496"/>
            <a:chOff x="4067198" y="4418591"/>
            <a:chExt cx="5082604" cy="549496"/>
          </a:xfrm>
        </p:grpSpPr>
        <p:cxnSp>
          <p:nvCxnSpPr>
            <p:cNvPr id="54" name="直接箭头连接符 53">
              <a:extLst>
                <a:ext uri="{FF2B5EF4-FFF2-40B4-BE49-F238E27FC236}">
                  <a16:creationId xmlns:a16="http://schemas.microsoft.com/office/drawing/2014/main" id="{D564EE0C-65FB-6E42-CE5B-3538487487E8}"/>
                </a:ext>
              </a:extLst>
            </p:cNvPr>
            <p:cNvCxnSpPr>
              <a:cxnSpLocks/>
            </p:cNvCxnSpPr>
            <p:nvPr/>
          </p:nvCxnSpPr>
          <p:spPr>
            <a:xfrm>
              <a:off x="4067198" y="451261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1D8E945A-43E6-04C0-5F1A-5558D4BB2742}"/>
                </a:ext>
              </a:extLst>
            </p:cNvPr>
            <p:cNvSpPr txBox="1"/>
            <p:nvPr/>
          </p:nvSpPr>
          <p:spPr>
            <a:xfrm rot="316527">
              <a:off x="6051198" y="4418591"/>
              <a:ext cx="1939674" cy="369332"/>
            </a:xfrm>
            <a:prstGeom prst="rect">
              <a:avLst/>
            </a:prstGeom>
            <a:noFill/>
          </p:spPr>
          <p:txBody>
            <a:bodyPr wrap="square" rtlCol="0">
              <a:spAutoFit/>
            </a:bodyPr>
            <a:lstStyle/>
            <a:p>
              <a:pPr algn="ctr"/>
              <a:r>
                <a:rPr lang="zh-CN" altLang="en-US" b="1" dirty="0">
                  <a:solidFill>
                    <a:schemeClr val="accent3"/>
                  </a:solidFill>
                  <a:latin typeface="+mn-ea"/>
                </a:rPr>
                <a:t>请求第一个</a:t>
              </a:r>
              <a:r>
                <a:rPr lang="en-US" altLang="zh-CN" b="1" dirty="0">
                  <a:solidFill>
                    <a:schemeClr val="accent3"/>
                  </a:solidFill>
                  <a:latin typeface="+mn-ea"/>
                </a:rPr>
                <a:t>JPEG</a:t>
              </a:r>
              <a:endParaRPr lang="zh-CN" altLang="en-US" b="1" dirty="0">
                <a:solidFill>
                  <a:schemeClr val="accent3"/>
                </a:solidFill>
                <a:latin typeface="+mn-ea"/>
              </a:endParaRPr>
            </a:p>
          </p:txBody>
        </p:sp>
      </p:grpSp>
      <p:grpSp>
        <p:nvGrpSpPr>
          <p:cNvPr id="66" name="组合 65">
            <a:extLst>
              <a:ext uri="{FF2B5EF4-FFF2-40B4-BE49-F238E27FC236}">
                <a16:creationId xmlns:a16="http://schemas.microsoft.com/office/drawing/2014/main" id="{033C3A04-5837-6DFB-B754-142DA3598FF9}"/>
              </a:ext>
            </a:extLst>
          </p:cNvPr>
          <p:cNvGrpSpPr/>
          <p:nvPr/>
        </p:nvGrpSpPr>
        <p:grpSpPr>
          <a:xfrm>
            <a:off x="2625598" y="5362311"/>
            <a:ext cx="5082604" cy="563046"/>
            <a:chOff x="4093242" y="5362311"/>
            <a:chExt cx="5082604" cy="563046"/>
          </a:xfrm>
        </p:grpSpPr>
        <p:cxnSp>
          <p:nvCxnSpPr>
            <p:cNvPr id="56" name="直接箭头连接符 55">
              <a:extLst>
                <a:ext uri="{FF2B5EF4-FFF2-40B4-BE49-F238E27FC236}">
                  <a16:creationId xmlns:a16="http://schemas.microsoft.com/office/drawing/2014/main" id="{9479C5C8-16E1-A85A-92B5-6B4155889485}"/>
                </a:ext>
              </a:extLst>
            </p:cNvPr>
            <p:cNvCxnSpPr>
              <a:cxnSpLocks/>
            </p:cNvCxnSpPr>
            <p:nvPr/>
          </p:nvCxnSpPr>
          <p:spPr>
            <a:xfrm>
              <a:off x="4093242" y="5469884"/>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F110E70E-2953-7AB7-6604-04B660306A1D}"/>
                </a:ext>
              </a:extLst>
            </p:cNvPr>
            <p:cNvSpPr txBox="1"/>
            <p:nvPr/>
          </p:nvSpPr>
          <p:spPr>
            <a:xfrm rot="316527">
              <a:off x="6004872" y="5362311"/>
              <a:ext cx="1939674" cy="369332"/>
            </a:xfrm>
            <a:prstGeom prst="rect">
              <a:avLst/>
            </a:prstGeom>
            <a:noFill/>
          </p:spPr>
          <p:txBody>
            <a:bodyPr wrap="square" rtlCol="0">
              <a:spAutoFit/>
            </a:bodyPr>
            <a:lstStyle/>
            <a:p>
              <a:pPr algn="ctr"/>
              <a:r>
                <a:rPr lang="zh-CN" altLang="en-US" b="1" dirty="0">
                  <a:solidFill>
                    <a:schemeClr val="accent3"/>
                  </a:solidFill>
                  <a:latin typeface="+mn-ea"/>
                </a:rPr>
                <a:t>请求第二个</a:t>
              </a:r>
              <a:r>
                <a:rPr lang="en-US" altLang="zh-CN" b="1" dirty="0">
                  <a:solidFill>
                    <a:schemeClr val="accent3"/>
                  </a:solidFill>
                  <a:latin typeface="+mn-ea"/>
                </a:rPr>
                <a:t>JPEG</a:t>
              </a:r>
              <a:endParaRPr lang="zh-CN" altLang="en-US" b="1" dirty="0">
                <a:solidFill>
                  <a:schemeClr val="accent3"/>
                </a:solidFill>
                <a:latin typeface="+mn-ea"/>
              </a:endParaRPr>
            </a:p>
          </p:txBody>
        </p:sp>
      </p:grpSp>
      <p:grpSp>
        <p:nvGrpSpPr>
          <p:cNvPr id="65" name="组合 64">
            <a:extLst>
              <a:ext uri="{FF2B5EF4-FFF2-40B4-BE49-F238E27FC236}">
                <a16:creationId xmlns:a16="http://schemas.microsoft.com/office/drawing/2014/main" id="{E2C35CF4-181E-3203-05D6-9B3D60D9C857}"/>
              </a:ext>
            </a:extLst>
          </p:cNvPr>
          <p:cNvGrpSpPr/>
          <p:nvPr/>
        </p:nvGrpSpPr>
        <p:grpSpPr>
          <a:xfrm>
            <a:off x="2593254" y="4925076"/>
            <a:ext cx="5082604" cy="518885"/>
            <a:chOff x="4060898" y="4925076"/>
            <a:chExt cx="5082604" cy="518885"/>
          </a:xfrm>
        </p:grpSpPr>
        <p:cxnSp>
          <p:nvCxnSpPr>
            <p:cNvPr id="55" name="直接箭头连接符 54">
              <a:extLst>
                <a:ext uri="{FF2B5EF4-FFF2-40B4-BE49-F238E27FC236}">
                  <a16:creationId xmlns:a16="http://schemas.microsoft.com/office/drawing/2014/main" id="{0FC041C7-4C0F-A855-E6CE-97B9E4DFF1E3}"/>
                </a:ext>
              </a:extLst>
            </p:cNvPr>
            <p:cNvCxnSpPr>
              <a:cxnSpLocks/>
            </p:cNvCxnSpPr>
            <p:nvPr/>
          </p:nvCxnSpPr>
          <p:spPr>
            <a:xfrm flipH="1">
              <a:off x="4060898" y="4988488"/>
              <a:ext cx="5082604" cy="45547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9DF2C20-EE1E-DBD6-9B2F-2EC7E743E23D}"/>
                </a:ext>
              </a:extLst>
            </p:cNvPr>
            <p:cNvSpPr txBox="1"/>
            <p:nvPr/>
          </p:nvSpPr>
          <p:spPr>
            <a:xfrm rot="21253736">
              <a:off x="5131553" y="4925076"/>
              <a:ext cx="1804499" cy="369332"/>
            </a:xfrm>
            <a:prstGeom prst="rect">
              <a:avLst/>
            </a:prstGeom>
            <a:noFill/>
          </p:spPr>
          <p:txBody>
            <a:bodyPr wrap="square" rtlCol="0">
              <a:spAutoFit/>
            </a:bodyPr>
            <a:lstStyle/>
            <a:p>
              <a:pPr algn="ctr"/>
              <a:r>
                <a:rPr lang="zh-CN" altLang="en-US" b="1" dirty="0">
                  <a:solidFill>
                    <a:schemeClr val="accent4"/>
                  </a:solidFill>
                  <a:latin typeface="+mn-ea"/>
                </a:rPr>
                <a:t>响应</a:t>
              </a:r>
            </a:p>
          </p:txBody>
        </p:sp>
      </p:grpSp>
      <p:grpSp>
        <p:nvGrpSpPr>
          <p:cNvPr id="79" name="组合 78">
            <a:extLst>
              <a:ext uri="{FF2B5EF4-FFF2-40B4-BE49-F238E27FC236}">
                <a16:creationId xmlns:a16="http://schemas.microsoft.com/office/drawing/2014/main" id="{0ECD70B9-CFCA-1345-E2AB-E8322651BBC2}"/>
              </a:ext>
            </a:extLst>
          </p:cNvPr>
          <p:cNvGrpSpPr/>
          <p:nvPr/>
        </p:nvGrpSpPr>
        <p:grpSpPr>
          <a:xfrm>
            <a:off x="1579335" y="2618280"/>
            <a:ext cx="1014507" cy="3780837"/>
            <a:chOff x="3046979" y="2618280"/>
            <a:chExt cx="1014507" cy="3780837"/>
          </a:xfrm>
        </p:grpSpPr>
        <p:cxnSp>
          <p:nvCxnSpPr>
            <p:cNvPr id="25" name="直接连接符 24">
              <a:extLst>
                <a:ext uri="{FF2B5EF4-FFF2-40B4-BE49-F238E27FC236}">
                  <a16:creationId xmlns:a16="http://schemas.microsoft.com/office/drawing/2014/main" id="{48FA52A5-3DFF-749E-86CB-A3D7DBE1B764}"/>
                </a:ext>
              </a:extLst>
            </p:cNvPr>
            <p:cNvCxnSpPr>
              <a:cxnSpLocks/>
            </p:cNvCxnSpPr>
            <p:nvPr/>
          </p:nvCxnSpPr>
          <p:spPr>
            <a:xfrm flipH="1">
              <a:off x="3046979" y="2618280"/>
              <a:ext cx="993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EFB7D63-8C0E-D0B9-6A85-C81E52CEA0C5}"/>
                </a:ext>
              </a:extLst>
            </p:cNvPr>
            <p:cNvCxnSpPr>
              <a:cxnSpLocks/>
            </p:cNvCxnSpPr>
            <p:nvPr/>
          </p:nvCxnSpPr>
          <p:spPr>
            <a:xfrm flipH="1">
              <a:off x="3047628" y="3549627"/>
              <a:ext cx="1001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966834B-BC86-B794-E79B-12C52EE53D4F}"/>
                </a:ext>
              </a:extLst>
            </p:cNvPr>
            <p:cNvCxnSpPr/>
            <p:nvPr/>
          </p:nvCxnSpPr>
          <p:spPr>
            <a:xfrm>
              <a:off x="3541477" y="2637112"/>
              <a:ext cx="0" cy="912514"/>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EC1303B-BCF5-37BD-72C4-93EC4BE62C9F}"/>
                </a:ext>
              </a:extLst>
            </p:cNvPr>
            <p:cNvSpPr txBox="1"/>
            <p:nvPr/>
          </p:nvSpPr>
          <p:spPr>
            <a:xfrm>
              <a:off x="3191525" y="2906457"/>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35" name="直接连接符 34">
              <a:extLst>
                <a:ext uri="{FF2B5EF4-FFF2-40B4-BE49-F238E27FC236}">
                  <a16:creationId xmlns:a16="http://schemas.microsoft.com/office/drawing/2014/main" id="{7142FECE-DE29-4EF8-CF52-999F455FA95E}"/>
                </a:ext>
              </a:extLst>
            </p:cNvPr>
            <p:cNvCxnSpPr>
              <a:cxnSpLocks/>
            </p:cNvCxnSpPr>
            <p:nvPr/>
          </p:nvCxnSpPr>
          <p:spPr>
            <a:xfrm flipH="1">
              <a:off x="3059140" y="4493959"/>
              <a:ext cx="1001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C96E99E-C753-E21A-44E6-72D943D038DF}"/>
                </a:ext>
              </a:extLst>
            </p:cNvPr>
            <p:cNvCxnSpPr>
              <a:cxnSpLocks/>
            </p:cNvCxnSpPr>
            <p:nvPr/>
          </p:nvCxnSpPr>
          <p:spPr>
            <a:xfrm>
              <a:off x="3538175" y="3533600"/>
              <a:ext cx="0" cy="960359"/>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B2FD320-0A82-784B-E284-A6C347962C99}"/>
                </a:ext>
              </a:extLst>
            </p:cNvPr>
            <p:cNvSpPr txBox="1"/>
            <p:nvPr/>
          </p:nvSpPr>
          <p:spPr>
            <a:xfrm>
              <a:off x="3188223" y="3802945"/>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68" name="直接连接符 67">
              <a:extLst>
                <a:ext uri="{FF2B5EF4-FFF2-40B4-BE49-F238E27FC236}">
                  <a16:creationId xmlns:a16="http://schemas.microsoft.com/office/drawing/2014/main" id="{288124CE-81D4-33B1-B5CC-97C1FD63AE6C}"/>
                </a:ext>
              </a:extLst>
            </p:cNvPr>
            <p:cNvCxnSpPr>
              <a:cxnSpLocks/>
            </p:cNvCxnSpPr>
            <p:nvPr/>
          </p:nvCxnSpPr>
          <p:spPr>
            <a:xfrm flipH="1">
              <a:off x="3060000" y="5443961"/>
              <a:ext cx="993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65F1EE2-912C-7581-B3D6-BD7E21DE8B38}"/>
                </a:ext>
              </a:extLst>
            </p:cNvPr>
            <p:cNvCxnSpPr>
              <a:cxnSpLocks/>
            </p:cNvCxnSpPr>
            <p:nvPr/>
          </p:nvCxnSpPr>
          <p:spPr>
            <a:xfrm flipH="1">
              <a:off x="3060000" y="6399117"/>
              <a:ext cx="1001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8EE7100-74A3-0C8A-FA39-483825316B1B}"/>
                </a:ext>
              </a:extLst>
            </p:cNvPr>
            <p:cNvCxnSpPr/>
            <p:nvPr/>
          </p:nvCxnSpPr>
          <p:spPr>
            <a:xfrm>
              <a:off x="3526083" y="4523766"/>
              <a:ext cx="0" cy="912514"/>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10034340-0A7E-0F55-AD28-D3EC80505B7F}"/>
                </a:ext>
              </a:extLst>
            </p:cNvPr>
            <p:cNvSpPr txBox="1"/>
            <p:nvPr/>
          </p:nvSpPr>
          <p:spPr>
            <a:xfrm>
              <a:off x="3176131" y="4793111"/>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cxnSp>
          <p:nvCxnSpPr>
            <p:cNvPr id="74" name="直接箭头连接符 73">
              <a:extLst>
                <a:ext uri="{FF2B5EF4-FFF2-40B4-BE49-F238E27FC236}">
                  <a16:creationId xmlns:a16="http://schemas.microsoft.com/office/drawing/2014/main" id="{A903F2AC-443C-E2BD-A26F-E65C78DE051E}"/>
                </a:ext>
              </a:extLst>
            </p:cNvPr>
            <p:cNvCxnSpPr>
              <a:cxnSpLocks/>
            </p:cNvCxnSpPr>
            <p:nvPr/>
          </p:nvCxnSpPr>
          <p:spPr>
            <a:xfrm>
              <a:off x="3526083" y="5456135"/>
              <a:ext cx="0" cy="942982"/>
            </a:xfrm>
            <a:prstGeom prst="straightConnector1">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A2B0EADB-A0D4-10E8-5EC5-CF54A5599C3F}"/>
                </a:ext>
              </a:extLst>
            </p:cNvPr>
            <p:cNvSpPr txBox="1"/>
            <p:nvPr/>
          </p:nvSpPr>
          <p:spPr>
            <a:xfrm>
              <a:off x="3176131" y="5725480"/>
              <a:ext cx="697031" cy="369332"/>
            </a:xfrm>
            <a:prstGeom prst="rect">
              <a:avLst/>
            </a:prstGeom>
            <a:solidFill>
              <a:schemeClr val="bg1"/>
            </a:solidFill>
          </p:spPr>
          <p:txBody>
            <a:bodyPr wrap="square" rtlCol="0">
              <a:spAutoFit/>
            </a:bodyPr>
            <a:lstStyle/>
            <a:p>
              <a:pPr algn="ctr"/>
              <a:r>
                <a:rPr lang="en-US" altLang="zh-CN" b="1" dirty="0">
                  <a:latin typeface="+mn-ea"/>
                </a:rPr>
                <a:t>RTT</a:t>
              </a:r>
              <a:endParaRPr lang="zh-CN" altLang="en-US" b="1" dirty="0">
                <a:latin typeface="+mn-ea"/>
              </a:endParaRPr>
            </a:p>
          </p:txBody>
        </p:sp>
      </p:grpSp>
      <p:sp>
        <p:nvSpPr>
          <p:cNvPr id="81" name="íşlïḍè">
            <a:extLst>
              <a:ext uri="{FF2B5EF4-FFF2-40B4-BE49-F238E27FC236}">
                <a16:creationId xmlns:a16="http://schemas.microsoft.com/office/drawing/2014/main" id="{DB60BF71-A3E8-C7EB-E361-C97D193A04B7}"/>
              </a:ext>
            </a:extLst>
          </p:cNvPr>
          <p:cNvSpPr txBox="1"/>
          <p:nvPr/>
        </p:nvSpPr>
        <p:spPr>
          <a:xfrm>
            <a:off x="7995041" y="4127665"/>
            <a:ext cx="3747706" cy="153492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r>
              <a:rPr lang="zh-CN" altLang="en-US" b="1" dirty="0">
                <a:solidFill>
                  <a:schemeClr val="bg1"/>
                </a:solidFill>
                <a:latin typeface="+mn-ea"/>
              </a:rPr>
              <a:t>持续连接方式：服务器在发送响应后仍然保持这条连接，使同一个客户（浏览器）和该服务器可以继续在这条连接上传送后续的</a:t>
            </a:r>
            <a:r>
              <a:rPr lang="en-US" altLang="zh-CN" b="1" dirty="0">
                <a:solidFill>
                  <a:schemeClr val="bg1"/>
                </a:solidFill>
                <a:latin typeface="+mn-ea"/>
              </a:rPr>
              <a:t>HTTP</a:t>
            </a:r>
            <a:r>
              <a:rPr lang="zh-CN" altLang="en-US" b="1" dirty="0">
                <a:solidFill>
                  <a:schemeClr val="bg1"/>
                </a:solidFill>
                <a:latin typeface="+mn-ea"/>
              </a:rPr>
              <a:t>请求报文和响应报文。</a:t>
            </a:r>
            <a:endParaRPr lang="en-US" altLang="zh-CN" b="1" dirty="0">
              <a:solidFill>
                <a:schemeClr val="bg1"/>
              </a:solidFill>
              <a:latin typeface="+mn-ea"/>
            </a:endParaRPr>
          </a:p>
        </p:txBody>
      </p:sp>
      <p:sp>
        <p:nvSpPr>
          <p:cNvPr id="82" name="íşlïḍè">
            <a:extLst>
              <a:ext uri="{FF2B5EF4-FFF2-40B4-BE49-F238E27FC236}">
                <a16:creationId xmlns:a16="http://schemas.microsoft.com/office/drawing/2014/main" id="{3D0598BC-16D8-3146-D7A6-BAE08E04C2AD}"/>
              </a:ext>
            </a:extLst>
          </p:cNvPr>
          <p:cNvSpPr txBox="1"/>
          <p:nvPr/>
        </p:nvSpPr>
        <p:spPr>
          <a:xfrm>
            <a:off x="7996992" y="5787677"/>
            <a:ext cx="3745755" cy="6142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nchor="ctr">
            <a:noAutofit/>
          </a:bodyPr>
          <a:lstStyle/>
          <a:p>
            <a:r>
              <a:rPr lang="zh-CN" altLang="en-US" b="1" dirty="0">
                <a:solidFill>
                  <a:schemeClr val="bg1"/>
                </a:solidFill>
                <a:latin typeface="+mn-ea"/>
              </a:rPr>
              <a:t>非流水线方式：只有收到上一个请求的响应，才能发送下一个请求。</a:t>
            </a:r>
            <a:endParaRPr lang="en-US" altLang="zh-CN" b="1" dirty="0">
              <a:solidFill>
                <a:schemeClr val="bg1"/>
              </a:solidFill>
              <a:latin typeface="+mn-ea"/>
            </a:endParaRPr>
          </a:p>
        </p:txBody>
      </p:sp>
      <p:sp>
        <p:nvSpPr>
          <p:cNvPr id="11" name="文本框 10">
            <a:extLst>
              <a:ext uri="{FF2B5EF4-FFF2-40B4-BE49-F238E27FC236}">
                <a16:creationId xmlns:a16="http://schemas.microsoft.com/office/drawing/2014/main" id="{597A93C4-6E3E-E74C-4247-12FA5A0EF17F}"/>
              </a:ext>
            </a:extLst>
          </p:cNvPr>
          <p:cNvSpPr txBox="1"/>
          <p:nvPr/>
        </p:nvSpPr>
        <p:spPr>
          <a:xfrm>
            <a:off x="741626" y="2098586"/>
            <a:ext cx="697560" cy="369332"/>
          </a:xfrm>
          <a:prstGeom prst="rect">
            <a:avLst/>
          </a:prstGeom>
          <a:noFill/>
        </p:spPr>
        <p:txBody>
          <a:bodyPr wrap="square">
            <a:spAutoFit/>
          </a:bodyPr>
          <a:lstStyle/>
          <a:p>
            <a:r>
              <a:rPr lang="zh-CN" altLang="en-US" b="1" dirty="0"/>
              <a:t>解析</a:t>
            </a:r>
            <a:endParaRPr lang="zh-CN" altLang="en-US" dirty="0"/>
          </a:p>
        </p:txBody>
      </p:sp>
      <p:sp>
        <p:nvSpPr>
          <p:cNvPr id="13" name="íşlïḍè">
            <a:extLst>
              <a:ext uri="{FF2B5EF4-FFF2-40B4-BE49-F238E27FC236}">
                <a16:creationId xmlns:a16="http://schemas.microsoft.com/office/drawing/2014/main" id="{C39CEAEC-56AF-49F6-B2F7-4604E6043450}"/>
              </a:ext>
            </a:extLst>
          </p:cNvPr>
          <p:cNvSpPr txBox="1"/>
          <p:nvPr/>
        </p:nvSpPr>
        <p:spPr>
          <a:xfrm>
            <a:off x="670065" y="1280868"/>
            <a:ext cx="11009665" cy="673240"/>
          </a:xfrm>
          <a:prstGeom prst="rect">
            <a:avLst/>
          </a:prstGeom>
          <a:noFill/>
        </p:spPr>
        <p:txBody>
          <a:bodyPr wrap="square" lIns="91440" tIns="45720" rIns="91440" bIns="45720" anchor="ctr">
            <a:noAutofit/>
          </a:bodyPr>
          <a:lstStyle/>
          <a:p>
            <a:r>
              <a:rPr lang="en-US" altLang="zh-CN" b="1" dirty="0"/>
              <a:t>【</a:t>
            </a:r>
            <a:r>
              <a:rPr lang="zh-CN" altLang="en-US" b="1" dirty="0"/>
              <a:t>修改自 </a:t>
            </a:r>
            <a:r>
              <a:rPr lang="en-US" altLang="zh-CN" b="1" dirty="0"/>
              <a:t>2011</a:t>
            </a:r>
            <a:r>
              <a:rPr lang="zh-CN" altLang="en-US" b="1" dirty="0"/>
              <a:t>年 题</a:t>
            </a:r>
            <a:r>
              <a:rPr lang="en-US" altLang="zh-CN" b="1" dirty="0"/>
              <a:t>47 </a:t>
            </a:r>
            <a:r>
              <a:rPr lang="zh-CN" altLang="en-US" b="1" dirty="0"/>
              <a:t>第（</a:t>
            </a:r>
            <a:r>
              <a:rPr lang="en-US" altLang="zh-CN" b="1" dirty="0"/>
              <a:t>3</a:t>
            </a:r>
            <a:r>
              <a:rPr lang="zh-CN" altLang="en-US" b="1" dirty="0"/>
              <a:t>）问</a:t>
            </a:r>
            <a:r>
              <a:rPr lang="en-US" altLang="zh-CN" b="1" dirty="0"/>
              <a:t>】</a:t>
            </a:r>
            <a:r>
              <a:rPr lang="zh-CN" altLang="en-US" b="1" dirty="0"/>
              <a:t>假设</a:t>
            </a:r>
            <a:r>
              <a:rPr lang="en-US" altLang="zh-CN" b="1" dirty="0"/>
              <a:t>HTTP1.1</a:t>
            </a:r>
            <a:r>
              <a:rPr lang="zh-CN" altLang="en-US" b="1" dirty="0"/>
              <a:t>协议以持续的非流水线方式工作，一次请求</a:t>
            </a:r>
            <a:r>
              <a:rPr lang="en-US" altLang="zh-CN" b="1" dirty="0"/>
              <a:t>-</a:t>
            </a:r>
            <a:r>
              <a:rPr lang="zh-CN" altLang="en-US" b="1" dirty="0"/>
              <a:t>响应的时间为</a:t>
            </a:r>
            <a:r>
              <a:rPr lang="en-US" altLang="zh-CN" b="1" dirty="0"/>
              <a:t>RTT</a:t>
            </a:r>
            <a:r>
              <a:rPr lang="zh-CN" altLang="en-US" b="1" dirty="0"/>
              <a:t>，</a:t>
            </a:r>
            <a:r>
              <a:rPr lang="en-US" altLang="zh-CN" b="1" dirty="0"/>
              <a:t>rfc.html</a:t>
            </a:r>
            <a:r>
              <a:rPr lang="zh-CN" altLang="en-US" b="1" dirty="0"/>
              <a:t>页面引用了</a:t>
            </a:r>
            <a:r>
              <a:rPr lang="en-US" altLang="zh-CN" b="1" dirty="0"/>
              <a:t>2</a:t>
            </a:r>
            <a:r>
              <a:rPr lang="zh-CN" altLang="en-US" b="1" dirty="0"/>
              <a:t>个</a:t>
            </a:r>
            <a:r>
              <a:rPr lang="en-US" altLang="zh-CN" b="1" dirty="0"/>
              <a:t>JPEG</a:t>
            </a:r>
            <a:r>
              <a:rPr lang="zh-CN" altLang="en-US" b="1" dirty="0"/>
              <a:t>小图像，则浏览器从开始建立</a:t>
            </a:r>
            <a:r>
              <a:rPr lang="en-US" altLang="zh-CN" b="1" dirty="0"/>
              <a:t>TCP</a:t>
            </a:r>
            <a:r>
              <a:rPr lang="zh-CN" altLang="en-US" b="1" dirty="0"/>
              <a:t>连接到收到全部内容为止，需要多少个</a:t>
            </a:r>
            <a:r>
              <a:rPr lang="en-US" altLang="zh-CN" b="1" dirty="0"/>
              <a:t>RTT</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373466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1+#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1+#ppt_w/2"/>
                                          </p:val>
                                        </p:tav>
                                        <p:tav tm="100000">
                                          <p:val>
                                            <p:strVal val="#ppt_x"/>
                                          </p:val>
                                        </p:tav>
                                      </p:tavLst>
                                    </p:anim>
                                    <p:anim calcmode="lin" valueType="num">
                                      <p:cBhvr additive="base">
                                        <p:cTn id="14"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tx1"/>
                  </a:solidFill>
                  <a:latin typeface="Impact" panose="020B0806030902050204" pitchFamily="34" charset="0"/>
                </a:rPr>
                <a:t>客户</a:t>
              </a:r>
              <a:r>
                <a:rPr lang="en-US" altLang="zh-CN" sz="2000" b="1" dirty="0">
                  <a:solidFill>
                    <a:schemeClr val="tx1"/>
                  </a:solidFill>
                  <a:latin typeface="Impact" panose="020B0806030902050204" pitchFamily="34" charset="0"/>
                </a:rPr>
                <a:t>-</a:t>
              </a:r>
              <a:r>
                <a:rPr lang="zh-CN" altLang="en-US" sz="2000" b="1" dirty="0">
                  <a:solidFill>
                    <a:schemeClr val="tx1"/>
                  </a:solidFill>
                  <a:latin typeface="Impact" panose="020B0806030902050204" pitchFamily="34" charset="0"/>
                </a:rPr>
                <a:t>服务器方式和对等方式</a:t>
              </a:r>
            </a:p>
          </p:txBody>
        </p:sp>
      </p:grpSp>
      <p:sp>
        <p:nvSpPr>
          <p:cNvPr id="7" name="矩形 6">
            <a:extLst>
              <a:ext uri="{FF2B5EF4-FFF2-40B4-BE49-F238E27FC236}">
                <a16:creationId xmlns:a16="http://schemas.microsoft.com/office/drawing/2014/main" id="{054AEE3C-D991-1D82-036B-71D36D8D88DC}"/>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C626047C-88C3-C863-68B9-15E07B147723}"/>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a:t>
            </a:r>
            <a:r>
              <a:rPr lang="zh-CN" altLang="en-US" b="1" dirty="0"/>
              <a:t>（</a:t>
            </a:r>
            <a:r>
              <a:rPr lang="en-US" altLang="zh-CN" b="1" dirty="0">
                <a:solidFill>
                  <a:schemeClr val="accent1">
                    <a:lumMod val="75000"/>
                  </a:schemeClr>
                </a:solidFill>
              </a:rPr>
              <a:t>P</a:t>
            </a:r>
            <a:r>
              <a:rPr lang="en-US" altLang="zh-CN" b="1" dirty="0"/>
              <a:t>eer-</a:t>
            </a:r>
            <a:r>
              <a:rPr lang="en-US" altLang="zh-CN" b="1" dirty="0">
                <a:solidFill>
                  <a:schemeClr val="accent1">
                    <a:lumMod val="75000"/>
                  </a:schemeClr>
                </a:solidFill>
              </a:rPr>
              <a:t>to</a:t>
            </a:r>
            <a:r>
              <a:rPr lang="en-US" altLang="zh-CN" b="1" dirty="0"/>
              <a:t>-</a:t>
            </a:r>
            <a:r>
              <a:rPr lang="en-US" altLang="zh-CN" b="1" dirty="0">
                <a:solidFill>
                  <a:schemeClr val="accent1">
                    <a:lumMod val="75000"/>
                  </a:schemeClr>
                </a:solidFill>
              </a:rPr>
              <a:t>P</a:t>
            </a:r>
            <a:r>
              <a:rPr lang="en-US" altLang="zh-CN" b="1" dirty="0"/>
              <a:t>eer</a:t>
            </a:r>
            <a:r>
              <a:rPr lang="zh-CN" altLang="en-US" b="1" dirty="0"/>
              <a:t>，</a:t>
            </a:r>
            <a:r>
              <a:rPr lang="en-US" altLang="zh-CN" b="1" dirty="0">
                <a:solidFill>
                  <a:schemeClr val="accent1">
                    <a:lumMod val="75000"/>
                  </a:schemeClr>
                </a:solidFill>
              </a:rPr>
              <a:t>P2P</a:t>
            </a:r>
            <a:r>
              <a:rPr lang="zh-CN" altLang="en-US" b="1" dirty="0"/>
              <a:t>）方式</a:t>
            </a:r>
            <a:endParaRPr lang="en-US" altLang="zh-CN" b="1" dirty="0"/>
          </a:p>
        </p:txBody>
      </p:sp>
      <p:sp>
        <p:nvSpPr>
          <p:cNvPr id="13" name="矩形 12">
            <a:extLst>
              <a:ext uri="{FF2B5EF4-FFF2-40B4-BE49-F238E27FC236}">
                <a16:creationId xmlns:a16="http://schemas.microsoft.com/office/drawing/2014/main" id="{6B921993-E1AA-C25B-563D-7A3DB0B29F59}"/>
              </a:ext>
            </a:extLst>
          </p:cNvPr>
          <p:cNvSpPr/>
          <p:nvPr/>
        </p:nvSpPr>
        <p:spPr>
          <a:xfrm>
            <a:off x="1402345" y="172959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íşlïḍè">
            <a:extLst>
              <a:ext uri="{FF2B5EF4-FFF2-40B4-BE49-F238E27FC236}">
                <a16:creationId xmlns:a16="http://schemas.microsoft.com/office/drawing/2014/main" id="{F696788A-66DD-2441-C645-AA2D7127B163}"/>
              </a:ext>
            </a:extLst>
          </p:cNvPr>
          <p:cNvSpPr txBox="1"/>
          <p:nvPr/>
        </p:nvSpPr>
        <p:spPr>
          <a:xfrm>
            <a:off x="1680102" y="1648537"/>
            <a:ext cx="10186317" cy="677804"/>
          </a:xfrm>
          <a:prstGeom prst="rect">
            <a:avLst/>
          </a:prstGeom>
          <a:noFill/>
        </p:spPr>
        <p:txBody>
          <a:bodyPr wrap="square" lIns="91440" tIns="45720" rIns="91440" bIns="45720" anchor="ctr">
            <a:noAutofit/>
          </a:bodyPr>
          <a:lstStyle/>
          <a:p>
            <a:r>
              <a:rPr lang="zh-CN" altLang="en-US" b="1" dirty="0"/>
              <a:t>在</a:t>
            </a:r>
            <a:r>
              <a:rPr lang="en-US" altLang="zh-CN" b="1" dirty="0"/>
              <a:t>P2P</a:t>
            </a:r>
            <a:r>
              <a:rPr lang="zh-CN" altLang="en-US" b="1" dirty="0"/>
              <a:t>方式中，</a:t>
            </a:r>
            <a:r>
              <a:rPr lang="zh-CN" altLang="en-US" b="1" dirty="0">
                <a:solidFill>
                  <a:schemeClr val="accent1">
                    <a:lumMod val="75000"/>
                  </a:schemeClr>
                </a:solidFill>
              </a:rPr>
              <a:t>没有固定的服务请求者和服务提供者</a:t>
            </a:r>
            <a:r>
              <a:rPr lang="zh-CN" altLang="en-US" b="1" dirty="0"/>
              <a:t>，分布在网络边缘各端系统中的应用进程是对等的，被称为</a:t>
            </a:r>
            <a:r>
              <a:rPr lang="zh-CN" altLang="en-US" b="1" dirty="0">
                <a:solidFill>
                  <a:schemeClr val="accent1">
                    <a:lumMod val="75000"/>
                  </a:schemeClr>
                </a:solidFill>
              </a:rPr>
              <a:t>对等方</a:t>
            </a:r>
            <a:r>
              <a:rPr lang="zh-CN" altLang="en-US" b="1" dirty="0"/>
              <a:t>。</a:t>
            </a:r>
            <a:r>
              <a:rPr lang="zh-CN" altLang="en-US" b="1" dirty="0">
                <a:solidFill>
                  <a:schemeClr val="accent1">
                    <a:lumMod val="75000"/>
                  </a:schemeClr>
                </a:solidFill>
              </a:rPr>
              <a:t>对等方相互之间直接通信</a:t>
            </a:r>
            <a:r>
              <a:rPr lang="zh-CN" altLang="en-US" b="1" dirty="0"/>
              <a:t>，每个对等方既是服务的请求者，又是服务的提供者。</a:t>
            </a:r>
            <a:endParaRPr lang="en-US" altLang="zh-CN" b="1" dirty="0"/>
          </a:p>
        </p:txBody>
      </p:sp>
      <p:sp>
        <p:nvSpPr>
          <p:cNvPr id="59" name="矩形 58">
            <a:extLst>
              <a:ext uri="{FF2B5EF4-FFF2-40B4-BE49-F238E27FC236}">
                <a16:creationId xmlns:a16="http://schemas.microsoft.com/office/drawing/2014/main" id="{E21DE070-A581-AE3B-64F9-52A5F68EBAD8}"/>
              </a:ext>
            </a:extLst>
          </p:cNvPr>
          <p:cNvSpPr/>
          <p:nvPr/>
        </p:nvSpPr>
        <p:spPr>
          <a:xfrm>
            <a:off x="1036781" y="236674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íşlïḍè">
            <a:extLst>
              <a:ext uri="{FF2B5EF4-FFF2-40B4-BE49-F238E27FC236}">
                <a16:creationId xmlns:a16="http://schemas.microsoft.com/office/drawing/2014/main" id="{93975A5E-BB54-FBDA-71DF-3019E43DCD99}"/>
              </a:ext>
            </a:extLst>
          </p:cNvPr>
          <p:cNvSpPr txBox="1"/>
          <p:nvPr/>
        </p:nvSpPr>
        <p:spPr>
          <a:xfrm>
            <a:off x="1314538" y="2285684"/>
            <a:ext cx="10593443" cy="417270"/>
          </a:xfrm>
          <a:prstGeom prst="rect">
            <a:avLst/>
          </a:prstGeom>
          <a:noFill/>
        </p:spPr>
        <p:txBody>
          <a:bodyPr wrap="square" lIns="91440" tIns="45720" rIns="91440" bIns="45720" anchor="ctr">
            <a:noAutofit/>
          </a:bodyPr>
          <a:lstStyle/>
          <a:p>
            <a:r>
              <a:rPr lang="zh-CN" altLang="en-US" b="1" dirty="0"/>
              <a:t>目前，在因特网上流行的</a:t>
            </a:r>
            <a:r>
              <a:rPr lang="en-US" altLang="zh-CN" b="1" dirty="0"/>
              <a:t>P2P</a:t>
            </a:r>
            <a:r>
              <a:rPr lang="zh-CN" altLang="en-US" b="1" dirty="0"/>
              <a:t>应用主要包括</a:t>
            </a:r>
            <a:r>
              <a:rPr lang="en-US" altLang="zh-CN" b="1" dirty="0"/>
              <a:t>P2P</a:t>
            </a:r>
            <a:r>
              <a:rPr lang="zh-CN" altLang="en-US" b="1" dirty="0"/>
              <a:t>文件共享、即时通信、</a:t>
            </a:r>
            <a:r>
              <a:rPr lang="en-US" altLang="zh-CN" b="1" dirty="0"/>
              <a:t>P2P</a:t>
            </a:r>
            <a:r>
              <a:rPr lang="zh-CN" altLang="en-US" b="1" dirty="0"/>
              <a:t>流媒体、分布式存储等。</a:t>
            </a:r>
            <a:endParaRPr lang="en-US" altLang="zh-CN" b="1" dirty="0"/>
          </a:p>
        </p:txBody>
      </p:sp>
      <p:sp>
        <p:nvSpPr>
          <p:cNvPr id="61" name="矩形 60">
            <a:extLst>
              <a:ext uri="{FF2B5EF4-FFF2-40B4-BE49-F238E27FC236}">
                <a16:creationId xmlns:a16="http://schemas.microsoft.com/office/drawing/2014/main" id="{7818B35F-11AA-3830-D2FA-58B10872507D}"/>
              </a:ext>
            </a:extLst>
          </p:cNvPr>
          <p:cNvSpPr/>
          <p:nvPr/>
        </p:nvSpPr>
        <p:spPr>
          <a:xfrm>
            <a:off x="1036781" y="283217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íşlïḍè">
            <a:extLst>
              <a:ext uri="{FF2B5EF4-FFF2-40B4-BE49-F238E27FC236}">
                <a16:creationId xmlns:a16="http://schemas.microsoft.com/office/drawing/2014/main" id="{32BE23E6-D4D7-D088-ABB0-5B1292F3DB3B}"/>
              </a:ext>
            </a:extLst>
          </p:cNvPr>
          <p:cNvSpPr txBox="1"/>
          <p:nvPr/>
        </p:nvSpPr>
        <p:spPr>
          <a:xfrm>
            <a:off x="1314538" y="2751111"/>
            <a:ext cx="10593443" cy="1000240"/>
          </a:xfrm>
          <a:prstGeom prst="rect">
            <a:avLst/>
          </a:prstGeom>
          <a:noFill/>
        </p:spPr>
        <p:txBody>
          <a:bodyPr wrap="square" lIns="91440" tIns="45720" rIns="91440" bIns="45720" anchor="ctr">
            <a:noAutofit/>
          </a:bodyPr>
          <a:lstStyle/>
          <a:p>
            <a:r>
              <a:rPr lang="zh-CN" altLang="en-US" b="1" dirty="0"/>
              <a:t>基于</a:t>
            </a:r>
            <a:r>
              <a:rPr lang="en-US" altLang="zh-CN" b="1" dirty="0"/>
              <a:t>P2P</a:t>
            </a:r>
            <a:r>
              <a:rPr lang="zh-CN" altLang="en-US" b="1" dirty="0"/>
              <a:t>的应用是</a:t>
            </a:r>
            <a:r>
              <a:rPr lang="zh-CN" altLang="en-US" b="1" dirty="0">
                <a:solidFill>
                  <a:schemeClr val="accent1">
                    <a:lumMod val="75000"/>
                  </a:schemeClr>
                </a:solidFill>
              </a:rPr>
              <a:t>服务分散型</a:t>
            </a:r>
            <a:r>
              <a:rPr lang="zh-CN" altLang="en-US" b="1" dirty="0"/>
              <a:t>的，因为服务不是集中在少数几个服务器计算机中，而是分散在大量对等计算机中，这些计算机并不为服务提供商所有，而是为个人控制的桌面计算机和笔记本电脑，它们通常位于住宅、校园和办公室中。</a:t>
            </a:r>
            <a:endParaRPr lang="en-US" altLang="zh-CN" b="1" dirty="0"/>
          </a:p>
        </p:txBody>
      </p:sp>
      <p:sp>
        <p:nvSpPr>
          <p:cNvPr id="5" name="矩形 4">
            <a:extLst>
              <a:ext uri="{FF2B5EF4-FFF2-40B4-BE49-F238E27FC236}">
                <a16:creationId xmlns:a16="http://schemas.microsoft.com/office/drawing/2014/main" id="{D5E1D79A-1047-2DF1-923E-4F097B3603BD}"/>
              </a:ext>
            </a:extLst>
          </p:cNvPr>
          <p:cNvSpPr/>
          <p:nvPr/>
        </p:nvSpPr>
        <p:spPr>
          <a:xfrm>
            <a:off x="1032897" y="388057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FEA025C3-F130-09B9-EB56-0E6A6AA50DC5}"/>
              </a:ext>
            </a:extLst>
          </p:cNvPr>
          <p:cNvSpPr txBox="1"/>
          <p:nvPr/>
        </p:nvSpPr>
        <p:spPr>
          <a:xfrm>
            <a:off x="1310654" y="3799508"/>
            <a:ext cx="10593443" cy="725427"/>
          </a:xfrm>
          <a:prstGeom prst="rect">
            <a:avLst/>
          </a:prstGeom>
          <a:noFill/>
        </p:spPr>
        <p:txBody>
          <a:bodyPr wrap="square" lIns="91440" tIns="45720" rIns="91440" bIns="45720" anchor="ctr">
            <a:noAutofit/>
          </a:bodyPr>
          <a:lstStyle/>
          <a:p>
            <a:r>
              <a:rPr lang="en-US" altLang="zh-CN" b="1" dirty="0"/>
              <a:t>P2P</a:t>
            </a:r>
            <a:r>
              <a:rPr lang="zh-CN" altLang="en-US" b="1" dirty="0"/>
              <a:t>方式的最突出特性之一就是它的</a:t>
            </a:r>
            <a:r>
              <a:rPr lang="zh-CN" altLang="en-US" b="1" dirty="0">
                <a:solidFill>
                  <a:schemeClr val="accent1">
                    <a:lumMod val="75000"/>
                  </a:schemeClr>
                </a:solidFill>
              </a:rPr>
              <a:t>可扩展性</a:t>
            </a:r>
            <a:r>
              <a:rPr lang="zh-CN" altLang="en-US" b="1" dirty="0"/>
              <a:t>。因为系统每增加一个对等方，不仅增加的是服务的请求者，同时也增加了服务的提供者，</a:t>
            </a:r>
            <a:r>
              <a:rPr lang="zh-CN" altLang="en-US" b="1" dirty="0">
                <a:solidFill>
                  <a:schemeClr val="accent1">
                    <a:lumMod val="75000"/>
                  </a:schemeClr>
                </a:solidFill>
              </a:rPr>
              <a:t>系统性能不会因规模的增大而降低</a:t>
            </a:r>
            <a:r>
              <a:rPr lang="zh-CN" altLang="en-US" b="1" dirty="0"/>
              <a:t>。</a:t>
            </a:r>
            <a:endParaRPr lang="en-US" altLang="zh-CN" b="1" dirty="0"/>
          </a:p>
        </p:txBody>
      </p:sp>
      <p:sp>
        <p:nvSpPr>
          <p:cNvPr id="9" name="矩形 8">
            <a:extLst>
              <a:ext uri="{FF2B5EF4-FFF2-40B4-BE49-F238E27FC236}">
                <a16:creationId xmlns:a16="http://schemas.microsoft.com/office/drawing/2014/main" id="{7C12A497-7A4E-5B3F-5F4C-92AC13E06F2D}"/>
              </a:ext>
            </a:extLst>
          </p:cNvPr>
          <p:cNvSpPr/>
          <p:nvPr/>
        </p:nvSpPr>
        <p:spPr>
          <a:xfrm>
            <a:off x="1032897" y="460413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íşlïḍè">
            <a:extLst>
              <a:ext uri="{FF2B5EF4-FFF2-40B4-BE49-F238E27FC236}">
                <a16:creationId xmlns:a16="http://schemas.microsoft.com/office/drawing/2014/main" id="{3C0A831E-617A-5063-76BA-21EACEF6925F}"/>
              </a:ext>
            </a:extLst>
          </p:cNvPr>
          <p:cNvSpPr txBox="1"/>
          <p:nvPr/>
        </p:nvSpPr>
        <p:spPr>
          <a:xfrm>
            <a:off x="1310654" y="4523076"/>
            <a:ext cx="10593443" cy="725427"/>
          </a:xfrm>
          <a:prstGeom prst="rect">
            <a:avLst/>
          </a:prstGeom>
          <a:noFill/>
        </p:spPr>
        <p:txBody>
          <a:bodyPr wrap="square" lIns="91440" tIns="45720" rIns="91440" bIns="45720" anchor="ctr">
            <a:noAutofit/>
          </a:bodyPr>
          <a:lstStyle/>
          <a:p>
            <a:r>
              <a:rPr lang="en-US" altLang="zh-CN" b="1" dirty="0"/>
              <a:t>P2P</a:t>
            </a:r>
            <a:r>
              <a:rPr lang="zh-CN" altLang="en-US" b="1" dirty="0"/>
              <a:t>方式</a:t>
            </a:r>
            <a:r>
              <a:rPr lang="zh-CN" altLang="en-US" b="1" dirty="0">
                <a:solidFill>
                  <a:schemeClr val="accent1">
                    <a:lumMod val="75000"/>
                  </a:schemeClr>
                </a:solidFill>
              </a:rPr>
              <a:t>具有成本上的优势</a:t>
            </a:r>
            <a:r>
              <a:rPr lang="zh-CN" altLang="en-US" b="1" dirty="0"/>
              <a:t>，因为它通常不需要庞大的服务器设置和服务器带宽。为了降低成本，服务提供商对于将</a:t>
            </a:r>
            <a:r>
              <a:rPr lang="en-US" altLang="zh-CN" b="1" dirty="0"/>
              <a:t>P2P</a:t>
            </a:r>
            <a:r>
              <a:rPr lang="zh-CN" altLang="en-US" b="1" dirty="0"/>
              <a:t>方式用于应用的兴趣越来越大。</a:t>
            </a:r>
            <a:endParaRPr lang="en-US" altLang="zh-CN" b="1" dirty="0"/>
          </a:p>
        </p:txBody>
      </p:sp>
    </p:spTree>
    <p:custDataLst>
      <p:tags r:id="rId1"/>
    </p:custDataLst>
    <p:extLst>
      <p:ext uri="{BB962C8B-B14F-4D97-AF65-F5344CB8AC3E}">
        <p14:creationId xmlns:p14="http://schemas.microsoft.com/office/powerpoint/2010/main" val="307476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360"/>
                                          </p:val>
                                        </p:tav>
                                        <p:tav tm="100000">
                                          <p:val>
                                            <p:fltVal val="0"/>
                                          </p:val>
                                        </p:tav>
                                      </p:tavLst>
                                    </p:anim>
                                    <p:animEffect transition="in" filter="fade">
                                      <p:cBhvr>
                                        <p:cTn id="21" dur="500"/>
                                        <p:tgtEl>
                                          <p:spTgt spid="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201F5A-D0F7-234A-12DE-DAC61D3FCDCA}"/>
              </a:ext>
            </a:extLst>
          </p:cNvPr>
          <p:cNvGrpSpPr/>
          <p:nvPr/>
        </p:nvGrpSpPr>
        <p:grpSpPr>
          <a:xfrm>
            <a:off x="2664760" y="1687962"/>
            <a:ext cx="6872141" cy="3224616"/>
            <a:chOff x="2664760" y="1687962"/>
            <a:chExt cx="6872141" cy="3224616"/>
          </a:xfrm>
        </p:grpSpPr>
        <p:sp>
          <p:nvSpPr>
            <p:cNvPr id="12" name="íşlïḍè"/>
            <p:cNvSpPr txBox="1"/>
            <p:nvPr/>
          </p:nvSpPr>
          <p:spPr>
            <a:xfrm>
              <a:off x="3858458" y="1687962"/>
              <a:ext cx="4492582" cy="419100"/>
            </a:xfrm>
            <a:prstGeom prst="rect">
              <a:avLst/>
            </a:prstGeom>
            <a:noFill/>
          </p:spPr>
          <p:txBody>
            <a:bodyPr wrap="square" lIns="91440" tIns="45720" rIns="91440" bIns="45720" anchor="ctr">
              <a:noAutofit/>
            </a:bodyPr>
            <a:lstStyle/>
            <a:p>
              <a:pPr algn="ctr"/>
              <a:r>
                <a:rPr lang="en-US" altLang="zh-CN" sz="2400" b="1" dirty="0"/>
                <a:t>6.3 </a:t>
              </a:r>
              <a:r>
                <a:rPr lang="zh-CN" altLang="en-US" sz="2400" b="1" dirty="0"/>
                <a:t>动态主机配置协议</a:t>
              </a:r>
              <a:endParaRPr lang="en-US" altLang="zh-CN" sz="2400" b="1" dirty="0"/>
            </a:p>
          </p:txBody>
        </p:sp>
        <p:grpSp>
          <p:nvGrpSpPr>
            <p:cNvPr id="6" name="组合 5"/>
            <p:cNvGrpSpPr/>
            <p:nvPr/>
          </p:nvGrpSpPr>
          <p:grpSpPr>
            <a:xfrm>
              <a:off x="2664760" y="2364282"/>
              <a:ext cx="6872141" cy="595554"/>
              <a:chOff x="1183243" y="2200834"/>
              <a:chExt cx="687214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19670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动态主机配置协议</a:t>
                </a:r>
                <a:r>
                  <a:rPr lang="en-US" altLang="zh-CN" sz="2200" b="1" dirty="0">
                    <a:solidFill>
                      <a:schemeClr val="tx1"/>
                    </a:solidFill>
                  </a:rPr>
                  <a:t>DHCP</a:t>
                </a:r>
                <a:r>
                  <a:rPr lang="zh-CN" altLang="en-US" sz="2200" b="1" dirty="0">
                    <a:solidFill>
                      <a:schemeClr val="tx1"/>
                    </a:solidFill>
                  </a:rPr>
                  <a:t>的作用</a:t>
                </a:r>
              </a:p>
            </p:txBody>
          </p:sp>
        </p:grpSp>
        <p:grpSp>
          <p:nvGrpSpPr>
            <p:cNvPr id="2" name="组合 1">
              <a:extLst>
                <a:ext uri="{FF2B5EF4-FFF2-40B4-BE49-F238E27FC236}">
                  <a16:creationId xmlns:a16="http://schemas.microsoft.com/office/drawing/2014/main" id="{F9D9EDAE-6DB7-3BE7-C01C-D0F20C6AAACA}"/>
                </a:ext>
              </a:extLst>
            </p:cNvPr>
            <p:cNvGrpSpPr/>
            <p:nvPr/>
          </p:nvGrpSpPr>
          <p:grpSpPr>
            <a:xfrm>
              <a:off x="2664760" y="3340653"/>
              <a:ext cx="6872141" cy="595554"/>
              <a:chOff x="1183243" y="2200834"/>
              <a:chExt cx="6872141" cy="595554"/>
            </a:xfrm>
          </p:grpSpPr>
          <p:sp>
            <p:nvSpPr>
              <p:cNvPr id="4" name="平行四边形 3">
                <a:extLst>
                  <a:ext uri="{FF2B5EF4-FFF2-40B4-BE49-F238E27FC236}">
                    <a16:creationId xmlns:a16="http://schemas.microsoft.com/office/drawing/2014/main" id="{A367866C-F4F7-04C4-684A-E9938D2DA96D}"/>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a:extLst>
                  <a:ext uri="{FF2B5EF4-FFF2-40B4-BE49-F238E27FC236}">
                    <a16:creationId xmlns:a16="http://schemas.microsoft.com/office/drawing/2014/main" id="{6C3BAE13-88AB-9E73-3843-4F7F5C3A8EA5}"/>
                  </a:ext>
                </a:extLst>
              </p:cNvPr>
              <p:cNvSpPr/>
              <p:nvPr/>
            </p:nvSpPr>
            <p:spPr>
              <a:xfrm>
                <a:off x="1858680" y="2200834"/>
                <a:ext cx="619670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动态主机配置协议</a:t>
                </a:r>
                <a:r>
                  <a:rPr lang="en-US" altLang="zh-CN" sz="2200" b="1" dirty="0">
                    <a:solidFill>
                      <a:schemeClr val="tx1"/>
                    </a:solidFill>
                  </a:rPr>
                  <a:t>DHCP</a:t>
                </a:r>
                <a:r>
                  <a:rPr lang="zh-CN" altLang="en-US" sz="2200" b="1" dirty="0">
                    <a:solidFill>
                      <a:schemeClr val="tx1"/>
                    </a:solidFill>
                  </a:rPr>
                  <a:t>的基本工作过程</a:t>
                </a:r>
              </a:p>
            </p:txBody>
          </p:sp>
        </p:grpSp>
        <p:grpSp>
          <p:nvGrpSpPr>
            <p:cNvPr id="8" name="组合 7">
              <a:extLst>
                <a:ext uri="{FF2B5EF4-FFF2-40B4-BE49-F238E27FC236}">
                  <a16:creationId xmlns:a16="http://schemas.microsoft.com/office/drawing/2014/main" id="{40AF491C-A2C5-05A0-40F0-9EBD2DD471A5}"/>
                </a:ext>
              </a:extLst>
            </p:cNvPr>
            <p:cNvGrpSpPr/>
            <p:nvPr/>
          </p:nvGrpSpPr>
          <p:grpSpPr>
            <a:xfrm>
              <a:off x="2664760" y="4317024"/>
              <a:ext cx="6872141" cy="595554"/>
              <a:chOff x="1183243" y="2200834"/>
              <a:chExt cx="6872141" cy="595554"/>
            </a:xfrm>
          </p:grpSpPr>
          <p:sp>
            <p:nvSpPr>
              <p:cNvPr id="9" name="平行四边形 8">
                <a:extLst>
                  <a:ext uri="{FF2B5EF4-FFF2-40B4-BE49-F238E27FC236}">
                    <a16:creationId xmlns:a16="http://schemas.microsoft.com/office/drawing/2014/main" id="{3CE6EBFC-F64D-EF17-DAB2-752228768961}"/>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a:extLst>
                  <a:ext uri="{FF2B5EF4-FFF2-40B4-BE49-F238E27FC236}">
                    <a16:creationId xmlns:a16="http://schemas.microsoft.com/office/drawing/2014/main" id="{CFFDDBD5-199D-10EF-C7C5-0D16E18EB995}"/>
                  </a:ext>
                </a:extLst>
              </p:cNvPr>
              <p:cNvSpPr/>
              <p:nvPr/>
            </p:nvSpPr>
            <p:spPr>
              <a:xfrm>
                <a:off x="1858680" y="2200834"/>
                <a:ext cx="619670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DHCP</a:t>
                </a:r>
                <a:r>
                  <a:rPr lang="zh-CN" altLang="en-US" sz="2200" b="1" dirty="0">
                    <a:solidFill>
                      <a:schemeClr val="tx1"/>
                    </a:solidFill>
                  </a:rPr>
                  <a:t>中继代理</a:t>
                </a:r>
              </a:p>
            </p:txBody>
          </p:sp>
        </p:grpSp>
      </p:grpSp>
    </p:spTree>
    <p:extLst>
      <p:ext uri="{BB962C8B-B14F-4D97-AF65-F5344CB8AC3E}">
        <p14:creationId xmlns:p14="http://schemas.microsoft.com/office/powerpoint/2010/main" val="28528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动态主机配置协议</a:t>
              </a:r>
              <a:r>
                <a:rPr lang="en-US" altLang="zh-CN" sz="2000" b="1" dirty="0"/>
                <a:t>DHCP</a:t>
              </a:r>
              <a:r>
                <a:rPr lang="zh-CN" altLang="en-US" sz="2000" b="1" dirty="0"/>
                <a:t>的作用</a:t>
              </a:r>
              <a:endParaRPr lang="zh-CN" altLang="en-US" sz="2000" b="1" dirty="0">
                <a:solidFill>
                  <a:schemeClr val="tx1"/>
                </a:solidFill>
                <a:ea typeface="+mj-ea"/>
              </a:endParaRPr>
            </a:p>
          </p:txBody>
        </p:sp>
      </p:grpSp>
      <p:grpSp>
        <p:nvGrpSpPr>
          <p:cNvPr id="39" name="组合 38">
            <a:extLst>
              <a:ext uri="{FF2B5EF4-FFF2-40B4-BE49-F238E27FC236}">
                <a16:creationId xmlns:a16="http://schemas.microsoft.com/office/drawing/2014/main" id="{8EEDF88D-FD5C-482B-A520-4818CF63FE94}"/>
              </a:ext>
            </a:extLst>
          </p:cNvPr>
          <p:cNvGrpSpPr/>
          <p:nvPr/>
        </p:nvGrpSpPr>
        <p:grpSpPr>
          <a:xfrm>
            <a:off x="4241940" y="1076377"/>
            <a:ext cx="6332245" cy="4879245"/>
            <a:chOff x="4241940" y="1076377"/>
            <a:chExt cx="6332245" cy="4879245"/>
          </a:xfrm>
        </p:grpSpPr>
        <p:pic>
          <p:nvPicPr>
            <p:cNvPr id="9" name="图片 8" descr="图形用户界面, 应用程序, Teams&#10;&#10;描述已自动生成">
              <a:extLst>
                <a:ext uri="{FF2B5EF4-FFF2-40B4-BE49-F238E27FC236}">
                  <a16:creationId xmlns:a16="http://schemas.microsoft.com/office/drawing/2014/main" id="{0FCC430C-E047-9DFE-8541-B864BB7A2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4526" y="1149410"/>
              <a:ext cx="3362947" cy="4806212"/>
            </a:xfrm>
            <a:prstGeom prst="rect">
              <a:avLst/>
            </a:prstGeom>
          </p:spPr>
        </p:pic>
        <p:grpSp>
          <p:nvGrpSpPr>
            <p:cNvPr id="10" name="组合 9">
              <a:extLst>
                <a:ext uri="{FF2B5EF4-FFF2-40B4-BE49-F238E27FC236}">
                  <a16:creationId xmlns:a16="http://schemas.microsoft.com/office/drawing/2014/main" id="{3C75B3C2-A269-E759-3621-7731941EB759}"/>
                </a:ext>
              </a:extLst>
            </p:cNvPr>
            <p:cNvGrpSpPr/>
            <p:nvPr/>
          </p:nvGrpSpPr>
          <p:grpSpPr>
            <a:xfrm>
              <a:off x="6223747" y="1076377"/>
              <a:ext cx="2704813" cy="1077218"/>
              <a:chOff x="724188" y="1371600"/>
              <a:chExt cx="2704813" cy="1077218"/>
            </a:xfrm>
          </p:grpSpPr>
          <p:sp>
            <p:nvSpPr>
              <p:cNvPr id="11" name="文本框 10">
                <a:extLst>
                  <a:ext uri="{FF2B5EF4-FFF2-40B4-BE49-F238E27FC236}">
                    <a16:creationId xmlns:a16="http://schemas.microsoft.com/office/drawing/2014/main" id="{3DE2FE06-8549-171C-9DB0-4733043D9CB1}"/>
                  </a:ext>
                </a:extLst>
              </p:cNvPr>
              <p:cNvSpPr txBox="1"/>
              <p:nvPr/>
            </p:nvSpPr>
            <p:spPr>
              <a:xfrm>
                <a:off x="724188" y="1371600"/>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zh-CN" altLang="en-US" sz="1600" b="1" dirty="0"/>
                  <a:t>域名：</a:t>
                </a:r>
              </a:p>
            </p:txBody>
          </p:sp>
          <p:sp>
            <p:nvSpPr>
              <p:cNvPr id="12" name="文本框 11">
                <a:extLst>
                  <a:ext uri="{FF2B5EF4-FFF2-40B4-BE49-F238E27FC236}">
                    <a16:creationId xmlns:a16="http://schemas.microsoft.com/office/drawing/2014/main" id="{9AC584CD-2BCE-70EF-EF0D-638C27C7B26A}"/>
                  </a:ext>
                </a:extLst>
              </p:cNvPr>
              <p:cNvSpPr txBox="1"/>
              <p:nvPr/>
            </p:nvSpPr>
            <p:spPr>
              <a:xfrm>
                <a:off x="1875401" y="1371600"/>
                <a:ext cx="1553600" cy="1077218"/>
              </a:xfrm>
              <a:prstGeom prst="rect">
                <a:avLst/>
              </a:prstGeom>
              <a:noFill/>
            </p:spPr>
            <p:txBody>
              <a:bodyPr wrap="square" rtlCol="0">
                <a:spAutoFit/>
              </a:bodyPr>
              <a:lstStyle/>
              <a:p>
                <a:r>
                  <a:rPr lang="en-US" altLang="zh-CN" sz="1600" b="1" dirty="0"/>
                  <a:t>192.168.1.1</a:t>
                </a:r>
              </a:p>
              <a:p>
                <a:r>
                  <a:rPr lang="en-US" altLang="zh-CN" sz="1600" b="1" dirty="0"/>
                  <a:t>255.255.255.0</a:t>
                </a:r>
              </a:p>
              <a:p>
                <a:r>
                  <a:rPr lang="en-US" altLang="zh-CN" sz="1600" b="1" dirty="0"/>
                  <a:t>192.168.1.254</a:t>
                </a:r>
              </a:p>
              <a:p>
                <a:r>
                  <a:rPr lang="en-US" altLang="zh-CN" sz="1600" b="1" dirty="0"/>
                  <a:t>www.hnust.cn</a:t>
                </a:r>
                <a:endParaRPr lang="zh-CN" altLang="en-US" sz="1600" b="1" dirty="0"/>
              </a:p>
            </p:txBody>
          </p:sp>
        </p:grpSp>
        <p:grpSp>
          <p:nvGrpSpPr>
            <p:cNvPr id="13" name="组合 12">
              <a:extLst>
                <a:ext uri="{FF2B5EF4-FFF2-40B4-BE49-F238E27FC236}">
                  <a16:creationId xmlns:a16="http://schemas.microsoft.com/office/drawing/2014/main" id="{46E91309-8074-0B83-8A58-7463EA61CAAD}"/>
                </a:ext>
              </a:extLst>
            </p:cNvPr>
            <p:cNvGrpSpPr/>
            <p:nvPr/>
          </p:nvGrpSpPr>
          <p:grpSpPr>
            <a:xfrm>
              <a:off x="6223747" y="2288766"/>
              <a:ext cx="2704813" cy="584775"/>
              <a:chOff x="996557" y="2228671"/>
              <a:chExt cx="2704813" cy="584775"/>
            </a:xfrm>
          </p:grpSpPr>
          <p:sp>
            <p:nvSpPr>
              <p:cNvPr id="14" name="文本框 13">
                <a:extLst>
                  <a:ext uri="{FF2B5EF4-FFF2-40B4-BE49-F238E27FC236}">
                    <a16:creationId xmlns:a16="http://schemas.microsoft.com/office/drawing/2014/main" id="{4F865D15-4C56-FE63-D719-C5573AE24B8A}"/>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15" name="文本框 14">
                <a:extLst>
                  <a:ext uri="{FF2B5EF4-FFF2-40B4-BE49-F238E27FC236}">
                    <a16:creationId xmlns:a16="http://schemas.microsoft.com/office/drawing/2014/main" id="{EA5A1F95-789B-E217-62ED-F83D4FB58009}"/>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192.168.1.254</a:t>
                </a:r>
              </a:p>
              <a:p>
                <a:r>
                  <a:rPr lang="en-US" altLang="zh-CN" sz="1600" b="1" dirty="0"/>
                  <a:t>255.255.255.0</a:t>
                </a:r>
              </a:p>
            </p:txBody>
          </p:sp>
        </p:grpSp>
        <p:grpSp>
          <p:nvGrpSpPr>
            <p:cNvPr id="16" name="组合 15">
              <a:extLst>
                <a:ext uri="{FF2B5EF4-FFF2-40B4-BE49-F238E27FC236}">
                  <a16:creationId xmlns:a16="http://schemas.microsoft.com/office/drawing/2014/main" id="{BC17F2E0-8D79-4FA5-CE89-D5AA457CCC1C}"/>
                </a:ext>
              </a:extLst>
            </p:cNvPr>
            <p:cNvGrpSpPr/>
            <p:nvPr/>
          </p:nvGrpSpPr>
          <p:grpSpPr>
            <a:xfrm>
              <a:off x="6223747" y="3008713"/>
              <a:ext cx="2704813" cy="584775"/>
              <a:chOff x="996557" y="2228671"/>
              <a:chExt cx="2704813" cy="584775"/>
            </a:xfrm>
          </p:grpSpPr>
          <p:sp>
            <p:nvSpPr>
              <p:cNvPr id="17" name="文本框 16">
                <a:extLst>
                  <a:ext uri="{FF2B5EF4-FFF2-40B4-BE49-F238E27FC236}">
                    <a16:creationId xmlns:a16="http://schemas.microsoft.com/office/drawing/2014/main" id="{D7669D55-91C5-C2DA-B5BB-EC92FD939CAD}"/>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18" name="文本框 17">
                <a:extLst>
                  <a:ext uri="{FF2B5EF4-FFF2-40B4-BE49-F238E27FC236}">
                    <a16:creationId xmlns:a16="http://schemas.microsoft.com/office/drawing/2014/main" id="{2DDE3962-69B1-7AB6-F740-6785EBF570AD}"/>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192.168.0.254</a:t>
                </a:r>
              </a:p>
              <a:p>
                <a:r>
                  <a:rPr lang="en-US" altLang="zh-CN" sz="1600" b="1" dirty="0"/>
                  <a:t>255.255.255.0</a:t>
                </a:r>
              </a:p>
            </p:txBody>
          </p:sp>
        </p:grpSp>
        <p:grpSp>
          <p:nvGrpSpPr>
            <p:cNvPr id="19" name="组合 18">
              <a:extLst>
                <a:ext uri="{FF2B5EF4-FFF2-40B4-BE49-F238E27FC236}">
                  <a16:creationId xmlns:a16="http://schemas.microsoft.com/office/drawing/2014/main" id="{E46B6000-C64D-21CF-03BD-5ED2616656D6}"/>
                </a:ext>
              </a:extLst>
            </p:cNvPr>
            <p:cNvGrpSpPr/>
            <p:nvPr/>
          </p:nvGrpSpPr>
          <p:grpSpPr>
            <a:xfrm>
              <a:off x="7869372" y="4034768"/>
              <a:ext cx="2704813" cy="1108732"/>
              <a:chOff x="764299" y="3812205"/>
              <a:chExt cx="2704813" cy="1108732"/>
            </a:xfrm>
          </p:grpSpPr>
          <p:sp>
            <p:nvSpPr>
              <p:cNvPr id="20" name="文本框 19">
                <a:extLst>
                  <a:ext uri="{FF2B5EF4-FFF2-40B4-BE49-F238E27FC236}">
                    <a16:creationId xmlns:a16="http://schemas.microsoft.com/office/drawing/2014/main" id="{F1274128-FEA9-6E7A-D0BF-F10265EF82C0}"/>
                  </a:ext>
                </a:extLst>
              </p:cNvPr>
              <p:cNvSpPr txBox="1"/>
              <p:nvPr/>
            </p:nvSpPr>
            <p:spPr>
              <a:xfrm>
                <a:off x="764299" y="3812205"/>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21" name="文本框 20">
                <a:extLst>
                  <a:ext uri="{FF2B5EF4-FFF2-40B4-BE49-F238E27FC236}">
                    <a16:creationId xmlns:a16="http://schemas.microsoft.com/office/drawing/2014/main" id="{6E3FBDDE-5B6B-D0AA-4C82-8EED740FEC53}"/>
                  </a:ext>
                </a:extLst>
              </p:cNvPr>
              <p:cNvSpPr txBox="1"/>
              <p:nvPr/>
            </p:nvSpPr>
            <p:spPr>
              <a:xfrm>
                <a:off x="1915512" y="3812205"/>
                <a:ext cx="1553600" cy="584775"/>
              </a:xfrm>
              <a:prstGeom prst="rect">
                <a:avLst/>
              </a:prstGeom>
              <a:noFill/>
            </p:spPr>
            <p:txBody>
              <a:bodyPr wrap="square" rtlCol="0">
                <a:spAutoFit/>
              </a:bodyPr>
              <a:lstStyle/>
              <a:p>
                <a:r>
                  <a:rPr lang="en-US" altLang="zh-CN" sz="1600" b="1" dirty="0"/>
                  <a:t>192.168.0.253</a:t>
                </a:r>
              </a:p>
              <a:p>
                <a:r>
                  <a:rPr lang="en-US" altLang="zh-CN" sz="1600" b="1" dirty="0"/>
                  <a:t>255.255.255.0</a:t>
                </a:r>
              </a:p>
            </p:txBody>
          </p:sp>
          <p:sp>
            <p:nvSpPr>
              <p:cNvPr id="22" name="文本框 21">
                <a:extLst>
                  <a:ext uri="{FF2B5EF4-FFF2-40B4-BE49-F238E27FC236}">
                    <a16:creationId xmlns:a16="http://schemas.microsoft.com/office/drawing/2014/main" id="{5564694B-BCA4-A10D-4643-F07BE50D70F4}"/>
                  </a:ext>
                </a:extLst>
              </p:cNvPr>
              <p:cNvSpPr txBox="1"/>
              <p:nvPr/>
            </p:nvSpPr>
            <p:spPr>
              <a:xfrm>
                <a:off x="764300" y="4336162"/>
                <a:ext cx="2531928" cy="584775"/>
              </a:xfrm>
              <a:prstGeom prst="rect">
                <a:avLst/>
              </a:prstGeom>
              <a:noFill/>
            </p:spPr>
            <p:txBody>
              <a:bodyPr wrap="square" rtlCol="0">
                <a:spAutoFit/>
              </a:bodyPr>
              <a:lstStyle/>
              <a:p>
                <a:r>
                  <a:rPr lang="zh-CN" altLang="en-US" sz="1600" b="1" dirty="0"/>
                  <a:t>记录有域名</a:t>
                </a:r>
                <a:r>
                  <a:rPr lang="en-US" altLang="zh-CN" sz="1600" b="1" dirty="0"/>
                  <a:t>www.hnust.cn</a:t>
                </a:r>
              </a:p>
              <a:p>
                <a:r>
                  <a:rPr lang="zh-CN" altLang="en-US" sz="1600" b="1" dirty="0"/>
                  <a:t>对应的</a:t>
                </a:r>
                <a:r>
                  <a:rPr lang="en-US" altLang="zh-CN" sz="1600" b="1" dirty="0"/>
                  <a:t>IP</a:t>
                </a:r>
                <a:r>
                  <a:rPr lang="zh-CN" altLang="en-US" sz="1600" b="1" dirty="0"/>
                  <a:t>地址</a:t>
                </a:r>
                <a:r>
                  <a:rPr lang="en-US" altLang="zh-CN" sz="1600" b="1" dirty="0"/>
                  <a:t>192.168.1.1</a:t>
                </a:r>
              </a:p>
            </p:txBody>
          </p:sp>
        </p:grpSp>
        <p:sp>
          <p:nvSpPr>
            <p:cNvPr id="23" name="文本框 22">
              <a:extLst>
                <a:ext uri="{FF2B5EF4-FFF2-40B4-BE49-F238E27FC236}">
                  <a16:creationId xmlns:a16="http://schemas.microsoft.com/office/drawing/2014/main" id="{FAC8FBFA-DE73-D91E-A8CB-515A529A7368}"/>
                </a:ext>
              </a:extLst>
            </p:cNvPr>
            <p:cNvSpPr txBox="1"/>
            <p:nvPr/>
          </p:nvSpPr>
          <p:spPr>
            <a:xfrm>
              <a:off x="4241940" y="1223951"/>
              <a:ext cx="1330655" cy="369332"/>
            </a:xfrm>
            <a:prstGeom prst="rect">
              <a:avLst/>
            </a:prstGeom>
            <a:noFill/>
          </p:spPr>
          <p:txBody>
            <a:bodyPr wrap="square" rtlCol="0">
              <a:spAutoFit/>
            </a:bodyPr>
            <a:lstStyle/>
            <a:p>
              <a:pPr algn="r"/>
              <a:r>
                <a:rPr lang="en-US" altLang="zh-CN" b="1" dirty="0"/>
                <a:t>Web</a:t>
              </a:r>
              <a:r>
                <a:rPr lang="zh-CN" altLang="en-US" b="1" dirty="0"/>
                <a:t>服务器</a:t>
              </a:r>
            </a:p>
          </p:txBody>
        </p:sp>
        <p:sp>
          <p:nvSpPr>
            <p:cNvPr id="24" name="文本框 23">
              <a:extLst>
                <a:ext uri="{FF2B5EF4-FFF2-40B4-BE49-F238E27FC236}">
                  <a16:creationId xmlns:a16="http://schemas.microsoft.com/office/drawing/2014/main" id="{09429A66-BF8E-58D5-1EBB-A22F3AA46FB7}"/>
                </a:ext>
              </a:extLst>
            </p:cNvPr>
            <p:cNvSpPr txBox="1">
              <a:spLocks/>
            </p:cNvSpPr>
            <p:nvPr/>
          </p:nvSpPr>
          <p:spPr>
            <a:xfrm>
              <a:off x="4241940" y="2776581"/>
              <a:ext cx="1330655" cy="369332"/>
            </a:xfrm>
            <a:prstGeom prst="rect">
              <a:avLst/>
            </a:prstGeom>
            <a:noFill/>
          </p:spPr>
          <p:txBody>
            <a:bodyPr wrap="square" rtlCol="0">
              <a:spAutoFit/>
            </a:bodyPr>
            <a:lstStyle/>
            <a:p>
              <a:pPr algn="r"/>
              <a:r>
                <a:rPr lang="zh-CN" altLang="en-US" b="1" dirty="0"/>
                <a:t>路由器</a:t>
              </a:r>
            </a:p>
          </p:txBody>
        </p:sp>
        <p:sp>
          <p:nvSpPr>
            <p:cNvPr id="25" name="文本框 24">
              <a:extLst>
                <a:ext uri="{FF2B5EF4-FFF2-40B4-BE49-F238E27FC236}">
                  <a16:creationId xmlns:a16="http://schemas.microsoft.com/office/drawing/2014/main" id="{CAFC0029-D2CD-F9AC-D46C-C753F1E9F9E9}"/>
                </a:ext>
              </a:extLst>
            </p:cNvPr>
            <p:cNvSpPr txBox="1">
              <a:spLocks/>
            </p:cNvSpPr>
            <p:nvPr/>
          </p:nvSpPr>
          <p:spPr>
            <a:xfrm>
              <a:off x="5376716" y="4704406"/>
              <a:ext cx="1018437" cy="369332"/>
            </a:xfrm>
            <a:prstGeom prst="rect">
              <a:avLst/>
            </a:prstGeom>
            <a:noFill/>
          </p:spPr>
          <p:txBody>
            <a:bodyPr wrap="square" rtlCol="0">
              <a:spAutoFit/>
            </a:bodyPr>
            <a:lstStyle/>
            <a:p>
              <a:pPr algn="ctr"/>
              <a:r>
                <a:rPr lang="zh-CN" altLang="en-US" b="1" dirty="0"/>
                <a:t>交换机</a:t>
              </a:r>
            </a:p>
          </p:txBody>
        </p:sp>
        <p:sp>
          <p:nvSpPr>
            <p:cNvPr id="26" name="文本框 25">
              <a:extLst>
                <a:ext uri="{FF2B5EF4-FFF2-40B4-BE49-F238E27FC236}">
                  <a16:creationId xmlns:a16="http://schemas.microsoft.com/office/drawing/2014/main" id="{3E97EA4B-5EFD-CB00-5233-9E52B2FB3460}"/>
                </a:ext>
              </a:extLst>
            </p:cNvPr>
            <p:cNvSpPr txBox="1">
              <a:spLocks/>
            </p:cNvSpPr>
            <p:nvPr/>
          </p:nvSpPr>
          <p:spPr>
            <a:xfrm>
              <a:off x="6933195" y="3753840"/>
              <a:ext cx="1330655" cy="369332"/>
            </a:xfrm>
            <a:prstGeom prst="rect">
              <a:avLst/>
            </a:prstGeom>
            <a:noFill/>
          </p:spPr>
          <p:txBody>
            <a:bodyPr wrap="square" rtlCol="0">
              <a:spAutoFit/>
            </a:bodyPr>
            <a:lstStyle/>
            <a:p>
              <a:pPr algn="ctr"/>
              <a:r>
                <a:rPr lang="en-US" altLang="zh-CN" b="1" dirty="0"/>
                <a:t>DNS</a:t>
              </a:r>
              <a:r>
                <a:rPr lang="zh-CN" altLang="en-US" b="1" dirty="0"/>
                <a:t>服务器</a:t>
              </a:r>
            </a:p>
          </p:txBody>
        </p:sp>
        <p:sp>
          <p:nvSpPr>
            <p:cNvPr id="27" name="文本框 26">
              <a:extLst>
                <a:ext uri="{FF2B5EF4-FFF2-40B4-BE49-F238E27FC236}">
                  <a16:creationId xmlns:a16="http://schemas.microsoft.com/office/drawing/2014/main" id="{259054E8-D214-AC91-DD66-4F79411F864E}"/>
                </a:ext>
              </a:extLst>
            </p:cNvPr>
            <p:cNvSpPr txBox="1">
              <a:spLocks/>
            </p:cNvSpPr>
            <p:nvPr/>
          </p:nvSpPr>
          <p:spPr>
            <a:xfrm>
              <a:off x="4973776" y="5523924"/>
              <a:ext cx="807250" cy="369332"/>
            </a:xfrm>
            <a:prstGeom prst="rect">
              <a:avLst/>
            </a:prstGeom>
            <a:noFill/>
          </p:spPr>
          <p:txBody>
            <a:bodyPr wrap="square" rtlCol="0">
              <a:spAutoFit/>
            </a:bodyPr>
            <a:lstStyle/>
            <a:p>
              <a:r>
                <a:rPr lang="zh-CN" altLang="en-US" b="1" dirty="0"/>
                <a:t>主机</a:t>
              </a:r>
              <a:r>
                <a:rPr lang="en-US" altLang="zh-CN" b="1" dirty="0"/>
                <a:t>1</a:t>
              </a:r>
              <a:endParaRPr lang="zh-CN" altLang="en-US" b="1" dirty="0"/>
            </a:p>
          </p:txBody>
        </p:sp>
        <p:sp>
          <p:nvSpPr>
            <p:cNvPr id="28" name="文本框 27">
              <a:extLst>
                <a:ext uri="{FF2B5EF4-FFF2-40B4-BE49-F238E27FC236}">
                  <a16:creationId xmlns:a16="http://schemas.microsoft.com/office/drawing/2014/main" id="{F3A38053-44CB-6091-84F8-6B4BDFAE1B22}"/>
                </a:ext>
              </a:extLst>
            </p:cNvPr>
            <p:cNvSpPr txBox="1">
              <a:spLocks/>
            </p:cNvSpPr>
            <p:nvPr/>
          </p:nvSpPr>
          <p:spPr>
            <a:xfrm>
              <a:off x="5885935" y="5523924"/>
              <a:ext cx="807250" cy="369332"/>
            </a:xfrm>
            <a:prstGeom prst="rect">
              <a:avLst/>
            </a:prstGeom>
            <a:noFill/>
          </p:spPr>
          <p:txBody>
            <a:bodyPr wrap="square" rtlCol="0">
              <a:spAutoFit/>
            </a:bodyPr>
            <a:lstStyle/>
            <a:p>
              <a:pPr algn="r"/>
              <a:r>
                <a:rPr lang="zh-CN" altLang="en-US" b="1" dirty="0"/>
                <a:t>主机</a:t>
              </a:r>
              <a:r>
                <a:rPr lang="en-US" altLang="zh-CN" b="1" dirty="0"/>
                <a:t>n</a:t>
              </a:r>
              <a:endParaRPr lang="zh-CN" altLang="en-US" b="1" dirty="0"/>
            </a:p>
          </p:txBody>
        </p:sp>
        <p:sp>
          <p:nvSpPr>
            <p:cNvPr id="32" name="文本框 31">
              <a:extLst>
                <a:ext uri="{FF2B5EF4-FFF2-40B4-BE49-F238E27FC236}">
                  <a16:creationId xmlns:a16="http://schemas.microsoft.com/office/drawing/2014/main" id="{917180FB-8EAC-ADA4-4EF3-ABDAAC60A986}"/>
                </a:ext>
              </a:extLst>
            </p:cNvPr>
            <p:cNvSpPr txBox="1"/>
            <p:nvPr/>
          </p:nvSpPr>
          <p:spPr>
            <a:xfrm>
              <a:off x="5631994" y="5441386"/>
              <a:ext cx="403411" cy="400110"/>
            </a:xfrm>
            <a:prstGeom prst="rect">
              <a:avLst/>
            </a:prstGeom>
            <a:noFill/>
          </p:spPr>
          <p:txBody>
            <a:bodyPr wrap="square" rtlCol="0">
              <a:spAutoFit/>
            </a:bodyPr>
            <a:lstStyle/>
            <a:p>
              <a:pPr algn="ctr"/>
              <a:r>
                <a:rPr lang="en-US" altLang="zh-CN" sz="2000" b="1" dirty="0"/>
                <a:t>…</a:t>
              </a:r>
              <a:endParaRPr lang="zh-CN" altLang="en-US" sz="2000" b="1" dirty="0"/>
            </a:p>
          </p:txBody>
        </p:sp>
      </p:grpSp>
      <p:grpSp>
        <p:nvGrpSpPr>
          <p:cNvPr id="54" name="组合 53">
            <a:extLst>
              <a:ext uri="{FF2B5EF4-FFF2-40B4-BE49-F238E27FC236}">
                <a16:creationId xmlns:a16="http://schemas.microsoft.com/office/drawing/2014/main" id="{74A98B3B-216A-9408-C95F-9B2C660B2B39}"/>
              </a:ext>
            </a:extLst>
          </p:cNvPr>
          <p:cNvGrpSpPr/>
          <p:nvPr/>
        </p:nvGrpSpPr>
        <p:grpSpPr>
          <a:xfrm>
            <a:off x="1948500" y="1408618"/>
            <a:ext cx="2555142" cy="4175761"/>
            <a:chOff x="1948500" y="1408618"/>
            <a:chExt cx="2555142" cy="4175761"/>
          </a:xfrm>
        </p:grpSpPr>
        <p:cxnSp>
          <p:nvCxnSpPr>
            <p:cNvPr id="51" name="连接符: 曲线 50">
              <a:extLst>
                <a:ext uri="{FF2B5EF4-FFF2-40B4-BE49-F238E27FC236}">
                  <a16:creationId xmlns:a16="http://schemas.microsoft.com/office/drawing/2014/main" id="{CE09B48D-37D9-43D2-8870-24DCBD6398C4}"/>
                </a:ext>
              </a:extLst>
            </p:cNvPr>
            <p:cNvCxnSpPr>
              <a:cxnSpLocks/>
              <a:endCxn id="23" idx="1"/>
            </p:cNvCxnSpPr>
            <p:nvPr/>
          </p:nvCxnSpPr>
          <p:spPr>
            <a:xfrm rot="10800000">
              <a:off x="4241940" y="1408618"/>
              <a:ext cx="261702" cy="4175761"/>
            </a:xfrm>
            <a:prstGeom prst="curvedConnector3">
              <a:avLst>
                <a:gd name="adj1" fmla="val 544464"/>
              </a:avLst>
            </a:prstGeom>
            <a:ln w="635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5E19541-AE0B-5AB6-5A78-78E4A8F862C6}"/>
                </a:ext>
              </a:extLst>
            </p:cNvPr>
            <p:cNvSpPr txBox="1"/>
            <p:nvPr/>
          </p:nvSpPr>
          <p:spPr>
            <a:xfrm>
              <a:off x="1948500" y="3008713"/>
              <a:ext cx="2330174" cy="923330"/>
            </a:xfrm>
            <a:prstGeom prst="rect">
              <a:avLst/>
            </a:prstGeom>
            <a:solidFill>
              <a:schemeClr val="bg1"/>
            </a:solidFill>
          </p:spPr>
          <p:txBody>
            <a:bodyPr wrap="square" rtlCol="0">
              <a:spAutoFit/>
            </a:bodyPr>
            <a:lstStyle/>
            <a:p>
              <a:r>
                <a:rPr lang="zh-CN" altLang="en-US" b="1" dirty="0">
                  <a:solidFill>
                    <a:srgbClr val="FF0000"/>
                  </a:solidFill>
                  <a:effectLst>
                    <a:outerShdw blurRad="38100" dist="38100" dir="2700000" algn="tl">
                      <a:srgbClr val="000000">
                        <a:alpha val="43137"/>
                      </a:srgbClr>
                    </a:outerShdw>
                  </a:effectLst>
                </a:rPr>
                <a:t>如何配置用户主机，</a:t>
              </a:r>
              <a:endParaRPr lang="en-US" altLang="zh-CN" b="1" dirty="0">
                <a:solidFill>
                  <a:srgbClr val="FF0000"/>
                </a:solidFill>
                <a:effectLst>
                  <a:outerShdw blurRad="38100" dist="38100" dir="2700000" algn="tl">
                    <a:srgbClr val="000000">
                      <a:alpha val="43137"/>
                    </a:srgbClr>
                  </a:outerShdw>
                </a:effectLst>
              </a:endParaRPr>
            </a:p>
            <a:p>
              <a:r>
                <a:rPr lang="zh-CN" altLang="en-US" b="1" dirty="0">
                  <a:solidFill>
                    <a:srgbClr val="FF0000"/>
                  </a:solidFill>
                  <a:effectLst>
                    <a:outerShdw blurRad="38100" dist="38100" dir="2700000" algn="tl">
                      <a:srgbClr val="000000">
                        <a:alpha val="43137"/>
                      </a:srgbClr>
                    </a:outerShdw>
                  </a:effectLst>
                </a:rPr>
                <a:t>才能使用户主机正常</a:t>
              </a:r>
              <a:endParaRPr lang="en-US" altLang="zh-CN" b="1" dirty="0">
                <a:solidFill>
                  <a:srgbClr val="FF0000"/>
                </a:solidFill>
                <a:effectLst>
                  <a:outerShdw blurRad="38100" dist="38100" dir="2700000" algn="tl">
                    <a:srgbClr val="000000">
                      <a:alpha val="43137"/>
                    </a:srgbClr>
                  </a:outerShdw>
                </a:effectLst>
              </a:endParaRPr>
            </a:p>
            <a:p>
              <a:r>
                <a:rPr lang="zh-CN" altLang="en-US" b="1" dirty="0">
                  <a:solidFill>
                    <a:srgbClr val="FF0000"/>
                  </a:solidFill>
                  <a:effectLst>
                    <a:outerShdw blurRad="38100" dist="38100" dir="2700000" algn="tl">
                      <a:srgbClr val="000000">
                        <a:alpha val="43137"/>
                      </a:srgbClr>
                    </a:outerShdw>
                  </a:effectLst>
                </a:rPr>
                <a:t>访问</a:t>
              </a:r>
              <a:r>
                <a:rPr lang="en-US" altLang="zh-CN" b="1" dirty="0">
                  <a:solidFill>
                    <a:srgbClr val="FF0000"/>
                  </a:solidFill>
                  <a:effectLst>
                    <a:outerShdw blurRad="38100" dist="38100" dir="2700000" algn="tl">
                      <a:srgbClr val="000000">
                        <a:alpha val="43137"/>
                      </a:srgbClr>
                    </a:outerShdw>
                  </a:effectLst>
                </a:rPr>
                <a:t>Web</a:t>
              </a:r>
              <a:r>
                <a:rPr lang="zh-CN" altLang="en-US" b="1" dirty="0">
                  <a:solidFill>
                    <a:srgbClr val="FF0000"/>
                  </a:solidFill>
                  <a:effectLst>
                    <a:outerShdw blurRad="38100" dist="38100" dir="2700000" algn="tl">
                      <a:srgbClr val="000000">
                        <a:alpha val="43137"/>
                      </a:srgbClr>
                    </a:outerShdw>
                  </a:effectLst>
                </a:rPr>
                <a:t>服务器？</a:t>
              </a:r>
              <a:endParaRPr lang="en-US" altLang="zh-CN" b="1" dirty="0">
                <a:solidFill>
                  <a:srgbClr val="FF0000"/>
                </a:solidFill>
                <a:effectLst>
                  <a:outerShdw blurRad="38100" dist="38100" dir="2700000" algn="tl">
                    <a:srgbClr val="000000">
                      <a:alpha val="43137"/>
                    </a:srgbClr>
                  </a:outerShdw>
                </a:effectLst>
              </a:endParaRPr>
            </a:p>
          </p:txBody>
        </p:sp>
      </p:grpSp>
    </p:spTree>
    <p:custDataLst>
      <p:tags r:id="rId1"/>
    </p:custDataLst>
    <p:extLst>
      <p:ext uri="{BB962C8B-B14F-4D97-AF65-F5344CB8AC3E}">
        <p14:creationId xmlns:p14="http://schemas.microsoft.com/office/powerpoint/2010/main" val="21713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800" decel="100000"/>
                                        <p:tgtEl>
                                          <p:spTgt spid="39"/>
                                        </p:tgtEl>
                                      </p:cBhvr>
                                    </p:animEffect>
                                    <p:anim calcmode="lin" valueType="num">
                                      <p:cBhvr>
                                        <p:cTn id="14" dur="800" decel="100000" fill="hold"/>
                                        <p:tgtEl>
                                          <p:spTgt spid="39"/>
                                        </p:tgtEl>
                                        <p:attrNameLst>
                                          <p:attrName>style.rotation</p:attrName>
                                        </p:attrNameLst>
                                      </p:cBhvr>
                                      <p:tavLst>
                                        <p:tav tm="0">
                                          <p:val>
                                            <p:fltVal val="-90"/>
                                          </p:val>
                                        </p:tav>
                                        <p:tav tm="100000">
                                          <p:val>
                                            <p:fltVal val="0"/>
                                          </p:val>
                                        </p:tav>
                                      </p:tavLst>
                                    </p:anim>
                                    <p:anim calcmode="lin" valueType="num">
                                      <p:cBhvr>
                                        <p:cTn id="15" dur="800" decel="100000" fill="hold"/>
                                        <p:tgtEl>
                                          <p:spTgt spid="39"/>
                                        </p:tgtEl>
                                        <p:attrNameLst>
                                          <p:attrName>ppt_x</p:attrName>
                                        </p:attrNameLst>
                                      </p:cBhvr>
                                      <p:tavLst>
                                        <p:tav tm="0">
                                          <p:val>
                                            <p:strVal val="#ppt_x+0.4"/>
                                          </p:val>
                                        </p:tav>
                                        <p:tav tm="100000">
                                          <p:val>
                                            <p:strVal val="#ppt_x-0.05"/>
                                          </p:val>
                                        </p:tav>
                                      </p:tavLst>
                                    </p:anim>
                                    <p:anim calcmode="lin" valueType="num">
                                      <p:cBhvr>
                                        <p:cTn id="16" dur="800" decel="100000" fill="hold"/>
                                        <p:tgtEl>
                                          <p:spTgt spid="39"/>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文本框 199">
            <a:extLst>
              <a:ext uri="{FF2B5EF4-FFF2-40B4-BE49-F238E27FC236}">
                <a16:creationId xmlns:a16="http://schemas.microsoft.com/office/drawing/2014/main" id="{732F0E7C-DF83-23B6-F393-3DF8A15ABA37}"/>
              </a:ext>
            </a:extLst>
          </p:cNvPr>
          <p:cNvSpPr txBox="1"/>
          <p:nvPr/>
        </p:nvSpPr>
        <p:spPr>
          <a:xfrm>
            <a:off x="1100695" y="4000997"/>
            <a:ext cx="2979868" cy="461665"/>
          </a:xfrm>
          <a:prstGeom prst="rect">
            <a:avLst/>
          </a:prstGeom>
          <a:noFill/>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rPr>
              <a:t>工作量大且容易出错</a:t>
            </a:r>
          </a:p>
        </p:txBody>
      </p:sp>
      <p:grpSp>
        <p:nvGrpSpPr>
          <p:cNvPr id="201" name="组合 200">
            <a:extLst>
              <a:ext uri="{FF2B5EF4-FFF2-40B4-BE49-F238E27FC236}">
                <a16:creationId xmlns:a16="http://schemas.microsoft.com/office/drawing/2014/main" id="{07FBD0A7-4684-1B9A-3920-C32F4C80F4C4}"/>
              </a:ext>
            </a:extLst>
          </p:cNvPr>
          <p:cNvGrpSpPr/>
          <p:nvPr/>
        </p:nvGrpSpPr>
        <p:grpSpPr>
          <a:xfrm>
            <a:off x="1264024" y="4491973"/>
            <a:ext cx="9137277" cy="1822877"/>
            <a:chOff x="1264024" y="4491973"/>
            <a:chExt cx="9137277" cy="1822877"/>
          </a:xfrm>
        </p:grpSpPr>
        <p:sp>
          <p:nvSpPr>
            <p:cNvPr id="31" name="矩形 30">
              <a:extLst>
                <a:ext uri="{FF2B5EF4-FFF2-40B4-BE49-F238E27FC236}">
                  <a16:creationId xmlns:a16="http://schemas.microsoft.com/office/drawing/2014/main" id="{B8B94EC8-AF24-976E-619A-FFC6CC66B859}"/>
                </a:ext>
              </a:extLst>
            </p:cNvPr>
            <p:cNvSpPr/>
            <p:nvPr/>
          </p:nvSpPr>
          <p:spPr>
            <a:xfrm>
              <a:off x="1264024" y="5157231"/>
              <a:ext cx="9137277" cy="1153543"/>
            </a:xfrm>
            <a:prstGeom prst="rect">
              <a:avLst/>
            </a:prstGeom>
            <a:solidFill>
              <a:schemeClr val="bg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96B3C58F-4A6E-ECF5-B406-A8B821C84E87}"/>
                </a:ext>
              </a:extLst>
            </p:cNvPr>
            <p:cNvGrpSpPr/>
            <p:nvPr/>
          </p:nvGrpSpPr>
          <p:grpSpPr>
            <a:xfrm>
              <a:off x="7193067" y="5237632"/>
              <a:ext cx="2829505" cy="1077218"/>
              <a:chOff x="7788142" y="5707128"/>
              <a:chExt cx="2829505" cy="1077218"/>
            </a:xfrm>
          </p:grpSpPr>
          <p:sp>
            <p:nvSpPr>
              <p:cNvPr id="6" name="文本框 5">
                <a:extLst>
                  <a:ext uri="{FF2B5EF4-FFF2-40B4-BE49-F238E27FC236}">
                    <a16:creationId xmlns:a16="http://schemas.microsoft.com/office/drawing/2014/main" id="{CAF86939-3F84-9B1F-F612-E7719EDEE00E}"/>
                  </a:ext>
                </a:extLst>
              </p:cNvPr>
              <p:cNvSpPr txBox="1"/>
              <p:nvPr/>
            </p:nvSpPr>
            <p:spPr>
              <a:xfrm>
                <a:off x="7788142" y="5707128"/>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en-US" altLang="zh-CN" sz="1600" b="1" dirty="0"/>
                  <a:t>DNS</a:t>
                </a:r>
                <a:r>
                  <a:rPr lang="zh-CN" altLang="en-US" sz="1600" b="1" dirty="0"/>
                  <a:t>服务器：</a:t>
                </a:r>
              </a:p>
            </p:txBody>
          </p:sp>
          <p:sp>
            <p:nvSpPr>
              <p:cNvPr id="7" name="文本框 6">
                <a:extLst>
                  <a:ext uri="{FF2B5EF4-FFF2-40B4-BE49-F238E27FC236}">
                    <a16:creationId xmlns:a16="http://schemas.microsoft.com/office/drawing/2014/main" id="{A87C553F-1C96-D61E-79A9-23A525E55062}"/>
                  </a:ext>
                </a:extLst>
              </p:cNvPr>
              <p:cNvSpPr txBox="1"/>
              <p:nvPr/>
            </p:nvSpPr>
            <p:spPr>
              <a:xfrm>
                <a:off x="9064047" y="5707128"/>
                <a:ext cx="1553600" cy="1077218"/>
              </a:xfrm>
              <a:prstGeom prst="rect">
                <a:avLst/>
              </a:prstGeom>
              <a:noFill/>
            </p:spPr>
            <p:txBody>
              <a:bodyPr wrap="square" rtlCol="0">
                <a:spAutoFit/>
              </a:bodyPr>
              <a:lstStyle/>
              <a:p>
                <a:r>
                  <a:rPr lang="en-US" altLang="zh-CN" sz="1600" b="1" dirty="0"/>
                  <a:t>192.168.0.166</a:t>
                </a:r>
              </a:p>
              <a:p>
                <a:r>
                  <a:rPr lang="en-US" altLang="zh-CN" sz="1600" b="1" dirty="0"/>
                  <a:t>255.255.255.0</a:t>
                </a:r>
              </a:p>
              <a:p>
                <a:r>
                  <a:rPr lang="en-US" altLang="zh-CN" sz="1600" b="1" dirty="0"/>
                  <a:t>192.168.0.254</a:t>
                </a:r>
              </a:p>
              <a:p>
                <a:r>
                  <a:rPr lang="en-US" altLang="zh-CN" sz="1600" b="1" dirty="0"/>
                  <a:t>192.168.0.253</a:t>
                </a:r>
                <a:endParaRPr lang="zh-CN" altLang="en-US" sz="1600" b="1" dirty="0"/>
              </a:p>
            </p:txBody>
          </p:sp>
        </p:grpSp>
        <p:grpSp>
          <p:nvGrpSpPr>
            <p:cNvPr id="8" name="组合 7">
              <a:extLst>
                <a:ext uri="{FF2B5EF4-FFF2-40B4-BE49-F238E27FC236}">
                  <a16:creationId xmlns:a16="http://schemas.microsoft.com/office/drawing/2014/main" id="{3033E58F-DA2E-D0D1-A49C-93CE7F27C1BA}"/>
                </a:ext>
              </a:extLst>
            </p:cNvPr>
            <p:cNvGrpSpPr/>
            <p:nvPr/>
          </p:nvGrpSpPr>
          <p:grpSpPr>
            <a:xfrm>
              <a:off x="1972142" y="5237632"/>
              <a:ext cx="2829505" cy="1077218"/>
              <a:chOff x="7788142" y="5707128"/>
              <a:chExt cx="2829505" cy="1077218"/>
            </a:xfrm>
          </p:grpSpPr>
          <p:sp>
            <p:nvSpPr>
              <p:cNvPr id="29" name="文本框 28">
                <a:extLst>
                  <a:ext uri="{FF2B5EF4-FFF2-40B4-BE49-F238E27FC236}">
                    <a16:creationId xmlns:a16="http://schemas.microsoft.com/office/drawing/2014/main" id="{41C15D92-7B76-A508-73B7-B581BAC3F045}"/>
                  </a:ext>
                </a:extLst>
              </p:cNvPr>
              <p:cNvSpPr txBox="1"/>
              <p:nvPr/>
            </p:nvSpPr>
            <p:spPr>
              <a:xfrm>
                <a:off x="7788142" y="5707128"/>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en-US" altLang="zh-CN" sz="1600" b="1" dirty="0"/>
                  <a:t>DNS</a:t>
                </a:r>
                <a:r>
                  <a:rPr lang="zh-CN" altLang="en-US" sz="1600" b="1" dirty="0"/>
                  <a:t>服务器：</a:t>
                </a:r>
              </a:p>
            </p:txBody>
          </p:sp>
          <p:sp>
            <p:nvSpPr>
              <p:cNvPr id="30" name="文本框 29">
                <a:extLst>
                  <a:ext uri="{FF2B5EF4-FFF2-40B4-BE49-F238E27FC236}">
                    <a16:creationId xmlns:a16="http://schemas.microsoft.com/office/drawing/2014/main" id="{12C83BF2-6B33-D926-F85F-7999C1D8DF0B}"/>
                  </a:ext>
                </a:extLst>
              </p:cNvPr>
              <p:cNvSpPr txBox="1"/>
              <p:nvPr/>
            </p:nvSpPr>
            <p:spPr>
              <a:xfrm>
                <a:off x="9064047" y="5707128"/>
                <a:ext cx="1553600" cy="1077218"/>
              </a:xfrm>
              <a:prstGeom prst="rect">
                <a:avLst/>
              </a:prstGeom>
              <a:noFill/>
            </p:spPr>
            <p:txBody>
              <a:bodyPr wrap="square" rtlCol="0">
                <a:spAutoFit/>
              </a:bodyPr>
              <a:lstStyle/>
              <a:p>
                <a:r>
                  <a:rPr lang="en-US" altLang="zh-CN" sz="1600" b="1" dirty="0"/>
                  <a:t>192.168.0.1</a:t>
                </a:r>
              </a:p>
              <a:p>
                <a:r>
                  <a:rPr lang="en-US" altLang="zh-CN" sz="1600" b="1" dirty="0"/>
                  <a:t>255.255.255.0</a:t>
                </a:r>
              </a:p>
              <a:p>
                <a:r>
                  <a:rPr lang="en-US" altLang="zh-CN" sz="1600" b="1" dirty="0"/>
                  <a:t>192.168.0.254</a:t>
                </a:r>
              </a:p>
              <a:p>
                <a:r>
                  <a:rPr lang="en-US" altLang="zh-CN" sz="1600" b="1" dirty="0"/>
                  <a:t>192.168.0.253</a:t>
                </a:r>
                <a:endParaRPr lang="zh-CN" altLang="en-US" sz="1600" b="1" dirty="0"/>
              </a:p>
            </p:txBody>
          </p:sp>
        </p:grpSp>
        <p:sp>
          <p:nvSpPr>
            <p:cNvPr id="33" name="文本框 32">
              <a:extLst>
                <a:ext uri="{FF2B5EF4-FFF2-40B4-BE49-F238E27FC236}">
                  <a16:creationId xmlns:a16="http://schemas.microsoft.com/office/drawing/2014/main" id="{081B98A5-3ABD-895E-7C78-81966E734293}"/>
                </a:ext>
              </a:extLst>
            </p:cNvPr>
            <p:cNvSpPr txBox="1"/>
            <p:nvPr/>
          </p:nvSpPr>
          <p:spPr>
            <a:xfrm>
              <a:off x="2590629" y="4616180"/>
              <a:ext cx="1622898" cy="369332"/>
            </a:xfrm>
            <a:prstGeom prst="rect">
              <a:avLst/>
            </a:prstGeom>
            <a:noFill/>
          </p:spPr>
          <p:txBody>
            <a:bodyPr wrap="square" rtlCol="0">
              <a:spAutoFit/>
            </a:bodyPr>
            <a:lstStyle/>
            <a:p>
              <a:r>
                <a:rPr lang="zh-CN" altLang="en-US" b="1" dirty="0"/>
                <a:t>手动配置</a:t>
              </a:r>
            </a:p>
          </p:txBody>
        </p:sp>
        <p:grpSp>
          <p:nvGrpSpPr>
            <p:cNvPr id="119" name="组合 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F46240-113F-1648-7252-FEBEAADB032C}"/>
                </a:ext>
              </a:extLst>
            </p:cNvPr>
            <p:cNvGrpSpPr>
              <a:grpSpLocks noChangeAspect="1"/>
            </p:cNvGrpSpPr>
            <p:nvPr/>
          </p:nvGrpSpPr>
          <p:grpSpPr>
            <a:xfrm>
              <a:off x="1264024" y="4491973"/>
              <a:ext cx="1282564" cy="606862"/>
              <a:chOff x="3040062" y="1993935"/>
              <a:chExt cx="6065838" cy="2870130"/>
            </a:xfrm>
          </p:grpSpPr>
          <p:sp>
            <p:nvSpPr>
              <p:cNvPr id="120" name="ïśľidé">
                <a:extLst>
                  <a:ext uri="{FF2B5EF4-FFF2-40B4-BE49-F238E27FC236}">
                    <a16:creationId xmlns:a16="http://schemas.microsoft.com/office/drawing/2014/main" id="{3A9FEC25-C203-9FC3-6786-6F2C61F7978A}"/>
                  </a:ext>
                </a:extLst>
              </p:cNvPr>
              <p:cNvSpPr/>
              <p:nvPr/>
            </p:nvSpPr>
            <p:spPr bwMode="auto">
              <a:xfrm>
                <a:off x="3040062" y="1993935"/>
                <a:ext cx="6065838" cy="2870130"/>
              </a:xfrm>
              <a:custGeom>
                <a:avLst/>
                <a:gdLst>
                  <a:gd name="T0" fmla="*/ 547 w 568"/>
                  <a:gd name="T1" fmla="*/ 267 h 269"/>
                  <a:gd name="T2" fmla="*/ 22 w 568"/>
                  <a:gd name="T3" fmla="*/ 269 h 269"/>
                  <a:gd name="T4" fmla="*/ 1 w 568"/>
                  <a:gd name="T5" fmla="*/ 247 h 269"/>
                  <a:gd name="T6" fmla="*/ 0 w 568"/>
                  <a:gd name="T7" fmla="*/ 23 h 269"/>
                  <a:gd name="T8" fmla="*/ 21 w 568"/>
                  <a:gd name="T9" fmla="*/ 2 h 269"/>
                  <a:gd name="T10" fmla="*/ 546 w 568"/>
                  <a:gd name="T11" fmla="*/ 0 h 269"/>
                  <a:gd name="T12" fmla="*/ 567 w 568"/>
                  <a:gd name="T13" fmla="*/ 22 h 269"/>
                  <a:gd name="T14" fmla="*/ 568 w 568"/>
                  <a:gd name="T15" fmla="*/ 246 h 269"/>
                  <a:gd name="T16" fmla="*/ 547 w 568"/>
                  <a:gd name="T17" fmla="*/ 2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269">
                    <a:moveTo>
                      <a:pt x="547" y="267"/>
                    </a:moveTo>
                    <a:cubicBezTo>
                      <a:pt x="22" y="269"/>
                      <a:pt x="22" y="269"/>
                      <a:pt x="22" y="269"/>
                    </a:cubicBezTo>
                    <a:cubicBezTo>
                      <a:pt x="11" y="269"/>
                      <a:pt x="1" y="259"/>
                      <a:pt x="1" y="247"/>
                    </a:cubicBezTo>
                    <a:cubicBezTo>
                      <a:pt x="0" y="23"/>
                      <a:pt x="0" y="23"/>
                      <a:pt x="0" y="23"/>
                    </a:cubicBezTo>
                    <a:cubicBezTo>
                      <a:pt x="0" y="11"/>
                      <a:pt x="10" y="2"/>
                      <a:pt x="21" y="2"/>
                    </a:cubicBezTo>
                    <a:cubicBezTo>
                      <a:pt x="546" y="0"/>
                      <a:pt x="546" y="0"/>
                      <a:pt x="546" y="0"/>
                    </a:cubicBezTo>
                    <a:cubicBezTo>
                      <a:pt x="557" y="0"/>
                      <a:pt x="567" y="10"/>
                      <a:pt x="567" y="22"/>
                    </a:cubicBezTo>
                    <a:cubicBezTo>
                      <a:pt x="568" y="246"/>
                      <a:pt x="568" y="246"/>
                      <a:pt x="568" y="246"/>
                    </a:cubicBezTo>
                    <a:cubicBezTo>
                      <a:pt x="568" y="257"/>
                      <a:pt x="558" y="267"/>
                      <a:pt x="547" y="26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ṡļiḍê">
                <a:extLst>
                  <a:ext uri="{FF2B5EF4-FFF2-40B4-BE49-F238E27FC236}">
                    <a16:creationId xmlns:a16="http://schemas.microsoft.com/office/drawing/2014/main" id="{E71B10B3-BEEC-E460-4C2A-92F973BD7E07}"/>
                  </a:ext>
                </a:extLst>
              </p:cNvPr>
              <p:cNvSpPr/>
              <p:nvPr/>
            </p:nvSpPr>
            <p:spPr bwMode="auto">
              <a:xfrm>
                <a:off x="3050080" y="4543492"/>
                <a:ext cx="6045802" cy="320573"/>
              </a:xfrm>
              <a:custGeom>
                <a:avLst/>
                <a:gdLst>
                  <a:gd name="T0" fmla="*/ 545 w 566"/>
                  <a:gd name="T1" fmla="*/ 12 h 30"/>
                  <a:gd name="T2" fmla="*/ 21 w 566"/>
                  <a:gd name="T3" fmla="*/ 13 h 30"/>
                  <a:gd name="T4" fmla="*/ 0 w 566"/>
                  <a:gd name="T5" fmla="*/ 1 h 30"/>
                  <a:gd name="T6" fmla="*/ 0 w 566"/>
                  <a:gd name="T7" fmla="*/ 4 h 30"/>
                  <a:gd name="T8" fmla="*/ 25 w 566"/>
                  <a:gd name="T9" fmla="*/ 30 h 30"/>
                  <a:gd name="T10" fmla="*/ 541 w 566"/>
                  <a:gd name="T11" fmla="*/ 28 h 30"/>
                  <a:gd name="T12" fmla="*/ 566 w 566"/>
                  <a:gd name="T13" fmla="*/ 3 h 30"/>
                  <a:gd name="T14" fmla="*/ 566 w 566"/>
                  <a:gd name="T15" fmla="*/ 0 h 30"/>
                  <a:gd name="T16" fmla="*/ 545 w 566"/>
                  <a:gd name="T1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30">
                    <a:moveTo>
                      <a:pt x="545" y="12"/>
                    </a:moveTo>
                    <a:cubicBezTo>
                      <a:pt x="21" y="13"/>
                      <a:pt x="21" y="13"/>
                      <a:pt x="21" y="13"/>
                    </a:cubicBezTo>
                    <a:cubicBezTo>
                      <a:pt x="12" y="13"/>
                      <a:pt x="4" y="9"/>
                      <a:pt x="0" y="1"/>
                    </a:cubicBezTo>
                    <a:cubicBezTo>
                      <a:pt x="0" y="4"/>
                      <a:pt x="0" y="4"/>
                      <a:pt x="0" y="4"/>
                    </a:cubicBezTo>
                    <a:cubicBezTo>
                      <a:pt x="0" y="18"/>
                      <a:pt x="11" y="30"/>
                      <a:pt x="25" y="30"/>
                    </a:cubicBezTo>
                    <a:cubicBezTo>
                      <a:pt x="541" y="28"/>
                      <a:pt x="541" y="28"/>
                      <a:pt x="541" y="28"/>
                    </a:cubicBezTo>
                    <a:cubicBezTo>
                      <a:pt x="555" y="28"/>
                      <a:pt x="566" y="17"/>
                      <a:pt x="566" y="3"/>
                    </a:cubicBezTo>
                    <a:cubicBezTo>
                      <a:pt x="566" y="0"/>
                      <a:pt x="566" y="0"/>
                      <a:pt x="566" y="0"/>
                    </a:cubicBezTo>
                    <a:cubicBezTo>
                      <a:pt x="562" y="7"/>
                      <a:pt x="554" y="12"/>
                      <a:pt x="545" y="1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isḻïde">
                <a:extLst>
                  <a:ext uri="{FF2B5EF4-FFF2-40B4-BE49-F238E27FC236}">
                    <a16:creationId xmlns:a16="http://schemas.microsoft.com/office/drawing/2014/main" id="{9F90B3C2-BF40-263F-198B-78CD7D53C885}"/>
                  </a:ext>
                </a:extLst>
              </p:cNvPr>
              <p:cNvSpPr/>
              <p:nvPr/>
            </p:nvSpPr>
            <p:spPr bwMode="auto">
              <a:xfrm>
                <a:off x="3385681" y="2454758"/>
                <a:ext cx="340609" cy="21037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 name="îSļîdê">
                <a:extLst>
                  <a:ext uri="{FF2B5EF4-FFF2-40B4-BE49-F238E27FC236}">
                    <a16:creationId xmlns:a16="http://schemas.microsoft.com/office/drawing/2014/main" id="{922D5849-4732-0665-F3BE-D507C4272C65}"/>
                  </a:ext>
                </a:extLst>
              </p:cNvPr>
              <p:cNvSpPr/>
              <p:nvPr/>
            </p:nvSpPr>
            <p:spPr bwMode="auto">
              <a:xfrm>
                <a:off x="3385681" y="2710216"/>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śḻiḍê">
                <a:extLst>
                  <a:ext uri="{FF2B5EF4-FFF2-40B4-BE49-F238E27FC236}">
                    <a16:creationId xmlns:a16="http://schemas.microsoft.com/office/drawing/2014/main" id="{703B0DFA-C494-CA66-63A8-EBA46234E5D8}"/>
                  </a:ext>
                </a:extLst>
              </p:cNvPr>
              <p:cNvSpPr/>
              <p:nvPr/>
            </p:nvSpPr>
            <p:spPr bwMode="auto">
              <a:xfrm>
                <a:off x="3766361" y="2710216"/>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ï$líďè">
                <a:extLst>
                  <a:ext uri="{FF2B5EF4-FFF2-40B4-BE49-F238E27FC236}">
                    <a16:creationId xmlns:a16="http://schemas.microsoft.com/office/drawing/2014/main" id="{D48346D3-C44C-D8E7-AAF1-5B003BF844B7}"/>
                  </a:ext>
                </a:extLst>
              </p:cNvPr>
              <p:cNvSpPr/>
              <p:nvPr/>
            </p:nvSpPr>
            <p:spPr bwMode="auto">
              <a:xfrm>
                <a:off x="4142031" y="2710216"/>
                <a:ext cx="330591" cy="330591"/>
              </a:xfrm>
              <a:custGeom>
                <a:avLst/>
                <a:gdLst>
                  <a:gd name="T0" fmla="*/ 66 w 66"/>
                  <a:gd name="T1" fmla="*/ 63 h 66"/>
                  <a:gd name="T2" fmla="*/ 0 w 66"/>
                  <a:gd name="T3" fmla="*/ 66 h 66"/>
                  <a:gd name="T4" fmla="*/ 0 w 66"/>
                  <a:gd name="T5" fmla="*/ 0 h 66"/>
                  <a:gd name="T6" fmla="*/ 66 w 66"/>
                  <a:gd name="T7" fmla="*/ 0 h 66"/>
                  <a:gd name="T8" fmla="*/ 66 w 66"/>
                  <a:gd name="T9" fmla="*/ 63 h 66"/>
                </a:gdLst>
                <a:ahLst/>
                <a:cxnLst>
                  <a:cxn ang="0">
                    <a:pos x="T0" y="T1"/>
                  </a:cxn>
                  <a:cxn ang="0">
                    <a:pos x="T2" y="T3"/>
                  </a:cxn>
                  <a:cxn ang="0">
                    <a:pos x="T4" y="T5"/>
                  </a:cxn>
                  <a:cxn ang="0">
                    <a:pos x="T6" y="T7"/>
                  </a:cxn>
                  <a:cxn ang="0">
                    <a:pos x="T8" y="T9"/>
                  </a:cxn>
                </a:cxnLst>
                <a:rect l="0" t="0" r="r" b="b"/>
                <a:pathLst>
                  <a:path w="66" h="66">
                    <a:moveTo>
                      <a:pt x="66" y="63"/>
                    </a:moveTo>
                    <a:lnTo>
                      <a:pt x="0" y="66"/>
                    </a:lnTo>
                    <a:lnTo>
                      <a:pt x="0" y="0"/>
                    </a:lnTo>
                    <a:lnTo>
                      <a:pt x="66" y="0"/>
                    </a:lnTo>
                    <a:lnTo>
                      <a:pt x="66" y="6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ṧḷïde">
                <a:extLst>
                  <a:ext uri="{FF2B5EF4-FFF2-40B4-BE49-F238E27FC236}">
                    <a16:creationId xmlns:a16="http://schemas.microsoft.com/office/drawing/2014/main" id="{993BF1D5-4405-E198-A22B-6C46D3EF8E34}"/>
                  </a:ext>
                </a:extLst>
              </p:cNvPr>
              <p:cNvSpPr/>
              <p:nvPr/>
            </p:nvSpPr>
            <p:spPr bwMode="auto">
              <a:xfrm>
                <a:off x="4527722" y="2695188"/>
                <a:ext cx="330591" cy="330591"/>
              </a:xfrm>
              <a:custGeom>
                <a:avLst/>
                <a:gdLst>
                  <a:gd name="T0" fmla="*/ 66 w 66"/>
                  <a:gd name="T1" fmla="*/ 66 h 66"/>
                  <a:gd name="T2" fmla="*/ 0 w 66"/>
                  <a:gd name="T3" fmla="*/ 66 h 66"/>
                  <a:gd name="T4" fmla="*/ 0 w 66"/>
                  <a:gd name="T5" fmla="*/ 3 h 66"/>
                  <a:gd name="T6" fmla="*/ 66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0" y="66"/>
                    </a:lnTo>
                    <a:lnTo>
                      <a:pt x="0" y="3"/>
                    </a:lnTo>
                    <a:lnTo>
                      <a:pt x="66"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ŝľîḑê">
                <a:extLst>
                  <a:ext uri="{FF2B5EF4-FFF2-40B4-BE49-F238E27FC236}">
                    <a16:creationId xmlns:a16="http://schemas.microsoft.com/office/drawing/2014/main" id="{EA504BDA-7E42-7109-A7A0-DDC040556AA9}"/>
                  </a:ext>
                </a:extLst>
              </p:cNvPr>
              <p:cNvSpPr/>
              <p:nvPr/>
            </p:nvSpPr>
            <p:spPr bwMode="auto">
              <a:xfrm>
                <a:off x="4898384"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íslíde">
                <a:extLst>
                  <a:ext uri="{FF2B5EF4-FFF2-40B4-BE49-F238E27FC236}">
                    <a16:creationId xmlns:a16="http://schemas.microsoft.com/office/drawing/2014/main" id="{DA6FC29C-C268-16E6-AD2E-8C704E6FB35A}"/>
                  </a:ext>
                </a:extLst>
              </p:cNvPr>
              <p:cNvSpPr/>
              <p:nvPr/>
            </p:nvSpPr>
            <p:spPr bwMode="auto">
              <a:xfrm>
                <a:off x="5284072"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i$lîdê">
                <a:extLst>
                  <a:ext uri="{FF2B5EF4-FFF2-40B4-BE49-F238E27FC236}">
                    <a16:creationId xmlns:a16="http://schemas.microsoft.com/office/drawing/2014/main" id="{F84F3538-C48B-1FDD-4095-8A59CF6741CA}"/>
                  </a:ext>
                </a:extLst>
              </p:cNvPr>
              <p:cNvSpPr/>
              <p:nvPr/>
            </p:nvSpPr>
            <p:spPr bwMode="auto">
              <a:xfrm>
                <a:off x="5659745"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îSḻïḋe">
                <a:extLst>
                  <a:ext uri="{FF2B5EF4-FFF2-40B4-BE49-F238E27FC236}">
                    <a16:creationId xmlns:a16="http://schemas.microsoft.com/office/drawing/2014/main" id="{8428B3A8-106E-0795-54C3-DB3B85CA04DE}"/>
                  </a:ext>
                </a:extLst>
              </p:cNvPr>
              <p:cNvSpPr/>
              <p:nvPr/>
            </p:nvSpPr>
            <p:spPr bwMode="auto">
              <a:xfrm>
                <a:off x="6040425"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îŝ1îḓè">
                <a:extLst>
                  <a:ext uri="{FF2B5EF4-FFF2-40B4-BE49-F238E27FC236}">
                    <a16:creationId xmlns:a16="http://schemas.microsoft.com/office/drawing/2014/main" id="{7E26550B-D3A5-4E85-87B4-C42922C4AA81}"/>
                  </a:ext>
                </a:extLst>
              </p:cNvPr>
              <p:cNvSpPr/>
              <p:nvPr/>
            </p:nvSpPr>
            <p:spPr bwMode="auto">
              <a:xfrm>
                <a:off x="6416095"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2" name="íṧḻídè">
                <a:extLst>
                  <a:ext uri="{FF2B5EF4-FFF2-40B4-BE49-F238E27FC236}">
                    <a16:creationId xmlns:a16="http://schemas.microsoft.com/office/drawing/2014/main" id="{8D1EA566-355F-D7B8-B5AC-C275D16D4807}"/>
                  </a:ext>
                </a:extLst>
              </p:cNvPr>
              <p:cNvSpPr/>
              <p:nvPr/>
            </p:nvSpPr>
            <p:spPr bwMode="auto">
              <a:xfrm>
                <a:off x="6801786"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3" name="íśḷiďè">
                <a:extLst>
                  <a:ext uri="{FF2B5EF4-FFF2-40B4-BE49-F238E27FC236}">
                    <a16:creationId xmlns:a16="http://schemas.microsoft.com/office/drawing/2014/main" id="{32F1F932-C424-4219-D697-721D701F1BF3}"/>
                  </a:ext>
                </a:extLst>
              </p:cNvPr>
              <p:cNvSpPr/>
              <p:nvPr/>
            </p:nvSpPr>
            <p:spPr bwMode="auto">
              <a:xfrm>
                <a:off x="7172448"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 name="îṩ1íḍê">
                <a:extLst>
                  <a:ext uri="{FF2B5EF4-FFF2-40B4-BE49-F238E27FC236}">
                    <a16:creationId xmlns:a16="http://schemas.microsoft.com/office/drawing/2014/main" id="{902456ED-4BC8-D3A5-95F6-A8632FA62DC3}"/>
                  </a:ext>
                </a:extLst>
              </p:cNvPr>
              <p:cNvSpPr/>
              <p:nvPr/>
            </p:nvSpPr>
            <p:spPr bwMode="auto">
              <a:xfrm>
                <a:off x="7558136" y="2695188"/>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iŝļïḋe">
                <a:extLst>
                  <a:ext uri="{FF2B5EF4-FFF2-40B4-BE49-F238E27FC236}">
                    <a16:creationId xmlns:a16="http://schemas.microsoft.com/office/drawing/2014/main" id="{9AF1B0CB-A4FA-680A-DB52-51E65A910FA4}"/>
                  </a:ext>
                </a:extLst>
              </p:cNvPr>
              <p:cNvSpPr/>
              <p:nvPr/>
            </p:nvSpPr>
            <p:spPr bwMode="auto">
              <a:xfrm>
                <a:off x="7933809" y="2685170"/>
                <a:ext cx="330591" cy="340609"/>
              </a:xfrm>
              <a:custGeom>
                <a:avLst/>
                <a:gdLst>
                  <a:gd name="T0" fmla="*/ 66 w 66"/>
                  <a:gd name="T1" fmla="*/ 66 h 68"/>
                  <a:gd name="T2" fmla="*/ 0 w 66"/>
                  <a:gd name="T3" fmla="*/ 68 h 68"/>
                  <a:gd name="T4" fmla="*/ 0 w 66"/>
                  <a:gd name="T5" fmla="*/ 2 h 68"/>
                  <a:gd name="T6" fmla="*/ 66 w 66"/>
                  <a:gd name="T7" fmla="*/ 0 h 68"/>
                  <a:gd name="T8" fmla="*/ 66 w 66"/>
                  <a:gd name="T9" fmla="*/ 66 h 68"/>
                </a:gdLst>
                <a:ahLst/>
                <a:cxnLst>
                  <a:cxn ang="0">
                    <a:pos x="T0" y="T1"/>
                  </a:cxn>
                  <a:cxn ang="0">
                    <a:pos x="T2" y="T3"/>
                  </a:cxn>
                  <a:cxn ang="0">
                    <a:pos x="T4" y="T5"/>
                  </a:cxn>
                  <a:cxn ang="0">
                    <a:pos x="T6" y="T7"/>
                  </a:cxn>
                  <a:cxn ang="0">
                    <a:pos x="T8" y="T9"/>
                  </a:cxn>
                </a:cxnLst>
                <a:rect l="0" t="0" r="r" b="b"/>
                <a:pathLst>
                  <a:path w="66" h="68">
                    <a:moveTo>
                      <a:pt x="66" y="66"/>
                    </a:moveTo>
                    <a:lnTo>
                      <a:pt x="0" y="68"/>
                    </a:lnTo>
                    <a:lnTo>
                      <a:pt x="0" y="2"/>
                    </a:lnTo>
                    <a:lnTo>
                      <a:pt x="66"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ṣľídê">
                <a:extLst>
                  <a:ext uri="{FF2B5EF4-FFF2-40B4-BE49-F238E27FC236}">
                    <a16:creationId xmlns:a16="http://schemas.microsoft.com/office/drawing/2014/main" id="{CE03F083-A12E-CCDF-C92F-6E2430F4F553}"/>
                  </a:ext>
                </a:extLst>
              </p:cNvPr>
              <p:cNvSpPr/>
              <p:nvPr/>
            </p:nvSpPr>
            <p:spPr bwMode="auto">
              <a:xfrm>
                <a:off x="3876558"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îṧľiďè">
                <a:extLst>
                  <a:ext uri="{FF2B5EF4-FFF2-40B4-BE49-F238E27FC236}">
                    <a16:creationId xmlns:a16="http://schemas.microsoft.com/office/drawing/2014/main" id="{4CAA470F-47EE-E9CD-83BA-1302BC2FFC25}"/>
                  </a:ext>
                </a:extLst>
              </p:cNvPr>
              <p:cNvSpPr/>
              <p:nvPr/>
            </p:nvSpPr>
            <p:spPr bwMode="auto">
              <a:xfrm>
                <a:off x="4247221"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iṥ1ïdê">
                <a:extLst>
                  <a:ext uri="{FF2B5EF4-FFF2-40B4-BE49-F238E27FC236}">
                    <a16:creationId xmlns:a16="http://schemas.microsoft.com/office/drawing/2014/main" id="{E1D9C0DD-ADF8-0E6F-E458-20FB55590B2D}"/>
                  </a:ext>
                </a:extLst>
              </p:cNvPr>
              <p:cNvSpPr/>
              <p:nvPr/>
            </p:nvSpPr>
            <p:spPr bwMode="auto">
              <a:xfrm>
                <a:off x="4632908"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ṥlîḋê">
                <a:extLst>
                  <a:ext uri="{FF2B5EF4-FFF2-40B4-BE49-F238E27FC236}">
                    <a16:creationId xmlns:a16="http://schemas.microsoft.com/office/drawing/2014/main" id="{DBF8E1D5-7378-0434-AF6B-F9E305EE2C9A}"/>
                  </a:ext>
                </a:extLst>
              </p:cNvPr>
              <p:cNvSpPr/>
              <p:nvPr/>
            </p:nvSpPr>
            <p:spPr bwMode="auto">
              <a:xfrm>
                <a:off x="5008581"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iślíḑê">
                <a:extLst>
                  <a:ext uri="{FF2B5EF4-FFF2-40B4-BE49-F238E27FC236}">
                    <a16:creationId xmlns:a16="http://schemas.microsoft.com/office/drawing/2014/main" id="{544CFE2D-1538-2B07-51AD-407D2577F69F}"/>
                  </a:ext>
                </a:extLst>
              </p:cNvPr>
              <p:cNvSpPr/>
              <p:nvPr/>
            </p:nvSpPr>
            <p:spPr bwMode="auto">
              <a:xfrm>
                <a:off x="5389262"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1" name="îṣļïḋè">
                <a:extLst>
                  <a:ext uri="{FF2B5EF4-FFF2-40B4-BE49-F238E27FC236}">
                    <a16:creationId xmlns:a16="http://schemas.microsoft.com/office/drawing/2014/main" id="{E3A3FE7F-88A1-30FE-FE6D-A9099F3B61CF}"/>
                  </a:ext>
                </a:extLst>
              </p:cNvPr>
              <p:cNvSpPr/>
              <p:nvPr/>
            </p:nvSpPr>
            <p:spPr bwMode="auto">
              <a:xfrm>
                <a:off x="5764931"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2" name="ïslïḍe">
                <a:extLst>
                  <a:ext uri="{FF2B5EF4-FFF2-40B4-BE49-F238E27FC236}">
                    <a16:creationId xmlns:a16="http://schemas.microsoft.com/office/drawing/2014/main" id="{9BE805AB-6E70-FAC9-B0CF-E38A3550AC06}"/>
                  </a:ext>
                </a:extLst>
              </p:cNvPr>
              <p:cNvSpPr/>
              <p:nvPr/>
            </p:nvSpPr>
            <p:spPr bwMode="auto">
              <a:xfrm>
                <a:off x="6150622"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3" name="ïṥļîḋê">
                <a:extLst>
                  <a:ext uri="{FF2B5EF4-FFF2-40B4-BE49-F238E27FC236}">
                    <a16:creationId xmlns:a16="http://schemas.microsoft.com/office/drawing/2014/main" id="{3D15563B-CF85-0D2D-19B8-DC80DA58D52E}"/>
                  </a:ext>
                </a:extLst>
              </p:cNvPr>
              <p:cNvSpPr/>
              <p:nvPr/>
            </p:nvSpPr>
            <p:spPr bwMode="auto">
              <a:xfrm>
                <a:off x="6521284" y="307086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4" name="îSḷïḓé">
                <a:extLst>
                  <a:ext uri="{FF2B5EF4-FFF2-40B4-BE49-F238E27FC236}">
                    <a16:creationId xmlns:a16="http://schemas.microsoft.com/office/drawing/2014/main" id="{7F51A34A-69E5-2830-EEFE-BFA605648850}"/>
                  </a:ext>
                </a:extLst>
              </p:cNvPr>
              <p:cNvSpPr/>
              <p:nvPr/>
            </p:nvSpPr>
            <p:spPr bwMode="auto">
              <a:xfrm>
                <a:off x="6906972" y="3060843"/>
                <a:ext cx="330591" cy="330591"/>
              </a:xfrm>
              <a:custGeom>
                <a:avLst/>
                <a:gdLst>
                  <a:gd name="T0" fmla="*/ 66 w 66"/>
                  <a:gd name="T1" fmla="*/ 66 h 66"/>
                  <a:gd name="T2" fmla="*/ 0 w 66"/>
                  <a:gd name="T3" fmla="*/ 66 h 66"/>
                  <a:gd name="T4" fmla="*/ 0 w 66"/>
                  <a:gd name="T5" fmla="*/ 2 h 66"/>
                  <a:gd name="T6" fmla="*/ 66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0" y="66"/>
                    </a:lnTo>
                    <a:lnTo>
                      <a:pt x="0" y="2"/>
                    </a:lnTo>
                    <a:lnTo>
                      <a:pt x="66"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ṣľîḋê">
                <a:extLst>
                  <a:ext uri="{FF2B5EF4-FFF2-40B4-BE49-F238E27FC236}">
                    <a16:creationId xmlns:a16="http://schemas.microsoft.com/office/drawing/2014/main" id="{D1EEC8C4-C73F-BDDF-B704-914A3C9B8318}"/>
                  </a:ext>
                </a:extLst>
              </p:cNvPr>
              <p:cNvSpPr/>
              <p:nvPr/>
            </p:nvSpPr>
            <p:spPr bwMode="auto">
              <a:xfrm>
                <a:off x="7282645" y="3060843"/>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6" name="îṡlîḍè">
                <a:extLst>
                  <a:ext uri="{FF2B5EF4-FFF2-40B4-BE49-F238E27FC236}">
                    <a16:creationId xmlns:a16="http://schemas.microsoft.com/office/drawing/2014/main" id="{76F3E0A9-6F76-FB35-462D-71FE47AD8920}"/>
                  </a:ext>
                </a:extLst>
              </p:cNvPr>
              <p:cNvSpPr/>
              <p:nvPr/>
            </p:nvSpPr>
            <p:spPr bwMode="auto">
              <a:xfrm>
                <a:off x="7663325" y="3060843"/>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7" name="ïślîdê">
                <a:extLst>
                  <a:ext uri="{FF2B5EF4-FFF2-40B4-BE49-F238E27FC236}">
                    <a16:creationId xmlns:a16="http://schemas.microsoft.com/office/drawing/2014/main" id="{08640E28-CE89-6BB4-7EA7-BC59F5500888}"/>
                  </a:ext>
                </a:extLst>
              </p:cNvPr>
              <p:cNvSpPr/>
              <p:nvPr/>
            </p:nvSpPr>
            <p:spPr bwMode="auto">
              <a:xfrm>
                <a:off x="8038995" y="3060843"/>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8" name="îṡ1iḑê">
                <a:extLst>
                  <a:ext uri="{FF2B5EF4-FFF2-40B4-BE49-F238E27FC236}">
                    <a16:creationId xmlns:a16="http://schemas.microsoft.com/office/drawing/2014/main" id="{2F69B5A3-079C-7022-874D-368F57981409}"/>
                  </a:ext>
                </a:extLst>
              </p:cNvPr>
              <p:cNvSpPr/>
              <p:nvPr/>
            </p:nvSpPr>
            <p:spPr bwMode="auto">
              <a:xfrm>
                <a:off x="8424686" y="3060843"/>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íś1îḓè">
                <a:extLst>
                  <a:ext uri="{FF2B5EF4-FFF2-40B4-BE49-F238E27FC236}">
                    <a16:creationId xmlns:a16="http://schemas.microsoft.com/office/drawing/2014/main" id="{277E0920-B7C0-233C-D825-19E03BB39105}"/>
                  </a:ext>
                </a:extLst>
              </p:cNvPr>
              <p:cNvSpPr/>
              <p:nvPr/>
            </p:nvSpPr>
            <p:spPr bwMode="auto">
              <a:xfrm>
                <a:off x="4046863" y="344653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išḻïďé">
                <a:extLst>
                  <a:ext uri="{FF2B5EF4-FFF2-40B4-BE49-F238E27FC236}">
                    <a16:creationId xmlns:a16="http://schemas.microsoft.com/office/drawing/2014/main" id="{0D01C55B-5FB5-5E1A-5776-D77B45160BA0}"/>
                  </a:ext>
                </a:extLst>
              </p:cNvPr>
              <p:cNvSpPr/>
              <p:nvPr/>
            </p:nvSpPr>
            <p:spPr bwMode="auto">
              <a:xfrm>
                <a:off x="4417525" y="344653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isḻíḋe">
                <a:extLst>
                  <a:ext uri="{FF2B5EF4-FFF2-40B4-BE49-F238E27FC236}">
                    <a16:creationId xmlns:a16="http://schemas.microsoft.com/office/drawing/2014/main" id="{24696E48-0896-461A-D52B-A2ED6965367F}"/>
                  </a:ext>
                </a:extLst>
              </p:cNvPr>
              <p:cNvSpPr/>
              <p:nvPr/>
            </p:nvSpPr>
            <p:spPr bwMode="auto">
              <a:xfrm>
                <a:off x="4803213" y="3446531"/>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2" name="ïṡliďê">
                <a:extLst>
                  <a:ext uri="{FF2B5EF4-FFF2-40B4-BE49-F238E27FC236}">
                    <a16:creationId xmlns:a16="http://schemas.microsoft.com/office/drawing/2014/main" id="{96C2C637-DBE9-EA76-AE74-A3CD3C4D4FD7}"/>
                  </a:ext>
                </a:extLst>
              </p:cNvPr>
              <p:cNvSpPr/>
              <p:nvPr/>
            </p:nvSpPr>
            <p:spPr bwMode="auto">
              <a:xfrm>
                <a:off x="5178886" y="3446531"/>
                <a:ext cx="330591" cy="330591"/>
              </a:xfrm>
              <a:custGeom>
                <a:avLst/>
                <a:gdLst>
                  <a:gd name="T0" fmla="*/ 66 w 66"/>
                  <a:gd name="T1" fmla="*/ 66 h 66"/>
                  <a:gd name="T2" fmla="*/ 2 w 66"/>
                  <a:gd name="T3" fmla="*/ 66 h 66"/>
                  <a:gd name="T4" fmla="*/ 0 w 66"/>
                  <a:gd name="T5" fmla="*/ 0 h 66"/>
                  <a:gd name="T6" fmla="*/ 66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2" y="66"/>
                    </a:lnTo>
                    <a:lnTo>
                      <a:pt x="0" y="0"/>
                    </a:lnTo>
                    <a:lnTo>
                      <a:pt x="66"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şḻïdè">
                <a:extLst>
                  <a:ext uri="{FF2B5EF4-FFF2-40B4-BE49-F238E27FC236}">
                    <a16:creationId xmlns:a16="http://schemas.microsoft.com/office/drawing/2014/main" id="{79BC5C5E-0A69-B90D-B266-5BACB9B59ADA}"/>
                  </a:ext>
                </a:extLst>
              </p:cNvPr>
              <p:cNvSpPr/>
              <p:nvPr/>
            </p:nvSpPr>
            <p:spPr bwMode="auto">
              <a:xfrm>
                <a:off x="5559566" y="3446531"/>
                <a:ext cx="330591" cy="330591"/>
              </a:xfrm>
              <a:custGeom>
                <a:avLst/>
                <a:gdLst>
                  <a:gd name="T0" fmla="*/ 66 w 66"/>
                  <a:gd name="T1" fmla="*/ 63 h 66"/>
                  <a:gd name="T2" fmla="*/ 0 w 66"/>
                  <a:gd name="T3" fmla="*/ 66 h 66"/>
                  <a:gd name="T4" fmla="*/ 0 w 66"/>
                  <a:gd name="T5" fmla="*/ 0 h 66"/>
                  <a:gd name="T6" fmla="*/ 66 w 66"/>
                  <a:gd name="T7" fmla="*/ 0 h 66"/>
                  <a:gd name="T8" fmla="*/ 66 w 66"/>
                  <a:gd name="T9" fmla="*/ 63 h 66"/>
                </a:gdLst>
                <a:ahLst/>
                <a:cxnLst>
                  <a:cxn ang="0">
                    <a:pos x="T0" y="T1"/>
                  </a:cxn>
                  <a:cxn ang="0">
                    <a:pos x="T2" y="T3"/>
                  </a:cxn>
                  <a:cxn ang="0">
                    <a:pos x="T4" y="T5"/>
                  </a:cxn>
                  <a:cxn ang="0">
                    <a:pos x="T6" y="T7"/>
                  </a:cxn>
                  <a:cxn ang="0">
                    <a:pos x="T8" y="T9"/>
                  </a:cxn>
                </a:cxnLst>
                <a:rect l="0" t="0" r="r" b="b"/>
                <a:pathLst>
                  <a:path w="66" h="66">
                    <a:moveTo>
                      <a:pt x="66" y="63"/>
                    </a:moveTo>
                    <a:lnTo>
                      <a:pt x="0" y="66"/>
                    </a:lnTo>
                    <a:lnTo>
                      <a:pt x="0" y="0"/>
                    </a:lnTo>
                    <a:lnTo>
                      <a:pt x="66" y="0"/>
                    </a:lnTo>
                    <a:lnTo>
                      <a:pt x="66" y="6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ṧ1îḍê">
                <a:extLst>
                  <a:ext uri="{FF2B5EF4-FFF2-40B4-BE49-F238E27FC236}">
                    <a16:creationId xmlns:a16="http://schemas.microsoft.com/office/drawing/2014/main" id="{EDC3B269-D736-762C-4983-40D54939B2C3}"/>
                  </a:ext>
                </a:extLst>
              </p:cNvPr>
              <p:cNvSpPr/>
              <p:nvPr/>
            </p:nvSpPr>
            <p:spPr bwMode="auto">
              <a:xfrm>
                <a:off x="5935236" y="3431505"/>
                <a:ext cx="340609" cy="330591"/>
              </a:xfrm>
              <a:custGeom>
                <a:avLst/>
                <a:gdLst>
                  <a:gd name="T0" fmla="*/ 68 w 68"/>
                  <a:gd name="T1" fmla="*/ 66 h 66"/>
                  <a:gd name="T2" fmla="*/ 2 w 68"/>
                  <a:gd name="T3" fmla="*/ 66 h 66"/>
                  <a:gd name="T4" fmla="*/ 0 w 68"/>
                  <a:gd name="T5" fmla="*/ 3 h 66"/>
                  <a:gd name="T6" fmla="*/ 66 w 68"/>
                  <a:gd name="T7" fmla="*/ 0 h 66"/>
                  <a:gd name="T8" fmla="*/ 68 w 68"/>
                  <a:gd name="T9" fmla="*/ 66 h 66"/>
                </a:gdLst>
                <a:ahLst/>
                <a:cxnLst>
                  <a:cxn ang="0">
                    <a:pos x="T0" y="T1"/>
                  </a:cxn>
                  <a:cxn ang="0">
                    <a:pos x="T2" y="T3"/>
                  </a:cxn>
                  <a:cxn ang="0">
                    <a:pos x="T4" y="T5"/>
                  </a:cxn>
                  <a:cxn ang="0">
                    <a:pos x="T6" y="T7"/>
                  </a:cxn>
                  <a:cxn ang="0">
                    <a:pos x="T8" y="T9"/>
                  </a:cxn>
                </a:cxnLst>
                <a:rect l="0" t="0" r="r" b="b"/>
                <a:pathLst>
                  <a:path w="68" h="66">
                    <a:moveTo>
                      <a:pt x="68" y="66"/>
                    </a:moveTo>
                    <a:lnTo>
                      <a:pt x="2" y="66"/>
                    </a:lnTo>
                    <a:lnTo>
                      <a:pt x="0" y="3"/>
                    </a:lnTo>
                    <a:lnTo>
                      <a:pt x="66" y="0"/>
                    </a:lnTo>
                    <a:lnTo>
                      <a:pt x="68"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Sḷîḋè">
                <a:extLst>
                  <a:ext uri="{FF2B5EF4-FFF2-40B4-BE49-F238E27FC236}">
                    <a16:creationId xmlns:a16="http://schemas.microsoft.com/office/drawing/2014/main" id="{CCC349EE-A364-7DA3-6664-74C7CF95364A}"/>
                  </a:ext>
                </a:extLst>
              </p:cNvPr>
              <p:cNvSpPr/>
              <p:nvPr/>
            </p:nvSpPr>
            <p:spPr bwMode="auto">
              <a:xfrm>
                <a:off x="6320926" y="343150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íšlîḑê">
                <a:extLst>
                  <a:ext uri="{FF2B5EF4-FFF2-40B4-BE49-F238E27FC236}">
                    <a16:creationId xmlns:a16="http://schemas.microsoft.com/office/drawing/2014/main" id="{0CE3DCD9-EBB6-0CF0-919E-EBE87601AF9E}"/>
                  </a:ext>
                </a:extLst>
              </p:cNvPr>
              <p:cNvSpPr/>
              <p:nvPr/>
            </p:nvSpPr>
            <p:spPr bwMode="auto">
              <a:xfrm>
                <a:off x="6706614" y="3431505"/>
                <a:ext cx="330591" cy="330591"/>
              </a:xfrm>
              <a:custGeom>
                <a:avLst/>
                <a:gdLst>
                  <a:gd name="T0" fmla="*/ 66 w 66"/>
                  <a:gd name="T1" fmla="*/ 66 h 66"/>
                  <a:gd name="T2" fmla="*/ 0 w 66"/>
                  <a:gd name="T3" fmla="*/ 66 h 66"/>
                  <a:gd name="T4" fmla="*/ 0 w 66"/>
                  <a:gd name="T5" fmla="*/ 0 h 66"/>
                  <a:gd name="T6" fmla="*/ 63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0" y="66"/>
                    </a:lnTo>
                    <a:lnTo>
                      <a:pt x="0" y="0"/>
                    </a:lnTo>
                    <a:lnTo>
                      <a:pt x="63"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śliḋe">
                <a:extLst>
                  <a:ext uri="{FF2B5EF4-FFF2-40B4-BE49-F238E27FC236}">
                    <a16:creationId xmlns:a16="http://schemas.microsoft.com/office/drawing/2014/main" id="{66DB117D-CD40-8499-E2E9-8A230B5D2290}"/>
                  </a:ext>
                </a:extLst>
              </p:cNvPr>
              <p:cNvSpPr/>
              <p:nvPr/>
            </p:nvSpPr>
            <p:spPr bwMode="auto">
              <a:xfrm>
                <a:off x="7077276" y="343150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îSľiďê">
                <a:extLst>
                  <a:ext uri="{FF2B5EF4-FFF2-40B4-BE49-F238E27FC236}">
                    <a16:creationId xmlns:a16="http://schemas.microsoft.com/office/drawing/2014/main" id="{51EA08EB-C2F5-C524-1CEB-3DBA777CF1A3}"/>
                  </a:ext>
                </a:extLst>
              </p:cNvPr>
              <p:cNvSpPr/>
              <p:nvPr/>
            </p:nvSpPr>
            <p:spPr bwMode="auto">
              <a:xfrm>
                <a:off x="7462967" y="343150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îṩḷîḍe">
                <a:extLst>
                  <a:ext uri="{FF2B5EF4-FFF2-40B4-BE49-F238E27FC236}">
                    <a16:creationId xmlns:a16="http://schemas.microsoft.com/office/drawing/2014/main" id="{D9063C92-A60B-538D-9564-222B87E6A8CC}"/>
                  </a:ext>
                </a:extLst>
              </p:cNvPr>
              <p:cNvSpPr/>
              <p:nvPr/>
            </p:nvSpPr>
            <p:spPr bwMode="auto">
              <a:xfrm>
                <a:off x="7833630" y="3431505"/>
                <a:ext cx="335598"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ṥḷïḑe">
                <a:extLst>
                  <a:ext uri="{FF2B5EF4-FFF2-40B4-BE49-F238E27FC236}">
                    <a16:creationId xmlns:a16="http://schemas.microsoft.com/office/drawing/2014/main" id="{DE6996E0-625B-43B8-D011-20DB872406C7}"/>
                  </a:ext>
                </a:extLst>
              </p:cNvPr>
              <p:cNvSpPr/>
              <p:nvPr/>
            </p:nvSpPr>
            <p:spPr bwMode="auto">
              <a:xfrm>
                <a:off x="4207149" y="3817193"/>
                <a:ext cx="330591" cy="330591"/>
              </a:xfrm>
              <a:custGeom>
                <a:avLst/>
                <a:gdLst>
                  <a:gd name="T0" fmla="*/ 66 w 66"/>
                  <a:gd name="T1" fmla="*/ 66 h 66"/>
                  <a:gd name="T2" fmla="*/ 2 w 66"/>
                  <a:gd name="T3" fmla="*/ 66 h 66"/>
                  <a:gd name="T4" fmla="*/ 0 w 66"/>
                  <a:gd name="T5" fmla="*/ 0 h 66"/>
                  <a:gd name="T6" fmla="*/ 66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2" y="66"/>
                    </a:lnTo>
                    <a:lnTo>
                      <a:pt x="0" y="0"/>
                    </a:lnTo>
                    <a:lnTo>
                      <a:pt x="66"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1ïḓe">
                <a:extLst>
                  <a:ext uri="{FF2B5EF4-FFF2-40B4-BE49-F238E27FC236}">
                    <a16:creationId xmlns:a16="http://schemas.microsoft.com/office/drawing/2014/main" id="{79C98D4F-7E05-0F4F-99B4-6F0B8B461AC7}"/>
                  </a:ext>
                </a:extLst>
              </p:cNvPr>
              <p:cNvSpPr/>
              <p:nvPr/>
            </p:nvSpPr>
            <p:spPr bwMode="auto">
              <a:xfrm>
                <a:off x="4587829" y="3817193"/>
                <a:ext cx="330591" cy="330591"/>
              </a:xfrm>
              <a:custGeom>
                <a:avLst/>
                <a:gdLst>
                  <a:gd name="T0" fmla="*/ 66 w 66"/>
                  <a:gd name="T1" fmla="*/ 64 h 66"/>
                  <a:gd name="T2" fmla="*/ 0 w 66"/>
                  <a:gd name="T3" fmla="*/ 66 h 66"/>
                  <a:gd name="T4" fmla="*/ 0 w 66"/>
                  <a:gd name="T5" fmla="*/ 0 h 66"/>
                  <a:gd name="T6" fmla="*/ 66 w 66"/>
                  <a:gd name="T7" fmla="*/ 0 h 66"/>
                  <a:gd name="T8" fmla="*/ 66 w 66"/>
                  <a:gd name="T9" fmla="*/ 64 h 66"/>
                </a:gdLst>
                <a:ahLst/>
                <a:cxnLst>
                  <a:cxn ang="0">
                    <a:pos x="T0" y="T1"/>
                  </a:cxn>
                  <a:cxn ang="0">
                    <a:pos x="T2" y="T3"/>
                  </a:cxn>
                  <a:cxn ang="0">
                    <a:pos x="T4" y="T5"/>
                  </a:cxn>
                  <a:cxn ang="0">
                    <a:pos x="T6" y="T7"/>
                  </a:cxn>
                  <a:cxn ang="0">
                    <a:pos x="T8" y="T9"/>
                  </a:cxn>
                </a:cxnLst>
                <a:rect l="0" t="0" r="r" b="b"/>
                <a:pathLst>
                  <a:path w="66" h="66">
                    <a:moveTo>
                      <a:pt x="66" y="64"/>
                    </a:moveTo>
                    <a:lnTo>
                      <a:pt x="0" y="66"/>
                    </a:lnTo>
                    <a:lnTo>
                      <a:pt x="0" y="0"/>
                    </a:lnTo>
                    <a:lnTo>
                      <a:pt x="66" y="0"/>
                    </a:lnTo>
                    <a:lnTo>
                      <a:pt x="66" y="64"/>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şlïḓê">
                <a:extLst>
                  <a:ext uri="{FF2B5EF4-FFF2-40B4-BE49-F238E27FC236}">
                    <a16:creationId xmlns:a16="http://schemas.microsoft.com/office/drawing/2014/main" id="{F078FB59-E36F-5808-5683-8E0A179575AA}"/>
                  </a:ext>
                </a:extLst>
              </p:cNvPr>
              <p:cNvSpPr/>
              <p:nvPr/>
            </p:nvSpPr>
            <p:spPr bwMode="auto">
              <a:xfrm>
                <a:off x="4973517" y="3807175"/>
                <a:ext cx="330591" cy="330591"/>
              </a:xfrm>
              <a:custGeom>
                <a:avLst/>
                <a:gdLst>
                  <a:gd name="T0" fmla="*/ 66 w 66"/>
                  <a:gd name="T1" fmla="*/ 66 h 66"/>
                  <a:gd name="T2" fmla="*/ 0 w 66"/>
                  <a:gd name="T3" fmla="*/ 66 h 66"/>
                  <a:gd name="T4" fmla="*/ 0 w 66"/>
                  <a:gd name="T5" fmla="*/ 0 h 66"/>
                  <a:gd name="T6" fmla="*/ 64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0" y="66"/>
                    </a:lnTo>
                    <a:lnTo>
                      <a:pt x="0" y="0"/>
                    </a:lnTo>
                    <a:lnTo>
                      <a:pt x="64"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ṥļïďè">
                <a:extLst>
                  <a:ext uri="{FF2B5EF4-FFF2-40B4-BE49-F238E27FC236}">
                    <a16:creationId xmlns:a16="http://schemas.microsoft.com/office/drawing/2014/main" id="{06337B18-16AF-BF85-0F17-3B621980F9B0}"/>
                  </a:ext>
                </a:extLst>
              </p:cNvPr>
              <p:cNvSpPr/>
              <p:nvPr/>
            </p:nvSpPr>
            <p:spPr bwMode="auto">
              <a:xfrm>
                <a:off x="5349190" y="380717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ṣ1ïdê">
                <a:extLst>
                  <a:ext uri="{FF2B5EF4-FFF2-40B4-BE49-F238E27FC236}">
                    <a16:creationId xmlns:a16="http://schemas.microsoft.com/office/drawing/2014/main" id="{2F4F036E-DD8A-81E2-1D45-C9071F8F63FF}"/>
                  </a:ext>
                </a:extLst>
              </p:cNvPr>
              <p:cNvSpPr/>
              <p:nvPr/>
            </p:nvSpPr>
            <p:spPr bwMode="auto">
              <a:xfrm>
                <a:off x="5734878" y="380717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îṧľiďe">
                <a:extLst>
                  <a:ext uri="{FF2B5EF4-FFF2-40B4-BE49-F238E27FC236}">
                    <a16:creationId xmlns:a16="http://schemas.microsoft.com/office/drawing/2014/main" id="{5D8EC3EB-0564-8E75-5694-0DF82F5AD457}"/>
                  </a:ext>
                </a:extLst>
              </p:cNvPr>
              <p:cNvSpPr/>
              <p:nvPr/>
            </p:nvSpPr>
            <p:spPr bwMode="auto">
              <a:xfrm>
                <a:off x="6105540" y="380717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íSļiḑe">
                <a:extLst>
                  <a:ext uri="{FF2B5EF4-FFF2-40B4-BE49-F238E27FC236}">
                    <a16:creationId xmlns:a16="http://schemas.microsoft.com/office/drawing/2014/main" id="{B9C83501-8D14-9A9D-1261-F0DF95DEAAD6}"/>
                  </a:ext>
                </a:extLst>
              </p:cNvPr>
              <p:cNvSpPr/>
              <p:nvPr/>
            </p:nvSpPr>
            <p:spPr bwMode="auto">
              <a:xfrm>
                <a:off x="6491231" y="380717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iṧlíḑe">
                <a:extLst>
                  <a:ext uri="{FF2B5EF4-FFF2-40B4-BE49-F238E27FC236}">
                    <a16:creationId xmlns:a16="http://schemas.microsoft.com/office/drawing/2014/main" id="{71A1B125-57AD-D66B-0B77-32A928121489}"/>
                  </a:ext>
                </a:extLst>
              </p:cNvPr>
              <p:cNvSpPr/>
              <p:nvPr/>
            </p:nvSpPr>
            <p:spPr bwMode="auto">
              <a:xfrm>
                <a:off x="6861893" y="3807175"/>
                <a:ext cx="335598"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íṣļïḑê">
                <a:extLst>
                  <a:ext uri="{FF2B5EF4-FFF2-40B4-BE49-F238E27FC236}">
                    <a16:creationId xmlns:a16="http://schemas.microsoft.com/office/drawing/2014/main" id="{6590667E-EC7F-E6D3-7232-DF335DB160BC}"/>
                  </a:ext>
                </a:extLst>
              </p:cNvPr>
              <p:cNvSpPr/>
              <p:nvPr/>
            </p:nvSpPr>
            <p:spPr bwMode="auto">
              <a:xfrm>
                <a:off x="7247581" y="380717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îṧļíḍe">
                <a:extLst>
                  <a:ext uri="{FF2B5EF4-FFF2-40B4-BE49-F238E27FC236}">
                    <a16:creationId xmlns:a16="http://schemas.microsoft.com/office/drawing/2014/main" id="{4C74427F-3905-73E9-B1AD-D4FBC856854E}"/>
                  </a:ext>
                </a:extLst>
              </p:cNvPr>
              <p:cNvSpPr/>
              <p:nvPr/>
            </p:nvSpPr>
            <p:spPr bwMode="auto">
              <a:xfrm>
                <a:off x="7623254" y="3807175"/>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0" name="iṩ1ídê">
                <a:extLst>
                  <a:ext uri="{FF2B5EF4-FFF2-40B4-BE49-F238E27FC236}">
                    <a16:creationId xmlns:a16="http://schemas.microsoft.com/office/drawing/2014/main" id="{5B8ABECF-FB55-CD0F-19EE-3D70749F3DC1}"/>
                  </a:ext>
                </a:extLst>
              </p:cNvPr>
              <p:cNvSpPr/>
              <p:nvPr/>
            </p:nvSpPr>
            <p:spPr bwMode="auto">
              <a:xfrm>
                <a:off x="3395699" y="4202884"/>
                <a:ext cx="330591" cy="330591"/>
              </a:xfrm>
              <a:custGeom>
                <a:avLst/>
                <a:gdLst>
                  <a:gd name="T0" fmla="*/ 66 w 66"/>
                  <a:gd name="T1" fmla="*/ 66 h 66"/>
                  <a:gd name="T2" fmla="*/ 0 w 66"/>
                  <a:gd name="T3" fmla="*/ 66 h 66"/>
                  <a:gd name="T4" fmla="*/ 0 w 66"/>
                  <a:gd name="T5" fmla="*/ 0 h 66"/>
                  <a:gd name="T6" fmla="*/ 64 w 66"/>
                  <a:gd name="T7" fmla="*/ 0 h 66"/>
                  <a:gd name="T8" fmla="*/ 66 w 66"/>
                  <a:gd name="T9" fmla="*/ 66 h 66"/>
                </a:gdLst>
                <a:ahLst/>
                <a:cxnLst>
                  <a:cxn ang="0">
                    <a:pos x="T0" y="T1"/>
                  </a:cxn>
                  <a:cxn ang="0">
                    <a:pos x="T2" y="T3"/>
                  </a:cxn>
                  <a:cxn ang="0">
                    <a:pos x="T4" y="T5"/>
                  </a:cxn>
                  <a:cxn ang="0">
                    <a:pos x="T6" y="T7"/>
                  </a:cxn>
                  <a:cxn ang="0">
                    <a:pos x="T8" y="T9"/>
                  </a:cxn>
                </a:cxnLst>
                <a:rect l="0" t="0" r="r" b="b"/>
                <a:pathLst>
                  <a:path w="66" h="66">
                    <a:moveTo>
                      <a:pt x="66" y="66"/>
                    </a:moveTo>
                    <a:lnTo>
                      <a:pt x="0" y="66"/>
                    </a:lnTo>
                    <a:lnTo>
                      <a:pt x="0" y="0"/>
                    </a:lnTo>
                    <a:lnTo>
                      <a:pt x="64" y="0"/>
                    </a:lnTo>
                    <a:lnTo>
                      <a:pt x="66"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ṥ1iḓê">
                <a:extLst>
                  <a:ext uri="{FF2B5EF4-FFF2-40B4-BE49-F238E27FC236}">
                    <a16:creationId xmlns:a16="http://schemas.microsoft.com/office/drawing/2014/main" id="{3ABCA032-10C0-556B-9D7D-A1052116A986}"/>
                  </a:ext>
                </a:extLst>
              </p:cNvPr>
              <p:cNvSpPr/>
              <p:nvPr/>
            </p:nvSpPr>
            <p:spPr bwMode="auto">
              <a:xfrm>
                <a:off x="3766361" y="4202884"/>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işḻîḓe">
                <a:extLst>
                  <a:ext uri="{FF2B5EF4-FFF2-40B4-BE49-F238E27FC236}">
                    <a16:creationId xmlns:a16="http://schemas.microsoft.com/office/drawing/2014/main" id="{AA5C3E64-307B-517D-F708-DEE1C9A41709}"/>
                  </a:ext>
                </a:extLst>
              </p:cNvPr>
              <p:cNvSpPr/>
              <p:nvPr/>
            </p:nvSpPr>
            <p:spPr bwMode="auto">
              <a:xfrm>
                <a:off x="4152049" y="4202884"/>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3" name="i$1iḍé">
                <a:extLst>
                  <a:ext uri="{FF2B5EF4-FFF2-40B4-BE49-F238E27FC236}">
                    <a16:creationId xmlns:a16="http://schemas.microsoft.com/office/drawing/2014/main" id="{51A9627A-2D72-451D-77B9-411126912B50}"/>
                  </a:ext>
                </a:extLst>
              </p:cNvPr>
              <p:cNvSpPr/>
              <p:nvPr/>
            </p:nvSpPr>
            <p:spPr bwMode="auto">
              <a:xfrm>
                <a:off x="4527722" y="4202884"/>
                <a:ext cx="33059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4" name="iṧlîḍe">
                <a:extLst>
                  <a:ext uri="{FF2B5EF4-FFF2-40B4-BE49-F238E27FC236}">
                    <a16:creationId xmlns:a16="http://schemas.microsoft.com/office/drawing/2014/main" id="{5D3DD3FB-B31D-A0F9-7710-CA47EA252BE7}"/>
                  </a:ext>
                </a:extLst>
              </p:cNvPr>
              <p:cNvSpPr/>
              <p:nvPr/>
            </p:nvSpPr>
            <p:spPr bwMode="auto">
              <a:xfrm>
                <a:off x="3766361" y="2454758"/>
                <a:ext cx="340609" cy="21037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îšļîde">
                <a:extLst>
                  <a:ext uri="{FF2B5EF4-FFF2-40B4-BE49-F238E27FC236}">
                    <a16:creationId xmlns:a16="http://schemas.microsoft.com/office/drawing/2014/main" id="{EE8EB2D6-0BB6-5569-596D-7A1C03C05CD9}"/>
                  </a:ext>
                </a:extLst>
              </p:cNvPr>
              <p:cNvSpPr/>
              <p:nvPr/>
            </p:nvSpPr>
            <p:spPr bwMode="auto">
              <a:xfrm>
                <a:off x="4162067" y="2454758"/>
                <a:ext cx="330591" cy="21037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ïṧḷíḓê">
                <a:extLst>
                  <a:ext uri="{FF2B5EF4-FFF2-40B4-BE49-F238E27FC236}">
                    <a16:creationId xmlns:a16="http://schemas.microsoft.com/office/drawing/2014/main" id="{AA5DE475-14DD-D86E-F791-44480CDC1CF2}"/>
                  </a:ext>
                </a:extLst>
              </p:cNvPr>
              <p:cNvSpPr/>
              <p:nvPr/>
            </p:nvSpPr>
            <p:spPr bwMode="auto">
              <a:xfrm>
                <a:off x="4547758" y="2454758"/>
                <a:ext cx="340609" cy="21037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7" name="ïśḻïḓé">
                <a:extLst>
                  <a:ext uri="{FF2B5EF4-FFF2-40B4-BE49-F238E27FC236}">
                    <a16:creationId xmlns:a16="http://schemas.microsoft.com/office/drawing/2014/main" id="{DDF895AC-257D-6172-F166-703C15D4F865}"/>
                  </a:ext>
                </a:extLst>
              </p:cNvPr>
              <p:cNvSpPr/>
              <p:nvPr/>
            </p:nvSpPr>
            <p:spPr bwMode="auto">
              <a:xfrm>
                <a:off x="4933445" y="2454758"/>
                <a:ext cx="340609" cy="21037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8" name="ïSḻíḋe">
                <a:extLst>
                  <a:ext uri="{FF2B5EF4-FFF2-40B4-BE49-F238E27FC236}">
                    <a16:creationId xmlns:a16="http://schemas.microsoft.com/office/drawing/2014/main" id="{9D9D5B51-F264-DCF8-540B-2E1E4E17EEC6}"/>
                  </a:ext>
                </a:extLst>
              </p:cNvPr>
              <p:cNvSpPr/>
              <p:nvPr/>
            </p:nvSpPr>
            <p:spPr bwMode="auto">
              <a:xfrm>
                <a:off x="5314126" y="2454758"/>
                <a:ext cx="345616" cy="210376"/>
              </a:xfrm>
              <a:custGeom>
                <a:avLst/>
                <a:gdLst>
                  <a:gd name="T0" fmla="*/ 69 w 69"/>
                  <a:gd name="T1" fmla="*/ 40 h 42"/>
                  <a:gd name="T2" fmla="*/ 3 w 69"/>
                  <a:gd name="T3" fmla="*/ 42 h 42"/>
                  <a:gd name="T4" fmla="*/ 0 w 69"/>
                  <a:gd name="T5" fmla="*/ 0 h 42"/>
                  <a:gd name="T6" fmla="*/ 69 w 69"/>
                  <a:gd name="T7" fmla="*/ 0 h 42"/>
                  <a:gd name="T8" fmla="*/ 69 w 69"/>
                  <a:gd name="T9" fmla="*/ 40 h 42"/>
                </a:gdLst>
                <a:ahLst/>
                <a:cxnLst>
                  <a:cxn ang="0">
                    <a:pos x="T0" y="T1"/>
                  </a:cxn>
                  <a:cxn ang="0">
                    <a:pos x="T2" y="T3"/>
                  </a:cxn>
                  <a:cxn ang="0">
                    <a:pos x="T4" y="T5"/>
                  </a:cxn>
                  <a:cxn ang="0">
                    <a:pos x="T6" y="T7"/>
                  </a:cxn>
                  <a:cxn ang="0">
                    <a:pos x="T8" y="T9"/>
                  </a:cxn>
                </a:cxnLst>
                <a:rect l="0" t="0" r="r" b="b"/>
                <a:pathLst>
                  <a:path w="69" h="42">
                    <a:moveTo>
                      <a:pt x="69" y="40"/>
                    </a:moveTo>
                    <a:lnTo>
                      <a:pt x="3" y="42"/>
                    </a:lnTo>
                    <a:lnTo>
                      <a:pt x="0" y="0"/>
                    </a:lnTo>
                    <a:lnTo>
                      <a:pt x="69" y="0"/>
                    </a:lnTo>
                    <a:lnTo>
                      <a:pt x="69" y="4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Sḻídè">
                <a:extLst>
                  <a:ext uri="{FF2B5EF4-FFF2-40B4-BE49-F238E27FC236}">
                    <a16:creationId xmlns:a16="http://schemas.microsoft.com/office/drawing/2014/main" id="{67947372-264D-AB54-7450-A13B4C94237A}"/>
                  </a:ext>
                </a:extLst>
              </p:cNvPr>
              <p:cNvSpPr/>
              <p:nvPr/>
            </p:nvSpPr>
            <p:spPr bwMode="auto">
              <a:xfrm>
                <a:off x="5709834" y="2454758"/>
                <a:ext cx="330591" cy="200358"/>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îş1ïḑê">
                <a:extLst>
                  <a:ext uri="{FF2B5EF4-FFF2-40B4-BE49-F238E27FC236}">
                    <a16:creationId xmlns:a16="http://schemas.microsoft.com/office/drawing/2014/main" id="{7496F812-1D1C-6D39-4F16-5FFEBD8E70A3}"/>
                  </a:ext>
                </a:extLst>
              </p:cNvPr>
              <p:cNvSpPr/>
              <p:nvPr/>
            </p:nvSpPr>
            <p:spPr bwMode="auto">
              <a:xfrm>
                <a:off x="6095522" y="2454758"/>
                <a:ext cx="340609" cy="200358"/>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iṥḻîḑe">
                <a:extLst>
                  <a:ext uri="{FF2B5EF4-FFF2-40B4-BE49-F238E27FC236}">
                    <a16:creationId xmlns:a16="http://schemas.microsoft.com/office/drawing/2014/main" id="{7FD33875-32EC-F078-FD92-EC095745070D}"/>
                  </a:ext>
                </a:extLst>
              </p:cNvPr>
              <p:cNvSpPr/>
              <p:nvPr/>
            </p:nvSpPr>
            <p:spPr bwMode="auto">
              <a:xfrm>
                <a:off x="6481213" y="2439733"/>
                <a:ext cx="340609" cy="215386"/>
              </a:xfrm>
              <a:custGeom>
                <a:avLst/>
                <a:gdLst>
                  <a:gd name="T0" fmla="*/ 68 w 68"/>
                  <a:gd name="T1" fmla="*/ 43 h 43"/>
                  <a:gd name="T2" fmla="*/ 0 w 68"/>
                  <a:gd name="T3" fmla="*/ 43 h 43"/>
                  <a:gd name="T4" fmla="*/ 0 w 68"/>
                  <a:gd name="T5" fmla="*/ 3 h 43"/>
                  <a:gd name="T6" fmla="*/ 68 w 68"/>
                  <a:gd name="T7" fmla="*/ 0 h 43"/>
                  <a:gd name="T8" fmla="*/ 68 w 68"/>
                  <a:gd name="T9" fmla="*/ 43 h 43"/>
                </a:gdLst>
                <a:ahLst/>
                <a:cxnLst>
                  <a:cxn ang="0">
                    <a:pos x="T0" y="T1"/>
                  </a:cxn>
                  <a:cxn ang="0">
                    <a:pos x="T2" y="T3"/>
                  </a:cxn>
                  <a:cxn ang="0">
                    <a:pos x="T4" y="T5"/>
                  </a:cxn>
                  <a:cxn ang="0">
                    <a:pos x="T6" y="T7"/>
                  </a:cxn>
                  <a:cxn ang="0">
                    <a:pos x="T8" y="T9"/>
                  </a:cxn>
                </a:cxnLst>
                <a:rect l="0" t="0" r="r" b="b"/>
                <a:pathLst>
                  <a:path w="68" h="43">
                    <a:moveTo>
                      <a:pt x="68" y="43"/>
                    </a:moveTo>
                    <a:lnTo>
                      <a:pt x="0" y="43"/>
                    </a:lnTo>
                    <a:lnTo>
                      <a:pt x="0" y="3"/>
                    </a:lnTo>
                    <a:lnTo>
                      <a:pt x="68" y="0"/>
                    </a:lnTo>
                    <a:lnTo>
                      <a:pt x="68" y="4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šļide">
                <a:extLst>
                  <a:ext uri="{FF2B5EF4-FFF2-40B4-BE49-F238E27FC236}">
                    <a16:creationId xmlns:a16="http://schemas.microsoft.com/office/drawing/2014/main" id="{7B487F5D-4271-EB93-31D9-E1B1B898E669}"/>
                  </a:ext>
                </a:extLst>
              </p:cNvPr>
              <p:cNvSpPr/>
              <p:nvPr/>
            </p:nvSpPr>
            <p:spPr bwMode="auto">
              <a:xfrm>
                <a:off x="6876918" y="2439733"/>
                <a:ext cx="330591" cy="21538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îś1îḑè">
                <a:extLst>
                  <a:ext uri="{FF2B5EF4-FFF2-40B4-BE49-F238E27FC236}">
                    <a16:creationId xmlns:a16="http://schemas.microsoft.com/office/drawing/2014/main" id="{4C00A757-7E60-090F-D1AE-ACEBB4A75D39}"/>
                  </a:ext>
                </a:extLst>
              </p:cNvPr>
              <p:cNvSpPr/>
              <p:nvPr/>
            </p:nvSpPr>
            <p:spPr bwMode="auto">
              <a:xfrm>
                <a:off x="7257599" y="2439733"/>
                <a:ext cx="345616" cy="21538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íśļíḓe">
                <a:extLst>
                  <a:ext uri="{FF2B5EF4-FFF2-40B4-BE49-F238E27FC236}">
                    <a16:creationId xmlns:a16="http://schemas.microsoft.com/office/drawing/2014/main" id="{8B53B40E-6DF0-DE7D-89ED-A8AF2286E949}"/>
                  </a:ext>
                </a:extLst>
              </p:cNvPr>
              <p:cNvSpPr/>
              <p:nvPr/>
            </p:nvSpPr>
            <p:spPr bwMode="auto">
              <a:xfrm>
                <a:off x="7643289" y="2439733"/>
                <a:ext cx="340609" cy="21538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5" name="íṥļíḑé">
                <a:extLst>
                  <a:ext uri="{FF2B5EF4-FFF2-40B4-BE49-F238E27FC236}">
                    <a16:creationId xmlns:a16="http://schemas.microsoft.com/office/drawing/2014/main" id="{B6B96F9B-2426-33CA-8560-C28117EFDC8C}"/>
                  </a:ext>
                </a:extLst>
              </p:cNvPr>
              <p:cNvSpPr/>
              <p:nvPr/>
            </p:nvSpPr>
            <p:spPr bwMode="auto">
              <a:xfrm>
                <a:off x="8028977" y="2439733"/>
                <a:ext cx="340609" cy="215386"/>
              </a:xfrm>
              <a:custGeom>
                <a:avLst/>
                <a:gdLst>
                  <a:gd name="T0" fmla="*/ 68 w 68"/>
                  <a:gd name="T1" fmla="*/ 43 h 43"/>
                  <a:gd name="T2" fmla="*/ 2 w 68"/>
                  <a:gd name="T3" fmla="*/ 43 h 43"/>
                  <a:gd name="T4" fmla="*/ 0 w 68"/>
                  <a:gd name="T5" fmla="*/ 0 h 43"/>
                  <a:gd name="T6" fmla="*/ 68 w 68"/>
                  <a:gd name="T7" fmla="*/ 0 h 43"/>
                  <a:gd name="T8" fmla="*/ 68 w 68"/>
                  <a:gd name="T9" fmla="*/ 43 h 43"/>
                </a:gdLst>
                <a:ahLst/>
                <a:cxnLst>
                  <a:cxn ang="0">
                    <a:pos x="T0" y="T1"/>
                  </a:cxn>
                  <a:cxn ang="0">
                    <a:pos x="T2" y="T3"/>
                  </a:cxn>
                  <a:cxn ang="0">
                    <a:pos x="T4" y="T5"/>
                  </a:cxn>
                  <a:cxn ang="0">
                    <a:pos x="T6" y="T7"/>
                  </a:cxn>
                  <a:cxn ang="0">
                    <a:pos x="T8" y="T9"/>
                  </a:cxn>
                </a:cxnLst>
                <a:rect l="0" t="0" r="r" b="b"/>
                <a:pathLst>
                  <a:path w="68" h="43">
                    <a:moveTo>
                      <a:pt x="68" y="43"/>
                    </a:moveTo>
                    <a:lnTo>
                      <a:pt x="2" y="43"/>
                    </a:lnTo>
                    <a:lnTo>
                      <a:pt x="0" y="0"/>
                    </a:lnTo>
                    <a:lnTo>
                      <a:pt x="68" y="0"/>
                    </a:lnTo>
                    <a:lnTo>
                      <a:pt x="68" y="4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ïsḷiḓe">
                <a:extLst>
                  <a:ext uri="{FF2B5EF4-FFF2-40B4-BE49-F238E27FC236}">
                    <a16:creationId xmlns:a16="http://schemas.microsoft.com/office/drawing/2014/main" id="{10ED12BD-E0AD-8AE5-DBC7-64F4A34A2CA1}"/>
                  </a:ext>
                </a:extLst>
              </p:cNvPr>
              <p:cNvSpPr/>
              <p:nvPr/>
            </p:nvSpPr>
            <p:spPr bwMode="auto">
              <a:xfrm>
                <a:off x="8424686" y="2439733"/>
                <a:ext cx="330591" cy="215386"/>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ṡľïďè">
                <a:extLst>
                  <a:ext uri="{FF2B5EF4-FFF2-40B4-BE49-F238E27FC236}">
                    <a16:creationId xmlns:a16="http://schemas.microsoft.com/office/drawing/2014/main" id="{0B15375B-577F-C314-9DC5-4D395E9E7F94}"/>
                  </a:ext>
                </a:extLst>
              </p:cNvPr>
              <p:cNvSpPr/>
              <p:nvPr/>
            </p:nvSpPr>
            <p:spPr bwMode="auto">
              <a:xfrm>
                <a:off x="4908402" y="4192866"/>
                <a:ext cx="1893383" cy="340609"/>
              </a:xfrm>
              <a:custGeom>
                <a:avLst/>
                <a:gdLst>
                  <a:gd name="T0" fmla="*/ 378 w 378"/>
                  <a:gd name="T1" fmla="*/ 66 h 68"/>
                  <a:gd name="T2" fmla="*/ 0 w 378"/>
                  <a:gd name="T3" fmla="*/ 68 h 68"/>
                  <a:gd name="T4" fmla="*/ 0 w 378"/>
                  <a:gd name="T5" fmla="*/ 2 h 68"/>
                  <a:gd name="T6" fmla="*/ 378 w 378"/>
                  <a:gd name="T7" fmla="*/ 0 h 68"/>
                  <a:gd name="T8" fmla="*/ 378 w 378"/>
                  <a:gd name="T9" fmla="*/ 66 h 68"/>
                </a:gdLst>
                <a:ahLst/>
                <a:cxnLst>
                  <a:cxn ang="0">
                    <a:pos x="T0" y="T1"/>
                  </a:cxn>
                  <a:cxn ang="0">
                    <a:pos x="T2" y="T3"/>
                  </a:cxn>
                  <a:cxn ang="0">
                    <a:pos x="T4" y="T5"/>
                  </a:cxn>
                  <a:cxn ang="0">
                    <a:pos x="T6" y="T7"/>
                  </a:cxn>
                  <a:cxn ang="0">
                    <a:pos x="T8" y="T9"/>
                  </a:cxn>
                </a:cxnLst>
                <a:rect l="0" t="0" r="r" b="b"/>
                <a:pathLst>
                  <a:path w="378" h="68">
                    <a:moveTo>
                      <a:pt x="378" y="66"/>
                    </a:moveTo>
                    <a:lnTo>
                      <a:pt x="0" y="68"/>
                    </a:lnTo>
                    <a:lnTo>
                      <a:pt x="0" y="2"/>
                    </a:lnTo>
                    <a:lnTo>
                      <a:pt x="378" y="0"/>
                    </a:lnTo>
                    <a:lnTo>
                      <a:pt x="378"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šḻïďê">
                <a:extLst>
                  <a:ext uri="{FF2B5EF4-FFF2-40B4-BE49-F238E27FC236}">
                    <a16:creationId xmlns:a16="http://schemas.microsoft.com/office/drawing/2014/main" id="{44B22AA4-F814-E5E0-93E9-E4F87D2974A8}"/>
                  </a:ext>
                </a:extLst>
              </p:cNvPr>
              <p:cNvSpPr/>
              <p:nvPr/>
            </p:nvSpPr>
            <p:spPr bwMode="auto">
              <a:xfrm>
                <a:off x="8304471" y="2685170"/>
                <a:ext cx="460823" cy="330591"/>
              </a:xfrm>
              <a:custGeom>
                <a:avLst/>
                <a:gdLst>
                  <a:gd name="T0" fmla="*/ 92 w 92"/>
                  <a:gd name="T1" fmla="*/ 66 h 66"/>
                  <a:gd name="T2" fmla="*/ 0 w 92"/>
                  <a:gd name="T3" fmla="*/ 66 h 66"/>
                  <a:gd name="T4" fmla="*/ 0 w 92"/>
                  <a:gd name="T5" fmla="*/ 0 h 66"/>
                  <a:gd name="T6" fmla="*/ 90 w 92"/>
                  <a:gd name="T7" fmla="*/ 0 h 66"/>
                  <a:gd name="T8" fmla="*/ 92 w 92"/>
                  <a:gd name="T9" fmla="*/ 66 h 66"/>
                </a:gdLst>
                <a:ahLst/>
                <a:cxnLst>
                  <a:cxn ang="0">
                    <a:pos x="T0" y="T1"/>
                  </a:cxn>
                  <a:cxn ang="0">
                    <a:pos x="T2" y="T3"/>
                  </a:cxn>
                  <a:cxn ang="0">
                    <a:pos x="T4" y="T5"/>
                  </a:cxn>
                  <a:cxn ang="0">
                    <a:pos x="T6" y="T7"/>
                  </a:cxn>
                  <a:cxn ang="0">
                    <a:pos x="T8" y="T9"/>
                  </a:cxn>
                </a:cxnLst>
                <a:rect l="0" t="0" r="r" b="b"/>
                <a:pathLst>
                  <a:path w="92" h="66">
                    <a:moveTo>
                      <a:pt x="92" y="66"/>
                    </a:moveTo>
                    <a:lnTo>
                      <a:pt x="0" y="66"/>
                    </a:lnTo>
                    <a:lnTo>
                      <a:pt x="0" y="0"/>
                    </a:lnTo>
                    <a:lnTo>
                      <a:pt x="90" y="0"/>
                    </a:lnTo>
                    <a:lnTo>
                      <a:pt x="92"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sľîḑe">
                <a:extLst>
                  <a:ext uri="{FF2B5EF4-FFF2-40B4-BE49-F238E27FC236}">
                    <a16:creationId xmlns:a16="http://schemas.microsoft.com/office/drawing/2014/main" id="{E9EE857C-9C57-751B-BB4D-066F05F1FAA8}"/>
                  </a:ext>
                </a:extLst>
              </p:cNvPr>
              <p:cNvSpPr/>
              <p:nvPr/>
            </p:nvSpPr>
            <p:spPr bwMode="auto">
              <a:xfrm>
                <a:off x="7452949" y="4192866"/>
                <a:ext cx="310555"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iŝḻïḍe">
                <a:extLst>
                  <a:ext uri="{FF2B5EF4-FFF2-40B4-BE49-F238E27FC236}">
                    <a16:creationId xmlns:a16="http://schemas.microsoft.com/office/drawing/2014/main" id="{38720645-D616-64A4-A18F-D9E38BDCD866}"/>
                  </a:ext>
                </a:extLst>
              </p:cNvPr>
              <p:cNvSpPr/>
              <p:nvPr/>
            </p:nvSpPr>
            <p:spPr bwMode="auto">
              <a:xfrm>
                <a:off x="3385681" y="3070861"/>
                <a:ext cx="425759" cy="330591"/>
              </a:xfrm>
              <a:custGeom>
                <a:avLst/>
                <a:gdLst>
                  <a:gd name="T0" fmla="*/ 85 w 85"/>
                  <a:gd name="T1" fmla="*/ 66 h 66"/>
                  <a:gd name="T2" fmla="*/ 0 w 85"/>
                  <a:gd name="T3" fmla="*/ 66 h 66"/>
                  <a:gd name="T4" fmla="*/ 0 w 85"/>
                  <a:gd name="T5" fmla="*/ 2 h 66"/>
                  <a:gd name="T6" fmla="*/ 85 w 85"/>
                  <a:gd name="T7" fmla="*/ 0 h 66"/>
                  <a:gd name="T8" fmla="*/ 85 w 85"/>
                  <a:gd name="T9" fmla="*/ 66 h 66"/>
                </a:gdLst>
                <a:ahLst/>
                <a:cxnLst>
                  <a:cxn ang="0">
                    <a:pos x="T0" y="T1"/>
                  </a:cxn>
                  <a:cxn ang="0">
                    <a:pos x="T2" y="T3"/>
                  </a:cxn>
                  <a:cxn ang="0">
                    <a:pos x="T4" y="T5"/>
                  </a:cxn>
                  <a:cxn ang="0">
                    <a:pos x="T6" y="T7"/>
                  </a:cxn>
                  <a:cxn ang="0">
                    <a:pos x="T8" y="T9"/>
                  </a:cxn>
                </a:cxnLst>
                <a:rect l="0" t="0" r="r" b="b"/>
                <a:pathLst>
                  <a:path w="85" h="66">
                    <a:moveTo>
                      <a:pt x="85" y="66"/>
                    </a:moveTo>
                    <a:lnTo>
                      <a:pt x="0" y="66"/>
                    </a:lnTo>
                    <a:lnTo>
                      <a:pt x="0" y="2"/>
                    </a:lnTo>
                    <a:lnTo>
                      <a:pt x="85" y="0"/>
                    </a:lnTo>
                    <a:lnTo>
                      <a:pt x="85"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şlïdê">
                <a:extLst>
                  <a:ext uri="{FF2B5EF4-FFF2-40B4-BE49-F238E27FC236}">
                    <a16:creationId xmlns:a16="http://schemas.microsoft.com/office/drawing/2014/main" id="{4AA8A86B-D655-52DA-37F6-EF39773ED159}"/>
                  </a:ext>
                </a:extLst>
              </p:cNvPr>
              <p:cNvSpPr/>
              <p:nvPr/>
            </p:nvSpPr>
            <p:spPr bwMode="auto">
              <a:xfrm>
                <a:off x="3385681" y="3446531"/>
                <a:ext cx="606081"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íṥļïďè">
                <a:extLst>
                  <a:ext uri="{FF2B5EF4-FFF2-40B4-BE49-F238E27FC236}">
                    <a16:creationId xmlns:a16="http://schemas.microsoft.com/office/drawing/2014/main" id="{86F718DA-14F1-36DE-B39C-D069C9817544}"/>
                  </a:ext>
                </a:extLst>
              </p:cNvPr>
              <p:cNvSpPr/>
              <p:nvPr/>
            </p:nvSpPr>
            <p:spPr bwMode="auto">
              <a:xfrm>
                <a:off x="3385681" y="3817193"/>
                <a:ext cx="776386" cy="330591"/>
              </a:xfrm>
              <a:custGeom>
                <a:avLst/>
                <a:gdLst>
                  <a:gd name="T0" fmla="*/ 155 w 155"/>
                  <a:gd name="T1" fmla="*/ 66 h 66"/>
                  <a:gd name="T2" fmla="*/ 2 w 155"/>
                  <a:gd name="T3" fmla="*/ 66 h 66"/>
                  <a:gd name="T4" fmla="*/ 0 w 155"/>
                  <a:gd name="T5" fmla="*/ 0 h 66"/>
                  <a:gd name="T6" fmla="*/ 155 w 155"/>
                  <a:gd name="T7" fmla="*/ 0 h 66"/>
                  <a:gd name="T8" fmla="*/ 155 w 155"/>
                  <a:gd name="T9" fmla="*/ 66 h 66"/>
                </a:gdLst>
                <a:ahLst/>
                <a:cxnLst>
                  <a:cxn ang="0">
                    <a:pos x="T0" y="T1"/>
                  </a:cxn>
                  <a:cxn ang="0">
                    <a:pos x="T2" y="T3"/>
                  </a:cxn>
                  <a:cxn ang="0">
                    <a:pos x="T4" y="T5"/>
                  </a:cxn>
                  <a:cxn ang="0">
                    <a:pos x="T6" y="T7"/>
                  </a:cxn>
                  <a:cxn ang="0">
                    <a:pos x="T8" y="T9"/>
                  </a:cxn>
                </a:cxnLst>
                <a:rect l="0" t="0" r="r" b="b"/>
                <a:pathLst>
                  <a:path w="155" h="66">
                    <a:moveTo>
                      <a:pt x="155" y="66"/>
                    </a:moveTo>
                    <a:lnTo>
                      <a:pt x="2" y="66"/>
                    </a:lnTo>
                    <a:lnTo>
                      <a:pt x="0" y="0"/>
                    </a:lnTo>
                    <a:lnTo>
                      <a:pt x="155" y="0"/>
                    </a:lnTo>
                    <a:lnTo>
                      <a:pt x="155"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ṡľíḓê">
                <a:extLst>
                  <a:ext uri="{FF2B5EF4-FFF2-40B4-BE49-F238E27FC236}">
                    <a16:creationId xmlns:a16="http://schemas.microsoft.com/office/drawing/2014/main" id="{0C12AB20-4B57-630F-E34D-FF24D40D41A4}"/>
                  </a:ext>
                </a:extLst>
              </p:cNvPr>
              <p:cNvSpPr/>
              <p:nvPr/>
            </p:nvSpPr>
            <p:spPr bwMode="auto">
              <a:xfrm>
                <a:off x="8209299" y="3431505"/>
                <a:ext cx="545974"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4" name="iṩļïḋè">
                <a:extLst>
                  <a:ext uri="{FF2B5EF4-FFF2-40B4-BE49-F238E27FC236}">
                    <a16:creationId xmlns:a16="http://schemas.microsoft.com/office/drawing/2014/main" id="{86936486-7539-C7B0-7DC6-4B60D573385B}"/>
                  </a:ext>
                </a:extLst>
              </p:cNvPr>
              <p:cNvSpPr/>
              <p:nvPr/>
            </p:nvSpPr>
            <p:spPr bwMode="auto">
              <a:xfrm>
                <a:off x="6861893" y="4192866"/>
                <a:ext cx="545974" cy="33059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í$ļîďe">
                <a:extLst>
                  <a:ext uri="{FF2B5EF4-FFF2-40B4-BE49-F238E27FC236}">
                    <a16:creationId xmlns:a16="http://schemas.microsoft.com/office/drawing/2014/main" id="{B152F9FC-78D2-8E84-3EC4-C9B0941432CC}"/>
                  </a:ext>
                </a:extLst>
              </p:cNvPr>
              <p:cNvSpPr/>
              <p:nvPr/>
            </p:nvSpPr>
            <p:spPr bwMode="auto">
              <a:xfrm>
                <a:off x="8008941" y="3797157"/>
                <a:ext cx="756350" cy="340609"/>
              </a:xfrm>
              <a:custGeom>
                <a:avLst/>
                <a:gdLst>
                  <a:gd name="T0" fmla="*/ 151 w 151"/>
                  <a:gd name="T1" fmla="*/ 66 h 68"/>
                  <a:gd name="T2" fmla="*/ 0 w 151"/>
                  <a:gd name="T3" fmla="*/ 68 h 68"/>
                  <a:gd name="T4" fmla="*/ 0 w 151"/>
                  <a:gd name="T5" fmla="*/ 2 h 68"/>
                  <a:gd name="T6" fmla="*/ 151 w 151"/>
                  <a:gd name="T7" fmla="*/ 0 h 68"/>
                  <a:gd name="T8" fmla="*/ 151 w 151"/>
                  <a:gd name="T9" fmla="*/ 66 h 68"/>
                </a:gdLst>
                <a:ahLst/>
                <a:cxnLst>
                  <a:cxn ang="0">
                    <a:pos x="T0" y="T1"/>
                  </a:cxn>
                  <a:cxn ang="0">
                    <a:pos x="T2" y="T3"/>
                  </a:cxn>
                  <a:cxn ang="0">
                    <a:pos x="T4" y="T5"/>
                  </a:cxn>
                  <a:cxn ang="0">
                    <a:pos x="T6" y="T7"/>
                  </a:cxn>
                  <a:cxn ang="0">
                    <a:pos x="T8" y="T9"/>
                  </a:cxn>
                </a:cxnLst>
                <a:rect l="0" t="0" r="r" b="b"/>
                <a:pathLst>
                  <a:path w="151" h="68">
                    <a:moveTo>
                      <a:pt x="151" y="66"/>
                    </a:moveTo>
                    <a:lnTo>
                      <a:pt x="0" y="68"/>
                    </a:lnTo>
                    <a:lnTo>
                      <a:pt x="0" y="2"/>
                    </a:lnTo>
                    <a:lnTo>
                      <a:pt x="151" y="0"/>
                    </a:lnTo>
                    <a:lnTo>
                      <a:pt x="151" y="6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ŝḻíḍe">
                <a:extLst>
                  <a:ext uri="{FF2B5EF4-FFF2-40B4-BE49-F238E27FC236}">
                    <a16:creationId xmlns:a16="http://schemas.microsoft.com/office/drawing/2014/main" id="{AB137959-E5FE-F77E-301A-82378C53EEC8}"/>
                  </a:ext>
                </a:extLst>
              </p:cNvPr>
              <p:cNvSpPr/>
              <p:nvPr/>
            </p:nvSpPr>
            <p:spPr bwMode="auto">
              <a:xfrm>
                <a:off x="8144185" y="4383206"/>
                <a:ext cx="290519" cy="14025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išḷiḍè">
                <a:extLst>
                  <a:ext uri="{FF2B5EF4-FFF2-40B4-BE49-F238E27FC236}">
                    <a16:creationId xmlns:a16="http://schemas.microsoft.com/office/drawing/2014/main" id="{209F8343-D0E0-E12B-6E2D-8F6B021993D0}"/>
                  </a:ext>
                </a:extLst>
              </p:cNvPr>
              <p:cNvSpPr/>
              <p:nvPr/>
            </p:nvSpPr>
            <p:spPr bwMode="auto">
              <a:xfrm>
                <a:off x="8144185" y="4192866"/>
                <a:ext cx="290519" cy="135243"/>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iś1iḓe">
                <a:extLst>
                  <a:ext uri="{FF2B5EF4-FFF2-40B4-BE49-F238E27FC236}">
                    <a16:creationId xmlns:a16="http://schemas.microsoft.com/office/drawing/2014/main" id="{D5B5553B-B31D-2B92-00F6-5846891B1B98}"/>
                  </a:ext>
                </a:extLst>
              </p:cNvPr>
              <p:cNvSpPr/>
              <p:nvPr/>
            </p:nvSpPr>
            <p:spPr bwMode="auto">
              <a:xfrm>
                <a:off x="8474775" y="4383206"/>
                <a:ext cx="290519" cy="14025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ïšḻiďê">
                <a:extLst>
                  <a:ext uri="{FF2B5EF4-FFF2-40B4-BE49-F238E27FC236}">
                    <a16:creationId xmlns:a16="http://schemas.microsoft.com/office/drawing/2014/main" id="{3A91DF44-35FC-A884-804C-B0FE84BD4D3D}"/>
                  </a:ext>
                </a:extLst>
              </p:cNvPr>
              <p:cNvSpPr/>
              <p:nvPr/>
            </p:nvSpPr>
            <p:spPr bwMode="auto">
              <a:xfrm>
                <a:off x="7813594" y="4383206"/>
                <a:ext cx="290519" cy="14025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动态主机配置协议</a:t>
              </a:r>
              <a:r>
                <a:rPr lang="en-US" altLang="zh-CN" sz="2000" b="1" dirty="0"/>
                <a:t>DHCP</a:t>
              </a:r>
              <a:r>
                <a:rPr lang="zh-CN" altLang="en-US" sz="2000" b="1" dirty="0"/>
                <a:t>的作用</a:t>
              </a:r>
              <a:endParaRPr lang="zh-CN" altLang="en-US" sz="2000" b="1" dirty="0">
                <a:solidFill>
                  <a:schemeClr val="tx1"/>
                </a:solidFill>
                <a:ea typeface="+mj-ea"/>
              </a:endParaRPr>
            </a:p>
          </p:txBody>
        </p:sp>
      </p:grpSp>
      <p:grpSp>
        <p:nvGrpSpPr>
          <p:cNvPr id="39" name="组合 38">
            <a:extLst>
              <a:ext uri="{FF2B5EF4-FFF2-40B4-BE49-F238E27FC236}">
                <a16:creationId xmlns:a16="http://schemas.microsoft.com/office/drawing/2014/main" id="{8EEDF88D-FD5C-482B-A520-4818CF63FE94}"/>
              </a:ext>
            </a:extLst>
          </p:cNvPr>
          <p:cNvGrpSpPr/>
          <p:nvPr/>
        </p:nvGrpSpPr>
        <p:grpSpPr>
          <a:xfrm>
            <a:off x="4241940" y="1076377"/>
            <a:ext cx="6332245" cy="4879245"/>
            <a:chOff x="4241940" y="1076377"/>
            <a:chExt cx="6332245" cy="4879245"/>
          </a:xfrm>
        </p:grpSpPr>
        <p:pic>
          <p:nvPicPr>
            <p:cNvPr id="9" name="图片 8" descr="图形用户界面, 应用程序, Teams&#10;&#10;描述已自动生成">
              <a:extLst>
                <a:ext uri="{FF2B5EF4-FFF2-40B4-BE49-F238E27FC236}">
                  <a16:creationId xmlns:a16="http://schemas.microsoft.com/office/drawing/2014/main" id="{0FCC430C-E047-9DFE-8541-B864BB7A2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4526" y="1149410"/>
              <a:ext cx="3362947" cy="4806212"/>
            </a:xfrm>
            <a:prstGeom prst="rect">
              <a:avLst/>
            </a:prstGeom>
          </p:spPr>
        </p:pic>
        <p:grpSp>
          <p:nvGrpSpPr>
            <p:cNvPr id="10" name="组合 9">
              <a:extLst>
                <a:ext uri="{FF2B5EF4-FFF2-40B4-BE49-F238E27FC236}">
                  <a16:creationId xmlns:a16="http://schemas.microsoft.com/office/drawing/2014/main" id="{3C75B3C2-A269-E759-3621-7731941EB759}"/>
                </a:ext>
              </a:extLst>
            </p:cNvPr>
            <p:cNvGrpSpPr/>
            <p:nvPr/>
          </p:nvGrpSpPr>
          <p:grpSpPr>
            <a:xfrm>
              <a:off x="6223747" y="1076377"/>
              <a:ext cx="2704813" cy="1077218"/>
              <a:chOff x="724188" y="1371600"/>
              <a:chExt cx="2704813" cy="1077218"/>
            </a:xfrm>
          </p:grpSpPr>
          <p:sp>
            <p:nvSpPr>
              <p:cNvPr id="11" name="文本框 10">
                <a:extLst>
                  <a:ext uri="{FF2B5EF4-FFF2-40B4-BE49-F238E27FC236}">
                    <a16:creationId xmlns:a16="http://schemas.microsoft.com/office/drawing/2014/main" id="{3DE2FE06-8549-171C-9DB0-4733043D9CB1}"/>
                  </a:ext>
                </a:extLst>
              </p:cNvPr>
              <p:cNvSpPr txBox="1"/>
              <p:nvPr/>
            </p:nvSpPr>
            <p:spPr>
              <a:xfrm>
                <a:off x="724188" y="1371600"/>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zh-CN" altLang="en-US" sz="1600" b="1" dirty="0"/>
                  <a:t>域名：</a:t>
                </a:r>
              </a:p>
            </p:txBody>
          </p:sp>
          <p:sp>
            <p:nvSpPr>
              <p:cNvPr id="12" name="文本框 11">
                <a:extLst>
                  <a:ext uri="{FF2B5EF4-FFF2-40B4-BE49-F238E27FC236}">
                    <a16:creationId xmlns:a16="http://schemas.microsoft.com/office/drawing/2014/main" id="{9AC584CD-2BCE-70EF-EF0D-638C27C7B26A}"/>
                  </a:ext>
                </a:extLst>
              </p:cNvPr>
              <p:cNvSpPr txBox="1"/>
              <p:nvPr/>
            </p:nvSpPr>
            <p:spPr>
              <a:xfrm>
                <a:off x="1875401" y="1371600"/>
                <a:ext cx="1553600" cy="1077218"/>
              </a:xfrm>
              <a:prstGeom prst="rect">
                <a:avLst/>
              </a:prstGeom>
              <a:noFill/>
            </p:spPr>
            <p:txBody>
              <a:bodyPr wrap="square" rtlCol="0">
                <a:spAutoFit/>
              </a:bodyPr>
              <a:lstStyle/>
              <a:p>
                <a:r>
                  <a:rPr lang="en-US" altLang="zh-CN" sz="1600" b="1" dirty="0"/>
                  <a:t>192.168.1.1</a:t>
                </a:r>
              </a:p>
              <a:p>
                <a:r>
                  <a:rPr lang="en-US" altLang="zh-CN" sz="1600" b="1" dirty="0"/>
                  <a:t>255.255.255.0</a:t>
                </a:r>
              </a:p>
              <a:p>
                <a:r>
                  <a:rPr lang="en-US" altLang="zh-CN" sz="1600" b="1" dirty="0"/>
                  <a:t>192.168.1.254</a:t>
                </a:r>
              </a:p>
              <a:p>
                <a:r>
                  <a:rPr lang="en-US" altLang="zh-CN" sz="1600" b="1" dirty="0"/>
                  <a:t>www.hnust.cn</a:t>
                </a:r>
                <a:endParaRPr lang="zh-CN" altLang="en-US" sz="1600" b="1" dirty="0"/>
              </a:p>
            </p:txBody>
          </p:sp>
        </p:grpSp>
        <p:grpSp>
          <p:nvGrpSpPr>
            <p:cNvPr id="13" name="组合 12">
              <a:extLst>
                <a:ext uri="{FF2B5EF4-FFF2-40B4-BE49-F238E27FC236}">
                  <a16:creationId xmlns:a16="http://schemas.microsoft.com/office/drawing/2014/main" id="{46E91309-8074-0B83-8A58-7463EA61CAAD}"/>
                </a:ext>
              </a:extLst>
            </p:cNvPr>
            <p:cNvGrpSpPr/>
            <p:nvPr/>
          </p:nvGrpSpPr>
          <p:grpSpPr>
            <a:xfrm>
              <a:off x="6223747" y="2288766"/>
              <a:ext cx="2704813" cy="584775"/>
              <a:chOff x="996557" y="2228671"/>
              <a:chExt cx="2704813" cy="584775"/>
            </a:xfrm>
          </p:grpSpPr>
          <p:sp>
            <p:nvSpPr>
              <p:cNvPr id="14" name="文本框 13">
                <a:extLst>
                  <a:ext uri="{FF2B5EF4-FFF2-40B4-BE49-F238E27FC236}">
                    <a16:creationId xmlns:a16="http://schemas.microsoft.com/office/drawing/2014/main" id="{4F865D15-4C56-FE63-D719-C5573AE24B8A}"/>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15" name="文本框 14">
                <a:extLst>
                  <a:ext uri="{FF2B5EF4-FFF2-40B4-BE49-F238E27FC236}">
                    <a16:creationId xmlns:a16="http://schemas.microsoft.com/office/drawing/2014/main" id="{EA5A1F95-789B-E217-62ED-F83D4FB58009}"/>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192.168.1.254</a:t>
                </a:r>
              </a:p>
              <a:p>
                <a:r>
                  <a:rPr lang="en-US" altLang="zh-CN" sz="1600" b="1" dirty="0"/>
                  <a:t>255.255.255.0</a:t>
                </a:r>
              </a:p>
            </p:txBody>
          </p:sp>
        </p:grpSp>
        <p:grpSp>
          <p:nvGrpSpPr>
            <p:cNvPr id="16" name="组合 15">
              <a:extLst>
                <a:ext uri="{FF2B5EF4-FFF2-40B4-BE49-F238E27FC236}">
                  <a16:creationId xmlns:a16="http://schemas.microsoft.com/office/drawing/2014/main" id="{BC17F2E0-8D79-4FA5-CE89-D5AA457CCC1C}"/>
                </a:ext>
              </a:extLst>
            </p:cNvPr>
            <p:cNvGrpSpPr/>
            <p:nvPr/>
          </p:nvGrpSpPr>
          <p:grpSpPr>
            <a:xfrm>
              <a:off x="6223747" y="3008713"/>
              <a:ext cx="2704813" cy="584775"/>
              <a:chOff x="996557" y="2228671"/>
              <a:chExt cx="2704813" cy="584775"/>
            </a:xfrm>
          </p:grpSpPr>
          <p:sp>
            <p:nvSpPr>
              <p:cNvPr id="17" name="文本框 16">
                <a:extLst>
                  <a:ext uri="{FF2B5EF4-FFF2-40B4-BE49-F238E27FC236}">
                    <a16:creationId xmlns:a16="http://schemas.microsoft.com/office/drawing/2014/main" id="{D7669D55-91C5-C2DA-B5BB-EC92FD939CAD}"/>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18" name="文本框 17">
                <a:extLst>
                  <a:ext uri="{FF2B5EF4-FFF2-40B4-BE49-F238E27FC236}">
                    <a16:creationId xmlns:a16="http://schemas.microsoft.com/office/drawing/2014/main" id="{2DDE3962-69B1-7AB6-F740-6785EBF570AD}"/>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192.168.0.254</a:t>
                </a:r>
              </a:p>
              <a:p>
                <a:r>
                  <a:rPr lang="en-US" altLang="zh-CN" sz="1600" b="1" dirty="0"/>
                  <a:t>255.255.255.0</a:t>
                </a:r>
              </a:p>
            </p:txBody>
          </p:sp>
        </p:grpSp>
        <p:grpSp>
          <p:nvGrpSpPr>
            <p:cNvPr id="19" name="组合 18">
              <a:extLst>
                <a:ext uri="{FF2B5EF4-FFF2-40B4-BE49-F238E27FC236}">
                  <a16:creationId xmlns:a16="http://schemas.microsoft.com/office/drawing/2014/main" id="{E46B6000-C64D-21CF-03BD-5ED2616656D6}"/>
                </a:ext>
              </a:extLst>
            </p:cNvPr>
            <p:cNvGrpSpPr/>
            <p:nvPr/>
          </p:nvGrpSpPr>
          <p:grpSpPr>
            <a:xfrm>
              <a:off x="7869372" y="4034768"/>
              <a:ext cx="2704813" cy="1108732"/>
              <a:chOff x="764299" y="3812205"/>
              <a:chExt cx="2704813" cy="1108732"/>
            </a:xfrm>
          </p:grpSpPr>
          <p:sp>
            <p:nvSpPr>
              <p:cNvPr id="20" name="文本框 19">
                <a:extLst>
                  <a:ext uri="{FF2B5EF4-FFF2-40B4-BE49-F238E27FC236}">
                    <a16:creationId xmlns:a16="http://schemas.microsoft.com/office/drawing/2014/main" id="{F1274128-FEA9-6E7A-D0BF-F10265EF82C0}"/>
                  </a:ext>
                </a:extLst>
              </p:cNvPr>
              <p:cNvSpPr txBox="1"/>
              <p:nvPr/>
            </p:nvSpPr>
            <p:spPr>
              <a:xfrm>
                <a:off x="764299" y="3812205"/>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21" name="文本框 20">
                <a:extLst>
                  <a:ext uri="{FF2B5EF4-FFF2-40B4-BE49-F238E27FC236}">
                    <a16:creationId xmlns:a16="http://schemas.microsoft.com/office/drawing/2014/main" id="{6E3FBDDE-5B6B-D0AA-4C82-8EED740FEC53}"/>
                  </a:ext>
                </a:extLst>
              </p:cNvPr>
              <p:cNvSpPr txBox="1"/>
              <p:nvPr/>
            </p:nvSpPr>
            <p:spPr>
              <a:xfrm>
                <a:off x="1915512" y="3812205"/>
                <a:ext cx="1553600" cy="584775"/>
              </a:xfrm>
              <a:prstGeom prst="rect">
                <a:avLst/>
              </a:prstGeom>
              <a:noFill/>
            </p:spPr>
            <p:txBody>
              <a:bodyPr wrap="square" rtlCol="0">
                <a:spAutoFit/>
              </a:bodyPr>
              <a:lstStyle/>
              <a:p>
                <a:r>
                  <a:rPr lang="en-US" altLang="zh-CN" sz="1600" b="1" dirty="0"/>
                  <a:t>192.168.0.253</a:t>
                </a:r>
              </a:p>
              <a:p>
                <a:r>
                  <a:rPr lang="en-US" altLang="zh-CN" sz="1600" b="1" dirty="0"/>
                  <a:t>255.255.255.0</a:t>
                </a:r>
              </a:p>
            </p:txBody>
          </p:sp>
          <p:sp>
            <p:nvSpPr>
              <p:cNvPr id="22" name="文本框 21">
                <a:extLst>
                  <a:ext uri="{FF2B5EF4-FFF2-40B4-BE49-F238E27FC236}">
                    <a16:creationId xmlns:a16="http://schemas.microsoft.com/office/drawing/2014/main" id="{5564694B-BCA4-A10D-4643-F07BE50D70F4}"/>
                  </a:ext>
                </a:extLst>
              </p:cNvPr>
              <p:cNvSpPr txBox="1"/>
              <p:nvPr/>
            </p:nvSpPr>
            <p:spPr>
              <a:xfrm>
                <a:off x="764300" y="4336162"/>
                <a:ext cx="2531928" cy="584775"/>
              </a:xfrm>
              <a:prstGeom prst="rect">
                <a:avLst/>
              </a:prstGeom>
              <a:noFill/>
            </p:spPr>
            <p:txBody>
              <a:bodyPr wrap="square" rtlCol="0">
                <a:spAutoFit/>
              </a:bodyPr>
              <a:lstStyle/>
              <a:p>
                <a:r>
                  <a:rPr lang="zh-CN" altLang="en-US" sz="1600" b="1" dirty="0"/>
                  <a:t>记录有域名</a:t>
                </a:r>
                <a:r>
                  <a:rPr lang="en-US" altLang="zh-CN" sz="1600" b="1" dirty="0"/>
                  <a:t>www.hnust.cn</a:t>
                </a:r>
              </a:p>
              <a:p>
                <a:r>
                  <a:rPr lang="zh-CN" altLang="en-US" sz="1600" b="1" dirty="0"/>
                  <a:t>对应的</a:t>
                </a:r>
                <a:r>
                  <a:rPr lang="en-US" altLang="zh-CN" sz="1600" b="1" dirty="0"/>
                  <a:t>IP</a:t>
                </a:r>
                <a:r>
                  <a:rPr lang="zh-CN" altLang="en-US" sz="1600" b="1" dirty="0"/>
                  <a:t>地址</a:t>
                </a:r>
                <a:r>
                  <a:rPr lang="en-US" altLang="zh-CN" sz="1600" b="1" dirty="0"/>
                  <a:t>192.168.1.1</a:t>
                </a:r>
              </a:p>
            </p:txBody>
          </p:sp>
        </p:grpSp>
        <p:sp>
          <p:nvSpPr>
            <p:cNvPr id="23" name="文本框 22">
              <a:extLst>
                <a:ext uri="{FF2B5EF4-FFF2-40B4-BE49-F238E27FC236}">
                  <a16:creationId xmlns:a16="http://schemas.microsoft.com/office/drawing/2014/main" id="{FAC8FBFA-DE73-D91E-A8CB-515A529A7368}"/>
                </a:ext>
              </a:extLst>
            </p:cNvPr>
            <p:cNvSpPr txBox="1"/>
            <p:nvPr/>
          </p:nvSpPr>
          <p:spPr>
            <a:xfrm>
              <a:off x="4241940" y="1223951"/>
              <a:ext cx="1330655" cy="369332"/>
            </a:xfrm>
            <a:prstGeom prst="rect">
              <a:avLst/>
            </a:prstGeom>
            <a:noFill/>
          </p:spPr>
          <p:txBody>
            <a:bodyPr wrap="square" rtlCol="0">
              <a:spAutoFit/>
            </a:bodyPr>
            <a:lstStyle/>
            <a:p>
              <a:pPr algn="r"/>
              <a:r>
                <a:rPr lang="en-US" altLang="zh-CN" b="1" dirty="0"/>
                <a:t>Web</a:t>
              </a:r>
              <a:r>
                <a:rPr lang="zh-CN" altLang="en-US" b="1" dirty="0"/>
                <a:t>服务器</a:t>
              </a:r>
            </a:p>
          </p:txBody>
        </p:sp>
        <p:sp>
          <p:nvSpPr>
            <p:cNvPr id="24" name="文本框 23">
              <a:extLst>
                <a:ext uri="{FF2B5EF4-FFF2-40B4-BE49-F238E27FC236}">
                  <a16:creationId xmlns:a16="http://schemas.microsoft.com/office/drawing/2014/main" id="{09429A66-BF8E-58D5-1EBB-A22F3AA46FB7}"/>
                </a:ext>
              </a:extLst>
            </p:cNvPr>
            <p:cNvSpPr txBox="1">
              <a:spLocks/>
            </p:cNvSpPr>
            <p:nvPr/>
          </p:nvSpPr>
          <p:spPr>
            <a:xfrm>
              <a:off x="4241940" y="2776581"/>
              <a:ext cx="1330655" cy="369332"/>
            </a:xfrm>
            <a:prstGeom prst="rect">
              <a:avLst/>
            </a:prstGeom>
            <a:noFill/>
          </p:spPr>
          <p:txBody>
            <a:bodyPr wrap="square" rtlCol="0">
              <a:spAutoFit/>
            </a:bodyPr>
            <a:lstStyle/>
            <a:p>
              <a:pPr algn="r"/>
              <a:r>
                <a:rPr lang="zh-CN" altLang="en-US" b="1" dirty="0"/>
                <a:t>路由器</a:t>
              </a:r>
            </a:p>
          </p:txBody>
        </p:sp>
        <p:sp>
          <p:nvSpPr>
            <p:cNvPr id="26" name="文本框 25">
              <a:extLst>
                <a:ext uri="{FF2B5EF4-FFF2-40B4-BE49-F238E27FC236}">
                  <a16:creationId xmlns:a16="http://schemas.microsoft.com/office/drawing/2014/main" id="{3E97EA4B-5EFD-CB00-5233-9E52B2FB3460}"/>
                </a:ext>
              </a:extLst>
            </p:cNvPr>
            <p:cNvSpPr txBox="1">
              <a:spLocks/>
            </p:cNvSpPr>
            <p:nvPr/>
          </p:nvSpPr>
          <p:spPr>
            <a:xfrm>
              <a:off x="6933195" y="3753840"/>
              <a:ext cx="1330655" cy="369332"/>
            </a:xfrm>
            <a:prstGeom prst="rect">
              <a:avLst/>
            </a:prstGeom>
            <a:noFill/>
          </p:spPr>
          <p:txBody>
            <a:bodyPr wrap="square" rtlCol="0">
              <a:spAutoFit/>
            </a:bodyPr>
            <a:lstStyle/>
            <a:p>
              <a:pPr algn="ctr"/>
              <a:r>
                <a:rPr lang="en-US" altLang="zh-CN" b="1" dirty="0"/>
                <a:t>DNS</a:t>
              </a:r>
              <a:r>
                <a:rPr lang="zh-CN" altLang="en-US" b="1" dirty="0"/>
                <a:t>服务器</a:t>
              </a:r>
            </a:p>
          </p:txBody>
        </p:sp>
        <p:sp>
          <p:nvSpPr>
            <p:cNvPr id="27" name="文本框 26">
              <a:extLst>
                <a:ext uri="{FF2B5EF4-FFF2-40B4-BE49-F238E27FC236}">
                  <a16:creationId xmlns:a16="http://schemas.microsoft.com/office/drawing/2014/main" id="{259054E8-D214-AC91-DD66-4F79411F864E}"/>
                </a:ext>
              </a:extLst>
            </p:cNvPr>
            <p:cNvSpPr txBox="1">
              <a:spLocks/>
            </p:cNvSpPr>
            <p:nvPr/>
          </p:nvSpPr>
          <p:spPr>
            <a:xfrm>
              <a:off x="4973776" y="5523924"/>
              <a:ext cx="807250" cy="369332"/>
            </a:xfrm>
            <a:prstGeom prst="rect">
              <a:avLst/>
            </a:prstGeom>
            <a:noFill/>
          </p:spPr>
          <p:txBody>
            <a:bodyPr wrap="square" rtlCol="0">
              <a:spAutoFit/>
            </a:bodyPr>
            <a:lstStyle/>
            <a:p>
              <a:r>
                <a:rPr lang="zh-CN" altLang="en-US" b="1" dirty="0"/>
                <a:t>主机</a:t>
              </a:r>
              <a:r>
                <a:rPr lang="en-US" altLang="zh-CN" b="1" dirty="0"/>
                <a:t>1</a:t>
              </a:r>
              <a:endParaRPr lang="zh-CN" altLang="en-US" b="1" dirty="0"/>
            </a:p>
          </p:txBody>
        </p:sp>
        <p:sp>
          <p:nvSpPr>
            <p:cNvPr id="28" name="文本框 27">
              <a:extLst>
                <a:ext uri="{FF2B5EF4-FFF2-40B4-BE49-F238E27FC236}">
                  <a16:creationId xmlns:a16="http://schemas.microsoft.com/office/drawing/2014/main" id="{F3A38053-44CB-6091-84F8-6B4BDFAE1B22}"/>
                </a:ext>
              </a:extLst>
            </p:cNvPr>
            <p:cNvSpPr txBox="1">
              <a:spLocks/>
            </p:cNvSpPr>
            <p:nvPr/>
          </p:nvSpPr>
          <p:spPr>
            <a:xfrm>
              <a:off x="5885935" y="5523924"/>
              <a:ext cx="807250" cy="369332"/>
            </a:xfrm>
            <a:prstGeom prst="rect">
              <a:avLst/>
            </a:prstGeom>
            <a:noFill/>
          </p:spPr>
          <p:txBody>
            <a:bodyPr wrap="square" rtlCol="0">
              <a:spAutoFit/>
            </a:bodyPr>
            <a:lstStyle/>
            <a:p>
              <a:pPr algn="r"/>
              <a:r>
                <a:rPr lang="zh-CN" altLang="en-US" b="1" dirty="0"/>
                <a:t>主机</a:t>
              </a:r>
              <a:r>
                <a:rPr lang="en-US" altLang="zh-CN" b="1" dirty="0"/>
                <a:t>n</a:t>
              </a:r>
              <a:endParaRPr lang="zh-CN" altLang="en-US" b="1" dirty="0"/>
            </a:p>
          </p:txBody>
        </p:sp>
        <p:sp>
          <p:nvSpPr>
            <p:cNvPr id="32" name="文本框 31">
              <a:extLst>
                <a:ext uri="{FF2B5EF4-FFF2-40B4-BE49-F238E27FC236}">
                  <a16:creationId xmlns:a16="http://schemas.microsoft.com/office/drawing/2014/main" id="{917180FB-8EAC-ADA4-4EF3-ABDAAC60A986}"/>
                </a:ext>
              </a:extLst>
            </p:cNvPr>
            <p:cNvSpPr txBox="1"/>
            <p:nvPr/>
          </p:nvSpPr>
          <p:spPr>
            <a:xfrm>
              <a:off x="5631994" y="5441386"/>
              <a:ext cx="403411" cy="400110"/>
            </a:xfrm>
            <a:prstGeom prst="rect">
              <a:avLst/>
            </a:prstGeom>
            <a:noFill/>
          </p:spPr>
          <p:txBody>
            <a:bodyPr wrap="square" rtlCol="0">
              <a:spAutoFit/>
            </a:bodyPr>
            <a:lstStyle/>
            <a:p>
              <a:pPr algn="ctr"/>
              <a:r>
                <a:rPr lang="en-US" altLang="zh-CN" sz="2000" b="1" dirty="0"/>
                <a:t>…</a:t>
              </a:r>
              <a:endParaRPr lang="zh-CN" altLang="en-US" sz="2000" b="1" dirty="0"/>
            </a:p>
          </p:txBody>
        </p:sp>
      </p:grpSp>
      <p:sp>
        <p:nvSpPr>
          <p:cNvPr id="202" name="文本框 201">
            <a:extLst>
              <a:ext uri="{FF2B5EF4-FFF2-40B4-BE49-F238E27FC236}">
                <a16:creationId xmlns:a16="http://schemas.microsoft.com/office/drawing/2014/main" id="{5D77868F-80E5-319B-1806-37854C5CDD68}"/>
              </a:ext>
            </a:extLst>
          </p:cNvPr>
          <p:cNvSpPr txBox="1">
            <a:spLocks/>
          </p:cNvSpPr>
          <p:nvPr/>
        </p:nvSpPr>
        <p:spPr>
          <a:xfrm>
            <a:off x="5376716" y="4704406"/>
            <a:ext cx="1018437" cy="369332"/>
          </a:xfrm>
          <a:prstGeom prst="rect">
            <a:avLst/>
          </a:prstGeom>
          <a:noFill/>
        </p:spPr>
        <p:txBody>
          <a:bodyPr wrap="square" rtlCol="0">
            <a:spAutoFit/>
          </a:bodyPr>
          <a:lstStyle/>
          <a:p>
            <a:pPr algn="ctr"/>
            <a:r>
              <a:rPr lang="zh-CN" altLang="en-US" b="1" dirty="0"/>
              <a:t>交换机</a:t>
            </a:r>
          </a:p>
        </p:txBody>
      </p:sp>
    </p:spTree>
    <p:custDataLst>
      <p:tags r:id="rId1"/>
    </p:custDataLst>
    <p:extLst>
      <p:ext uri="{BB962C8B-B14F-4D97-AF65-F5344CB8AC3E}">
        <p14:creationId xmlns:p14="http://schemas.microsoft.com/office/powerpoint/2010/main" val="134354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200"/>
                                        </p:tgtEl>
                                        <p:attrNameLst>
                                          <p:attrName>style.visibility</p:attrName>
                                        </p:attrNameLst>
                                      </p:cBhvr>
                                      <p:to>
                                        <p:strVal val="visible"/>
                                      </p:to>
                                    </p:set>
                                    <p:anim calcmode="lin" valueType="num">
                                      <p:cBhvr additive="base">
                                        <p:cTn id="14" dur="500"/>
                                        <p:tgtEl>
                                          <p:spTgt spid="200"/>
                                        </p:tgtEl>
                                        <p:attrNameLst>
                                          <p:attrName>ppt_y</p:attrName>
                                        </p:attrNameLst>
                                      </p:cBhvr>
                                      <p:tavLst>
                                        <p:tav tm="0">
                                          <p:val>
                                            <p:strVal val="#ppt_y+#ppt_h*1.125000"/>
                                          </p:val>
                                        </p:tav>
                                        <p:tav tm="100000">
                                          <p:val>
                                            <p:strVal val="#ppt_y"/>
                                          </p:val>
                                        </p:tav>
                                      </p:tavLst>
                                    </p:anim>
                                    <p:animEffect transition="in" filter="wipe(up)">
                                      <p:cBhvr>
                                        <p:cTn id="1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07EE1CDB-F86C-E380-D4C5-914E03B9F357}"/>
              </a:ext>
            </a:extLst>
          </p:cNvPr>
          <p:cNvSpPr txBox="1"/>
          <p:nvPr/>
        </p:nvSpPr>
        <p:spPr>
          <a:xfrm>
            <a:off x="4894213" y="5932128"/>
            <a:ext cx="1983441" cy="400110"/>
          </a:xfrm>
          <a:prstGeom prst="rect">
            <a:avLst/>
          </a:prstGeom>
          <a:noFill/>
        </p:spPr>
        <p:txBody>
          <a:bodyPr wrap="square" rtlCol="0">
            <a:spAutoFit/>
          </a:bodyPr>
          <a:lstStyle/>
          <a:p>
            <a:pPr algn="ctr"/>
            <a:r>
              <a:rPr lang="zh-CN" altLang="en-US" sz="2000" b="1" dirty="0">
                <a:solidFill>
                  <a:schemeClr val="accent1"/>
                </a:solidFill>
              </a:rPr>
              <a:t>开机启动</a:t>
            </a:r>
            <a:r>
              <a:rPr lang="en-US" altLang="zh-CN" sz="2000" b="1" dirty="0">
                <a:solidFill>
                  <a:schemeClr val="accent1"/>
                </a:solidFill>
              </a:rPr>
              <a:t>DHCP</a:t>
            </a:r>
            <a:endParaRPr lang="zh-CN" altLang="en-US" sz="2000" b="1" dirty="0">
              <a:solidFill>
                <a:schemeClr val="accent1"/>
              </a:solidFill>
            </a:endParaRPr>
          </a:p>
        </p:txBody>
      </p:sp>
      <p:grpSp>
        <p:nvGrpSpPr>
          <p:cNvPr id="46" name="组合 45">
            <a:extLst>
              <a:ext uri="{FF2B5EF4-FFF2-40B4-BE49-F238E27FC236}">
                <a16:creationId xmlns:a16="http://schemas.microsoft.com/office/drawing/2014/main" id="{9028E710-0A29-CDB1-0A9D-DB89FB6CD88D}"/>
              </a:ext>
            </a:extLst>
          </p:cNvPr>
          <p:cNvGrpSpPr/>
          <p:nvPr/>
        </p:nvGrpSpPr>
        <p:grpSpPr>
          <a:xfrm>
            <a:off x="1115685" y="3753840"/>
            <a:ext cx="4616891" cy="948501"/>
            <a:chOff x="1115685" y="3753840"/>
            <a:chExt cx="4616891" cy="948501"/>
          </a:xfrm>
        </p:grpSpPr>
        <p:cxnSp>
          <p:nvCxnSpPr>
            <p:cNvPr id="38" name="直接连接符 37">
              <a:extLst>
                <a:ext uri="{FF2B5EF4-FFF2-40B4-BE49-F238E27FC236}">
                  <a16:creationId xmlns:a16="http://schemas.microsoft.com/office/drawing/2014/main" id="{E5A968C7-0F46-1AE6-BE3A-8C7E3EDFF364}"/>
                </a:ext>
              </a:extLst>
            </p:cNvPr>
            <p:cNvCxnSpPr/>
            <p:nvPr/>
          </p:nvCxnSpPr>
          <p:spPr>
            <a:xfrm>
              <a:off x="4024847" y="4402532"/>
              <a:ext cx="17077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2042206-7441-6D3D-2158-B3F8CFD2354B}"/>
                </a:ext>
              </a:extLst>
            </p:cNvPr>
            <p:cNvSpPr txBox="1">
              <a:spLocks/>
            </p:cNvSpPr>
            <p:nvPr/>
          </p:nvSpPr>
          <p:spPr>
            <a:xfrm>
              <a:off x="3008967" y="3753840"/>
              <a:ext cx="1659906" cy="369332"/>
            </a:xfrm>
            <a:prstGeom prst="rect">
              <a:avLst/>
            </a:prstGeom>
            <a:noFill/>
          </p:spPr>
          <p:txBody>
            <a:bodyPr wrap="square" rtlCol="0">
              <a:spAutoFit/>
            </a:bodyPr>
            <a:lstStyle/>
            <a:p>
              <a:pPr algn="ctr"/>
              <a:r>
                <a:rPr lang="en-US" altLang="zh-CN" b="1" dirty="0"/>
                <a:t>DHCP</a:t>
              </a:r>
              <a:r>
                <a:rPr lang="zh-CN" altLang="en-US" b="1" dirty="0"/>
                <a:t>服务器</a:t>
              </a:r>
            </a:p>
          </p:txBody>
        </p:sp>
        <p:pic>
          <p:nvPicPr>
            <p:cNvPr id="34" name="图形 33">
              <a:extLst>
                <a:ext uri="{FF2B5EF4-FFF2-40B4-BE49-F238E27FC236}">
                  <a16:creationId xmlns:a16="http://schemas.microsoft.com/office/drawing/2014/main" id="{016831F5-7580-A4C6-C6EB-6F9D208A1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6149" y="4117567"/>
              <a:ext cx="445542" cy="584774"/>
            </a:xfrm>
            <a:prstGeom prst="rect">
              <a:avLst/>
            </a:prstGeom>
          </p:spPr>
        </p:pic>
        <p:grpSp>
          <p:nvGrpSpPr>
            <p:cNvPr id="43" name="组合 42">
              <a:extLst>
                <a:ext uri="{FF2B5EF4-FFF2-40B4-BE49-F238E27FC236}">
                  <a16:creationId xmlns:a16="http://schemas.microsoft.com/office/drawing/2014/main" id="{B7B8697D-D3F2-BA3D-84F5-12434E22A595}"/>
                </a:ext>
              </a:extLst>
            </p:cNvPr>
            <p:cNvGrpSpPr/>
            <p:nvPr/>
          </p:nvGrpSpPr>
          <p:grpSpPr>
            <a:xfrm>
              <a:off x="1115685" y="4117566"/>
              <a:ext cx="2704813" cy="584775"/>
              <a:chOff x="996557" y="2228671"/>
              <a:chExt cx="2704813" cy="584775"/>
            </a:xfrm>
          </p:grpSpPr>
          <p:sp>
            <p:nvSpPr>
              <p:cNvPr id="44" name="文本框 43">
                <a:extLst>
                  <a:ext uri="{FF2B5EF4-FFF2-40B4-BE49-F238E27FC236}">
                    <a16:creationId xmlns:a16="http://schemas.microsoft.com/office/drawing/2014/main" id="{E8CD9CE4-869E-FA14-32F2-0C3FE59D8238}"/>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45" name="文本框 44">
                <a:extLst>
                  <a:ext uri="{FF2B5EF4-FFF2-40B4-BE49-F238E27FC236}">
                    <a16:creationId xmlns:a16="http://schemas.microsoft.com/office/drawing/2014/main" id="{4CBA4726-5F5C-26E2-1B59-DCA0E4D6D47A}"/>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192.168.0.252</a:t>
                </a:r>
              </a:p>
              <a:p>
                <a:r>
                  <a:rPr lang="en-US" altLang="zh-CN" sz="1600" b="1" dirty="0"/>
                  <a:t>255.255.255.0</a:t>
                </a:r>
              </a:p>
            </p:txBody>
          </p:sp>
        </p:grpSp>
      </p:grpSp>
      <p:grpSp>
        <p:nvGrpSpPr>
          <p:cNvPr id="5" name="组合 4">
            <a:extLst>
              <a:ext uri="{FF2B5EF4-FFF2-40B4-BE49-F238E27FC236}">
                <a16:creationId xmlns:a16="http://schemas.microsoft.com/office/drawing/2014/main" id="{96B3C58F-4A6E-ECF5-B406-A8B821C84E87}"/>
              </a:ext>
            </a:extLst>
          </p:cNvPr>
          <p:cNvGrpSpPr/>
          <p:nvPr/>
        </p:nvGrpSpPr>
        <p:grpSpPr>
          <a:xfrm>
            <a:off x="7193067" y="5436103"/>
            <a:ext cx="2829505" cy="1077218"/>
            <a:chOff x="7788142" y="5707128"/>
            <a:chExt cx="2829505" cy="1077218"/>
          </a:xfrm>
        </p:grpSpPr>
        <p:sp>
          <p:nvSpPr>
            <p:cNvPr id="6" name="文本框 5">
              <a:extLst>
                <a:ext uri="{FF2B5EF4-FFF2-40B4-BE49-F238E27FC236}">
                  <a16:creationId xmlns:a16="http://schemas.microsoft.com/office/drawing/2014/main" id="{CAF86939-3F84-9B1F-F612-E7719EDEE00E}"/>
                </a:ext>
              </a:extLst>
            </p:cNvPr>
            <p:cNvSpPr txBox="1"/>
            <p:nvPr/>
          </p:nvSpPr>
          <p:spPr>
            <a:xfrm>
              <a:off x="7788142" y="5707128"/>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en-US" altLang="zh-CN" sz="1600" b="1" dirty="0"/>
                <a:t>DNS</a:t>
              </a:r>
              <a:r>
                <a:rPr lang="zh-CN" altLang="en-US" sz="1600" b="1" dirty="0"/>
                <a:t>服务器：</a:t>
              </a:r>
            </a:p>
          </p:txBody>
        </p:sp>
        <p:sp>
          <p:nvSpPr>
            <p:cNvPr id="7" name="文本框 6">
              <a:extLst>
                <a:ext uri="{FF2B5EF4-FFF2-40B4-BE49-F238E27FC236}">
                  <a16:creationId xmlns:a16="http://schemas.microsoft.com/office/drawing/2014/main" id="{A87C553F-1C96-D61E-79A9-23A525E55062}"/>
                </a:ext>
              </a:extLst>
            </p:cNvPr>
            <p:cNvSpPr txBox="1"/>
            <p:nvPr/>
          </p:nvSpPr>
          <p:spPr>
            <a:xfrm>
              <a:off x="9064047" y="5707128"/>
              <a:ext cx="1553600" cy="1077218"/>
            </a:xfrm>
            <a:prstGeom prst="rect">
              <a:avLst/>
            </a:prstGeom>
            <a:noFill/>
          </p:spPr>
          <p:txBody>
            <a:bodyPr wrap="square" rtlCol="0">
              <a:spAutoFit/>
            </a:bodyPr>
            <a:lstStyle/>
            <a:p>
              <a:r>
                <a:rPr lang="en-US" altLang="zh-CN" sz="1600" b="1" dirty="0"/>
                <a:t>192.168.0.166</a:t>
              </a:r>
            </a:p>
            <a:p>
              <a:r>
                <a:rPr lang="en-US" altLang="zh-CN" sz="1600" b="1" dirty="0"/>
                <a:t>255.255.255.0</a:t>
              </a:r>
            </a:p>
            <a:p>
              <a:r>
                <a:rPr lang="en-US" altLang="zh-CN" sz="1600" b="1" dirty="0"/>
                <a:t>192.168.0.254</a:t>
              </a:r>
            </a:p>
            <a:p>
              <a:r>
                <a:rPr lang="en-US" altLang="zh-CN" sz="1600" b="1" dirty="0"/>
                <a:t>192.168.0.253</a:t>
              </a:r>
              <a:endParaRPr lang="zh-CN" altLang="en-US" sz="1600" b="1" dirty="0"/>
            </a:p>
          </p:txBody>
        </p:sp>
      </p:grpSp>
      <p:grpSp>
        <p:nvGrpSpPr>
          <p:cNvPr id="8" name="组合 7">
            <a:extLst>
              <a:ext uri="{FF2B5EF4-FFF2-40B4-BE49-F238E27FC236}">
                <a16:creationId xmlns:a16="http://schemas.microsoft.com/office/drawing/2014/main" id="{3033E58F-DA2E-D0D1-A49C-93CE7F27C1BA}"/>
              </a:ext>
            </a:extLst>
          </p:cNvPr>
          <p:cNvGrpSpPr/>
          <p:nvPr/>
        </p:nvGrpSpPr>
        <p:grpSpPr>
          <a:xfrm>
            <a:off x="1972142" y="5436103"/>
            <a:ext cx="2829505" cy="1077218"/>
            <a:chOff x="7788142" y="5707128"/>
            <a:chExt cx="2829505" cy="1077218"/>
          </a:xfrm>
        </p:grpSpPr>
        <p:sp>
          <p:nvSpPr>
            <p:cNvPr id="29" name="文本框 28">
              <a:extLst>
                <a:ext uri="{FF2B5EF4-FFF2-40B4-BE49-F238E27FC236}">
                  <a16:creationId xmlns:a16="http://schemas.microsoft.com/office/drawing/2014/main" id="{41C15D92-7B76-A508-73B7-B581BAC3F045}"/>
                </a:ext>
              </a:extLst>
            </p:cNvPr>
            <p:cNvSpPr txBox="1"/>
            <p:nvPr/>
          </p:nvSpPr>
          <p:spPr>
            <a:xfrm>
              <a:off x="7788142" y="5707128"/>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en-US" altLang="zh-CN" sz="1600" b="1" dirty="0"/>
                <a:t>DNS</a:t>
              </a:r>
              <a:r>
                <a:rPr lang="zh-CN" altLang="en-US" sz="1600" b="1" dirty="0"/>
                <a:t>服务器：</a:t>
              </a:r>
            </a:p>
          </p:txBody>
        </p:sp>
        <p:sp>
          <p:nvSpPr>
            <p:cNvPr id="30" name="文本框 29">
              <a:extLst>
                <a:ext uri="{FF2B5EF4-FFF2-40B4-BE49-F238E27FC236}">
                  <a16:creationId xmlns:a16="http://schemas.microsoft.com/office/drawing/2014/main" id="{12C83BF2-6B33-D926-F85F-7999C1D8DF0B}"/>
                </a:ext>
              </a:extLst>
            </p:cNvPr>
            <p:cNvSpPr txBox="1"/>
            <p:nvPr/>
          </p:nvSpPr>
          <p:spPr>
            <a:xfrm>
              <a:off x="9064047" y="5707128"/>
              <a:ext cx="1553600" cy="1077218"/>
            </a:xfrm>
            <a:prstGeom prst="rect">
              <a:avLst/>
            </a:prstGeom>
            <a:noFill/>
          </p:spPr>
          <p:txBody>
            <a:bodyPr wrap="square" rtlCol="0">
              <a:spAutoFit/>
            </a:bodyPr>
            <a:lstStyle/>
            <a:p>
              <a:r>
                <a:rPr lang="en-US" altLang="zh-CN" sz="1600" b="1" dirty="0"/>
                <a:t>192.168.0.1</a:t>
              </a:r>
            </a:p>
            <a:p>
              <a:r>
                <a:rPr lang="en-US" altLang="zh-CN" sz="1600" b="1" dirty="0"/>
                <a:t>255.255.255.0</a:t>
              </a:r>
            </a:p>
            <a:p>
              <a:r>
                <a:rPr lang="en-US" altLang="zh-CN" sz="1600" b="1" dirty="0"/>
                <a:t>192.168.0.254</a:t>
              </a:r>
            </a:p>
            <a:p>
              <a:r>
                <a:rPr lang="en-US" altLang="zh-CN" sz="1600" b="1" dirty="0"/>
                <a:t>192.168.0.253</a:t>
              </a:r>
              <a:endParaRPr lang="zh-CN" altLang="en-US" sz="1600"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动态主机配置协议</a:t>
              </a:r>
              <a:r>
                <a:rPr lang="en-US" altLang="zh-CN" sz="2000" b="1" dirty="0"/>
                <a:t>DHCP</a:t>
              </a:r>
              <a:r>
                <a:rPr lang="zh-CN" altLang="en-US" sz="2000" b="1" dirty="0"/>
                <a:t>的作用</a:t>
              </a:r>
              <a:endParaRPr lang="zh-CN" altLang="en-US" sz="2000" b="1" dirty="0">
                <a:solidFill>
                  <a:schemeClr val="tx1"/>
                </a:solidFill>
                <a:ea typeface="+mj-ea"/>
              </a:endParaRPr>
            </a:p>
          </p:txBody>
        </p:sp>
      </p:grpSp>
      <p:pic>
        <p:nvPicPr>
          <p:cNvPr id="9" name="图片 8" descr="图形用户界面, 应用程序, Teams&#10;&#10;描述已自动生成">
            <a:extLst>
              <a:ext uri="{FF2B5EF4-FFF2-40B4-BE49-F238E27FC236}">
                <a16:creationId xmlns:a16="http://schemas.microsoft.com/office/drawing/2014/main" id="{0FCC430C-E047-9DFE-8541-B864BB7A22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4526" y="1149410"/>
            <a:ext cx="3362947" cy="4806212"/>
          </a:xfrm>
          <a:prstGeom prst="rect">
            <a:avLst/>
          </a:prstGeom>
        </p:spPr>
      </p:pic>
      <p:grpSp>
        <p:nvGrpSpPr>
          <p:cNvPr id="10" name="组合 9">
            <a:extLst>
              <a:ext uri="{FF2B5EF4-FFF2-40B4-BE49-F238E27FC236}">
                <a16:creationId xmlns:a16="http://schemas.microsoft.com/office/drawing/2014/main" id="{3C75B3C2-A269-E759-3621-7731941EB759}"/>
              </a:ext>
            </a:extLst>
          </p:cNvPr>
          <p:cNvGrpSpPr/>
          <p:nvPr/>
        </p:nvGrpSpPr>
        <p:grpSpPr>
          <a:xfrm>
            <a:off x="6223747" y="1076377"/>
            <a:ext cx="2704813" cy="1077218"/>
            <a:chOff x="724188" y="1371600"/>
            <a:chExt cx="2704813" cy="1077218"/>
          </a:xfrm>
        </p:grpSpPr>
        <p:sp>
          <p:nvSpPr>
            <p:cNvPr id="11" name="文本框 10">
              <a:extLst>
                <a:ext uri="{FF2B5EF4-FFF2-40B4-BE49-F238E27FC236}">
                  <a16:creationId xmlns:a16="http://schemas.microsoft.com/office/drawing/2014/main" id="{3DE2FE06-8549-171C-9DB0-4733043D9CB1}"/>
                </a:ext>
              </a:extLst>
            </p:cNvPr>
            <p:cNvSpPr txBox="1"/>
            <p:nvPr/>
          </p:nvSpPr>
          <p:spPr>
            <a:xfrm>
              <a:off x="724188" y="1371600"/>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zh-CN" altLang="en-US" sz="1600" b="1" dirty="0"/>
                <a:t>域名：</a:t>
              </a:r>
            </a:p>
          </p:txBody>
        </p:sp>
        <p:sp>
          <p:nvSpPr>
            <p:cNvPr id="12" name="文本框 11">
              <a:extLst>
                <a:ext uri="{FF2B5EF4-FFF2-40B4-BE49-F238E27FC236}">
                  <a16:creationId xmlns:a16="http://schemas.microsoft.com/office/drawing/2014/main" id="{9AC584CD-2BCE-70EF-EF0D-638C27C7B26A}"/>
                </a:ext>
              </a:extLst>
            </p:cNvPr>
            <p:cNvSpPr txBox="1"/>
            <p:nvPr/>
          </p:nvSpPr>
          <p:spPr>
            <a:xfrm>
              <a:off x="1875401" y="1371600"/>
              <a:ext cx="1553600" cy="1077218"/>
            </a:xfrm>
            <a:prstGeom prst="rect">
              <a:avLst/>
            </a:prstGeom>
            <a:noFill/>
          </p:spPr>
          <p:txBody>
            <a:bodyPr wrap="square" rtlCol="0">
              <a:spAutoFit/>
            </a:bodyPr>
            <a:lstStyle/>
            <a:p>
              <a:r>
                <a:rPr lang="en-US" altLang="zh-CN" sz="1600" b="1" dirty="0"/>
                <a:t>192.168.1.1</a:t>
              </a:r>
            </a:p>
            <a:p>
              <a:r>
                <a:rPr lang="en-US" altLang="zh-CN" sz="1600" b="1" dirty="0"/>
                <a:t>255.255.255.0</a:t>
              </a:r>
            </a:p>
            <a:p>
              <a:r>
                <a:rPr lang="en-US" altLang="zh-CN" sz="1600" b="1" dirty="0"/>
                <a:t>192.168.1.254</a:t>
              </a:r>
            </a:p>
            <a:p>
              <a:r>
                <a:rPr lang="en-US" altLang="zh-CN" sz="1600" b="1" dirty="0"/>
                <a:t>www.hnust.cn</a:t>
              </a:r>
              <a:endParaRPr lang="zh-CN" altLang="en-US" sz="1600" b="1" dirty="0"/>
            </a:p>
          </p:txBody>
        </p:sp>
      </p:grpSp>
      <p:grpSp>
        <p:nvGrpSpPr>
          <p:cNvPr id="13" name="组合 12">
            <a:extLst>
              <a:ext uri="{FF2B5EF4-FFF2-40B4-BE49-F238E27FC236}">
                <a16:creationId xmlns:a16="http://schemas.microsoft.com/office/drawing/2014/main" id="{46E91309-8074-0B83-8A58-7463EA61CAAD}"/>
              </a:ext>
            </a:extLst>
          </p:cNvPr>
          <p:cNvGrpSpPr/>
          <p:nvPr/>
        </p:nvGrpSpPr>
        <p:grpSpPr>
          <a:xfrm>
            <a:off x="6223747" y="2288766"/>
            <a:ext cx="2704813" cy="584775"/>
            <a:chOff x="996557" y="2228671"/>
            <a:chExt cx="2704813" cy="584775"/>
          </a:xfrm>
        </p:grpSpPr>
        <p:sp>
          <p:nvSpPr>
            <p:cNvPr id="14" name="文本框 13">
              <a:extLst>
                <a:ext uri="{FF2B5EF4-FFF2-40B4-BE49-F238E27FC236}">
                  <a16:creationId xmlns:a16="http://schemas.microsoft.com/office/drawing/2014/main" id="{4F865D15-4C56-FE63-D719-C5573AE24B8A}"/>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15" name="文本框 14">
              <a:extLst>
                <a:ext uri="{FF2B5EF4-FFF2-40B4-BE49-F238E27FC236}">
                  <a16:creationId xmlns:a16="http://schemas.microsoft.com/office/drawing/2014/main" id="{EA5A1F95-789B-E217-62ED-F83D4FB58009}"/>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192.168.1.254</a:t>
              </a:r>
            </a:p>
            <a:p>
              <a:r>
                <a:rPr lang="en-US" altLang="zh-CN" sz="1600" b="1" dirty="0"/>
                <a:t>255.255.255.0</a:t>
              </a:r>
            </a:p>
          </p:txBody>
        </p:sp>
      </p:grpSp>
      <p:grpSp>
        <p:nvGrpSpPr>
          <p:cNvPr id="16" name="组合 15">
            <a:extLst>
              <a:ext uri="{FF2B5EF4-FFF2-40B4-BE49-F238E27FC236}">
                <a16:creationId xmlns:a16="http://schemas.microsoft.com/office/drawing/2014/main" id="{BC17F2E0-8D79-4FA5-CE89-D5AA457CCC1C}"/>
              </a:ext>
            </a:extLst>
          </p:cNvPr>
          <p:cNvGrpSpPr/>
          <p:nvPr/>
        </p:nvGrpSpPr>
        <p:grpSpPr>
          <a:xfrm>
            <a:off x="6223747" y="3008713"/>
            <a:ext cx="2704813" cy="584775"/>
            <a:chOff x="996557" y="2228671"/>
            <a:chExt cx="2704813" cy="584775"/>
          </a:xfrm>
        </p:grpSpPr>
        <p:sp>
          <p:nvSpPr>
            <p:cNvPr id="17" name="文本框 16">
              <a:extLst>
                <a:ext uri="{FF2B5EF4-FFF2-40B4-BE49-F238E27FC236}">
                  <a16:creationId xmlns:a16="http://schemas.microsoft.com/office/drawing/2014/main" id="{D7669D55-91C5-C2DA-B5BB-EC92FD939CAD}"/>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18" name="文本框 17">
              <a:extLst>
                <a:ext uri="{FF2B5EF4-FFF2-40B4-BE49-F238E27FC236}">
                  <a16:creationId xmlns:a16="http://schemas.microsoft.com/office/drawing/2014/main" id="{2DDE3962-69B1-7AB6-F740-6785EBF570AD}"/>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192.168.0.254</a:t>
              </a:r>
            </a:p>
            <a:p>
              <a:r>
                <a:rPr lang="en-US" altLang="zh-CN" sz="1600" b="1" dirty="0"/>
                <a:t>255.255.255.0</a:t>
              </a:r>
            </a:p>
          </p:txBody>
        </p:sp>
      </p:grpSp>
      <p:grpSp>
        <p:nvGrpSpPr>
          <p:cNvPr id="19" name="组合 18">
            <a:extLst>
              <a:ext uri="{FF2B5EF4-FFF2-40B4-BE49-F238E27FC236}">
                <a16:creationId xmlns:a16="http://schemas.microsoft.com/office/drawing/2014/main" id="{E46B6000-C64D-21CF-03BD-5ED2616656D6}"/>
              </a:ext>
            </a:extLst>
          </p:cNvPr>
          <p:cNvGrpSpPr/>
          <p:nvPr/>
        </p:nvGrpSpPr>
        <p:grpSpPr>
          <a:xfrm>
            <a:off x="7869372" y="4034768"/>
            <a:ext cx="2704813" cy="1108732"/>
            <a:chOff x="764299" y="3812205"/>
            <a:chExt cx="2704813" cy="1108732"/>
          </a:xfrm>
        </p:grpSpPr>
        <p:sp>
          <p:nvSpPr>
            <p:cNvPr id="20" name="文本框 19">
              <a:extLst>
                <a:ext uri="{FF2B5EF4-FFF2-40B4-BE49-F238E27FC236}">
                  <a16:creationId xmlns:a16="http://schemas.microsoft.com/office/drawing/2014/main" id="{F1274128-FEA9-6E7A-D0BF-F10265EF82C0}"/>
                </a:ext>
              </a:extLst>
            </p:cNvPr>
            <p:cNvSpPr txBox="1"/>
            <p:nvPr/>
          </p:nvSpPr>
          <p:spPr>
            <a:xfrm>
              <a:off x="764299" y="3812205"/>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21" name="文本框 20">
              <a:extLst>
                <a:ext uri="{FF2B5EF4-FFF2-40B4-BE49-F238E27FC236}">
                  <a16:creationId xmlns:a16="http://schemas.microsoft.com/office/drawing/2014/main" id="{6E3FBDDE-5B6B-D0AA-4C82-8EED740FEC53}"/>
                </a:ext>
              </a:extLst>
            </p:cNvPr>
            <p:cNvSpPr txBox="1"/>
            <p:nvPr/>
          </p:nvSpPr>
          <p:spPr>
            <a:xfrm>
              <a:off x="1915512" y="3812205"/>
              <a:ext cx="1553600" cy="584775"/>
            </a:xfrm>
            <a:prstGeom prst="rect">
              <a:avLst/>
            </a:prstGeom>
            <a:noFill/>
          </p:spPr>
          <p:txBody>
            <a:bodyPr wrap="square" rtlCol="0">
              <a:spAutoFit/>
            </a:bodyPr>
            <a:lstStyle/>
            <a:p>
              <a:r>
                <a:rPr lang="en-US" altLang="zh-CN" sz="1600" b="1" dirty="0"/>
                <a:t>192.168.0.253</a:t>
              </a:r>
            </a:p>
            <a:p>
              <a:r>
                <a:rPr lang="en-US" altLang="zh-CN" sz="1600" b="1" dirty="0"/>
                <a:t>255.255.255.0</a:t>
              </a:r>
            </a:p>
          </p:txBody>
        </p:sp>
        <p:sp>
          <p:nvSpPr>
            <p:cNvPr id="22" name="文本框 21">
              <a:extLst>
                <a:ext uri="{FF2B5EF4-FFF2-40B4-BE49-F238E27FC236}">
                  <a16:creationId xmlns:a16="http://schemas.microsoft.com/office/drawing/2014/main" id="{5564694B-BCA4-A10D-4643-F07BE50D70F4}"/>
                </a:ext>
              </a:extLst>
            </p:cNvPr>
            <p:cNvSpPr txBox="1"/>
            <p:nvPr/>
          </p:nvSpPr>
          <p:spPr>
            <a:xfrm>
              <a:off x="764300" y="4336162"/>
              <a:ext cx="2531928" cy="584775"/>
            </a:xfrm>
            <a:prstGeom prst="rect">
              <a:avLst/>
            </a:prstGeom>
            <a:noFill/>
          </p:spPr>
          <p:txBody>
            <a:bodyPr wrap="square" rtlCol="0">
              <a:spAutoFit/>
            </a:bodyPr>
            <a:lstStyle/>
            <a:p>
              <a:r>
                <a:rPr lang="zh-CN" altLang="en-US" sz="1600" b="1" dirty="0"/>
                <a:t>记录有域名</a:t>
              </a:r>
              <a:r>
                <a:rPr lang="en-US" altLang="zh-CN" sz="1600" b="1" dirty="0"/>
                <a:t>www.hnust.cn</a:t>
              </a:r>
            </a:p>
            <a:p>
              <a:r>
                <a:rPr lang="zh-CN" altLang="en-US" sz="1600" b="1" dirty="0"/>
                <a:t>对应的</a:t>
              </a:r>
              <a:r>
                <a:rPr lang="en-US" altLang="zh-CN" sz="1600" b="1" dirty="0"/>
                <a:t>IP</a:t>
              </a:r>
              <a:r>
                <a:rPr lang="zh-CN" altLang="en-US" sz="1600" b="1" dirty="0"/>
                <a:t>地址</a:t>
              </a:r>
              <a:r>
                <a:rPr lang="en-US" altLang="zh-CN" sz="1600" b="1" dirty="0"/>
                <a:t>192.168.1.1</a:t>
              </a:r>
            </a:p>
          </p:txBody>
        </p:sp>
      </p:grpSp>
      <p:sp>
        <p:nvSpPr>
          <p:cNvPr id="23" name="文本框 22">
            <a:extLst>
              <a:ext uri="{FF2B5EF4-FFF2-40B4-BE49-F238E27FC236}">
                <a16:creationId xmlns:a16="http://schemas.microsoft.com/office/drawing/2014/main" id="{FAC8FBFA-DE73-D91E-A8CB-515A529A7368}"/>
              </a:ext>
            </a:extLst>
          </p:cNvPr>
          <p:cNvSpPr txBox="1"/>
          <p:nvPr/>
        </p:nvSpPr>
        <p:spPr>
          <a:xfrm>
            <a:off x="4241940" y="1223951"/>
            <a:ext cx="1330655" cy="369332"/>
          </a:xfrm>
          <a:prstGeom prst="rect">
            <a:avLst/>
          </a:prstGeom>
          <a:noFill/>
        </p:spPr>
        <p:txBody>
          <a:bodyPr wrap="square" rtlCol="0">
            <a:spAutoFit/>
          </a:bodyPr>
          <a:lstStyle/>
          <a:p>
            <a:pPr algn="r"/>
            <a:r>
              <a:rPr lang="en-US" altLang="zh-CN" b="1" dirty="0"/>
              <a:t>Web</a:t>
            </a:r>
            <a:r>
              <a:rPr lang="zh-CN" altLang="en-US" b="1" dirty="0"/>
              <a:t>服务器</a:t>
            </a:r>
          </a:p>
        </p:txBody>
      </p:sp>
      <p:sp>
        <p:nvSpPr>
          <p:cNvPr id="24" name="文本框 23">
            <a:extLst>
              <a:ext uri="{FF2B5EF4-FFF2-40B4-BE49-F238E27FC236}">
                <a16:creationId xmlns:a16="http://schemas.microsoft.com/office/drawing/2014/main" id="{09429A66-BF8E-58D5-1EBB-A22F3AA46FB7}"/>
              </a:ext>
            </a:extLst>
          </p:cNvPr>
          <p:cNvSpPr txBox="1">
            <a:spLocks/>
          </p:cNvSpPr>
          <p:nvPr/>
        </p:nvSpPr>
        <p:spPr>
          <a:xfrm>
            <a:off x="4241940" y="2776581"/>
            <a:ext cx="1330655" cy="369332"/>
          </a:xfrm>
          <a:prstGeom prst="rect">
            <a:avLst/>
          </a:prstGeom>
          <a:noFill/>
        </p:spPr>
        <p:txBody>
          <a:bodyPr wrap="square" rtlCol="0">
            <a:spAutoFit/>
          </a:bodyPr>
          <a:lstStyle/>
          <a:p>
            <a:pPr algn="r"/>
            <a:r>
              <a:rPr lang="zh-CN" altLang="en-US" b="1" dirty="0"/>
              <a:t>路由器</a:t>
            </a:r>
          </a:p>
        </p:txBody>
      </p:sp>
      <p:sp>
        <p:nvSpPr>
          <p:cNvPr id="26" name="文本框 25">
            <a:extLst>
              <a:ext uri="{FF2B5EF4-FFF2-40B4-BE49-F238E27FC236}">
                <a16:creationId xmlns:a16="http://schemas.microsoft.com/office/drawing/2014/main" id="{3E97EA4B-5EFD-CB00-5233-9E52B2FB3460}"/>
              </a:ext>
            </a:extLst>
          </p:cNvPr>
          <p:cNvSpPr txBox="1">
            <a:spLocks/>
          </p:cNvSpPr>
          <p:nvPr/>
        </p:nvSpPr>
        <p:spPr>
          <a:xfrm>
            <a:off x="6933195" y="3753840"/>
            <a:ext cx="1330655" cy="369332"/>
          </a:xfrm>
          <a:prstGeom prst="rect">
            <a:avLst/>
          </a:prstGeom>
          <a:noFill/>
        </p:spPr>
        <p:txBody>
          <a:bodyPr wrap="square" rtlCol="0">
            <a:spAutoFit/>
          </a:bodyPr>
          <a:lstStyle/>
          <a:p>
            <a:pPr algn="ctr"/>
            <a:r>
              <a:rPr lang="en-US" altLang="zh-CN" b="1" dirty="0"/>
              <a:t>DNS</a:t>
            </a:r>
            <a:r>
              <a:rPr lang="zh-CN" altLang="en-US" b="1" dirty="0"/>
              <a:t>服务器</a:t>
            </a:r>
          </a:p>
        </p:txBody>
      </p:sp>
      <p:sp>
        <p:nvSpPr>
          <p:cNvPr id="27" name="文本框 26">
            <a:extLst>
              <a:ext uri="{FF2B5EF4-FFF2-40B4-BE49-F238E27FC236}">
                <a16:creationId xmlns:a16="http://schemas.microsoft.com/office/drawing/2014/main" id="{259054E8-D214-AC91-DD66-4F79411F864E}"/>
              </a:ext>
            </a:extLst>
          </p:cNvPr>
          <p:cNvSpPr txBox="1">
            <a:spLocks/>
          </p:cNvSpPr>
          <p:nvPr/>
        </p:nvSpPr>
        <p:spPr>
          <a:xfrm>
            <a:off x="4973776" y="5523924"/>
            <a:ext cx="807250" cy="369332"/>
          </a:xfrm>
          <a:prstGeom prst="rect">
            <a:avLst/>
          </a:prstGeom>
          <a:noFill/>
        </p:spPr>
        <p:txBody>
          <a:bodyPr wrap="square" rtlCol="0">
            <a:spAutoFit/>
          </a:bodyPr>
          <a:lstStyle/>
          <a:p>
            <a:r>
              <a:rPr lang="zh-CN" altLang="en-US" b="1" dirty="0"/>
              <a:t>主机</a:t>
            </a:r>
            <a:r>
              <a:rPr lang="en-US" altLang="zh-CN" b="1" dirty="0"/>
              <a:t>1</a:t>
            </a:r>
            <a:endParaRPr lang="zh-CN" altLang="en-US" b="1" dirty="0"/>
          </a:p>
        </p:txBody>
      </p:sp>
      <p:sp>
        <p:nvSpPr>
          <p:cNvPr id="28" name="文本框 27">
            <a:extLst>
              <a:ext uri="{FF2B5EF4-FFF2-40B4-BE49-F238E27FC236}">
                <a16:creationId xmlns:a16="http://schemas.microsoft.com/office/drawing/2014/main" id="{F3A38053-44CB-6091-84F8-6B4BDFAE1B22}"/>
              </a:ext>
            </a:extLst>
          </p:cNvPr>
          <p:cNvSpPr txBox="1">
            <a:spLocks/>
          </p:cNvSpPr>
          <p:nvPr/>
        </p:nvSpPr>
        <p:spPr>
          <a:xfrm>
            <a:off x="5885935" y="5523924"/>
            <a:ext cx="807250" cy="369332"/>
          </a:xfrm>
          <a:prstGeom prst="rect">
            <a:avLst/>
          </a:prstGeom>
          <a:noFill/>
        </p:spPr>
        <p:txBody>
          <a:bodyPr wrap="square" rtlCol="0">
            <a:spAutoFit/>
          </a:bodyPr>
          <a:lstStyle/>
          <a:p>
            <a:pPr algn="r"/>
            <a:r>
              <a:rPr lang="zh-CN" altLang="en-US" b="1" dirty="0"/>
              <a:t>主机</a:t>
            </a:r>
            <a:r>
              <a:rPr lang="en-US" altLang="zh-CN" b="1" dirty="0"/>
              <a:t>n</a:t>
            </a:r>
            <a:endParaRPr lang="zh-CN" altLang="en-US" b="1" dirty="0"/>
          </a:p>
        </p:txBody>
      </p:sp>
      <p:sp>
        <p:nvSpPr>
          <p:cNvPr id="32" name="文本框 31">
            <a:extLst>
              <a:ext uri="{FF2B5EF4-FFF2-40B4-BE49-F238E27FC236}">
                <a16:creationId xmlns:a16="http://schemas.microsoft.com/office/drawing/2014/main" id="{917180FB-8EAC-ADA4-4EF3-ABDAAC60A986}"/>
              </a:ext>
            </a:extLst>
          </p:cNvPr>
          <p:cNvSpPr txBox="1"/>
          <p:nvPr/>
        </p:nvSpPr>
        <p:spPr>
          <a:xfrm>
            <a:off x="5631994" y="5441386"/>
            <a:ext cx="403411" cy="400110"/>
          </a:xfrm>
          <a:prstGeom prst="rect">
            <a:avLst/>
          </a:prstGeom>
          <a:noFill/>
        </p:spPr>
        <p:txBody>
          <a:bodyPr wrap="square" rtlCol="0">
            <a:spAutoFit/>
          </a:bodyPr>
          <a:lstStyle/>
          <a:p>
            <a:pPr algn="ctr"/>
            <a:r>
              <a:rPr lang="en-US" altLang="zh-CN" sz="2000" b="1" dirty="0"/>
              <a:t>…</a:t>
            </a:r>
            <a:endParaRPr lang="zh-CN" altLang="en-US" sz="2000" b="1" dirty="0"/>
          </a:p>
        </p:txBody>
      </p:sp>
      <p:sp>
        <p:nvSpPr>
          <p:cNvPr id="35" name="文本框 34">
            <a:extLst>
              <a:ext uri="{FF2B5EF4-FFF2-40B4-BE49-F238E27FC236}">
                <a16:creationId xmlns:a16="http://schemas.microsoft.com/office/drawing/2014/main" id="{580FFD26-6A1D-B6C7-C068-1307962C2A2B}"/>
              </a:ext>
            </a:extLst>
          </p:cNvPr>
          <p:cNvSpPr txBox="1">
            <a:spLocks/>
          </p:cNvSpPr>
          <p:nvPr/>
        </p:nvSpPr>
        <p:spPr>
          <a:xfrm>
            <a:off x="5376716" y="4704406"/>
            <a:ext cx="1018437" cy="369332"/>
          </a:xfrm>
          <a:prstGeom prst="rect">
            <a:avLst/>
          </a:prstGeom>
          <a:noFill/>
        </p:spPr>
        <p:txBody>
          <a:bodyPr wrap="square" rtlCol="0">
            <a:spAutoFit/>
          </a:bodyPr>
          <a:lstStyle/>
          <a:p>
            <a:pPr algn="ctr"/>
            <a:r>
              <a:rPr lang="zh-CN" altLang="en-US" b="1" dirty="0"/>
              <a:t>交换机</a:t>
            </a:r>
          </a:p>
        </p:txBody>
      </p:sp>
      <p:sp>
        <p:nvSpPr>
          <p:cNvPr id="48" name="对话气泡: 矩形 47">
            <a:extLst>
              <a:ext uri="{FF2B5EF4-FFF2-40B4-BE49-F238E27FC236}">
                <a16:creationId xmlns:a16="http://schemas.microsoft.com/office/drawing/2014/main" id="{C7B8D44D-0C73-0DE8-EB0D-23DD8A1D2179}"/>
              </a:ext>
            </a:extLst>
          </p:cNvPr>
          <p:cNvSpPr/>
          <p:nvPr/>
        </p:nvSpPr>
        <p:spPr>
          <a:xfrm>
            <a:off x="314310" y="1314540"/>
            <a:ext cx="3927630" cy="2227684"/>
          </a:xfrm>
          <a:prstGeom prst="wedgeRectCallout">
            <a:avLst>
              <a:gd name="adj1" fmla="val 26928"/>
              <a:gd name="adj2" fmla="val 62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bg1"/>
                </a:solidFill>
                <a:latin typeface="+mn-ea"/>
              </a:rPr>
              <a:t>可为局域网中各主机配置以下参数</a:t>
            </a:r>
            <a:r>
              <a:rPr lang="zh-CN" altLang="en-US" b="1" dirty="0">
                <a:solidFill>
                  <a:schemeClr val="bg1"/>
                </a:solidFill>
                <a:latin typeface="Arial Narrow" panose="020B0606020202030204" pitchFamily="34" charset="0"/>
                <a:ea typeface="宋体" panose="02010600030101010101" pitchFamily="2" charset="-122"/>
              </a:rPr>
              <a:t>：</a:t>
            </a:r>
            <a:endParaRPr lang="en-US" altLang="zh-CN" b="1" dirty="0">
              <a:solidFill>
                <a:schemeClr val="bg1"/>
              </a:solidFill>
              <a:latin typeface="Arial Narrow" panose="020B0606020202030204" pitchFamily="34" charset="0"/>
              <a:ea typeface="宋体" panose="02010600030101010101" pitchFamily="2" charset="-122"/>
            </a:endParaRPr>
          </a:p>
          <a:p>
            <a:pPr>
              <a:lnSpc>
                <a:spcPct val="150000"/>
              </a:lnSpc>
            </a:pPr>
            <a:r>
              <a:rPr lang="en-US" altLang="zh-CN" b="1" dirty="0">
                <a:solidFill>
                  <a:schemeClr val="bg1"/>
                </a:solidFill>
                <a:latin typeface="Arial Narrow" panose="020B0606020202030204" pitchFamily="34" charset="0"/>
                <a:ea typeface="宋体" panose="02010600030101010101" pitchFamily="2" charset="-122"/>
              </a:rPr>
              <a:t>IP</a:t>
            </a:r>
            <a:r>
              <a:rPr lang="zh-CN" altLang="en-US" b="1" dirty="0">
                <a:solidFill>
                  <a:schemeClr val="bg1"/>
                </a:solidFill>
                <a:latin typeface="+mn-ea"/>
              </a:rPr>
              <a:t>地址</a:t>
            </a:r>
            <a:r>
              <a:rPr lang="zh-CN" altLang="en-US" b="1" dirty="0">
                <a:solidFill>
                  <a:schemeClr val="bg1"/>
                </a:solidFill>
                <a:latin typeface="Arial Narrow" panose="020B0606020202030204" pitchFamily="34" charset="0"/>
                <a:ea typeface="宋体" panose="02010600030101010101" pitchFamily="2" charset="-122"/>
              </a:rPr>
              <a:t>：</a:t>
            </a:r>
            <a:r>
              <a:rPr lang="en-US" altLang="zh-CN" b="1" dirty="0">
                <a:solidFill>
                  <a:schemeClr val="bg1"/>
                </a:solidFill>
                <a:latin typeface="Arial Narrow" panose="020B0606020202030204" pitchFamily="34" charset="0"/>
                <a:ea typeface="宋体" panose="02010600030101010101" pitchFamily="2" charset="-122"/>
              </a:rPr>
              <a:t>192.168.0.1~192.168.0.251</a:t>
            </a:r>
          </a:p>
          <a:p>
            <a:pPr>
              <a:lnSpc>
                <a:spcPct val="150000"/>
              </a:lnSpc>
            </a:pPr>
            <a:r>
              <a:rPr lang="zh-CN" altLang="en-US" b="1" dirty="0">
                <a:solidFill>
                  <a:schemeClr val="bg1"/>
                </a:solidFill>
                <a:latin typeface="+mn-ea"/>
              </a:rPr>
              <a:t>子网掩码</a:t>
            </a:r>
            <a:r>
              <a:rPr lang="zh-CN" altLang="en-US" b="1" dirty="0">
                <a:solidFill>
                  <a:schemeClr val="bg1"/>
                </a:solidFill>
                <a:latin typeface="Arial Narrow" panose="020B0606020202030204" pitchFamily="34" charset="0"/>
                <a:ea typeface="宋体" panose="02010600030101010101" pitchFamily="2" charset="-122"/>
              </a:rPr>
              <a:t>：</a:t>
            </a:r>
            <a:r>
              <a:rPr lang="en-US" altLang="zh-CN" b="1" dirty="0">
                <a:solidFill>
                  <a:schemeClr val="bg1"/>
                </a:solidFill>
                <a:latin typeface="Arial Narrow" panose="020B0606020202030204" pitchFamily="34" charset="0"/>
                <a:ea typeface="宋体" panose="02010600030101010101" pitchFamily="2" charset="-122"/>
              </a:rPr>
              <a:t>255.255.255.0</a:t>
            </a:r>
          </a:p>
          <a:p>
            <a:pPr>
              <a:lnSpc>
                <a:spcPct val="150000"/>
              </a:lnSpc>
            </a:pPr>
            <a:r>
              <a:rPr lang="zh-CN" altLang="en-US" b="1" dirty="0">
                <a:solidFill>
                  <a:schemeClr val="bg1"/>
                </a:solidFill>
                <a:latin typeface="+mn-ea"/>
              </a:rPr>
              <a:t>默认网关</a:t>
            </a:r>
            <a:r>
              <a:rPr lang="zh-CN" altLang="en-US" b="1" dirty="0">
                <a:solidFill>
                  <a:schemeClr val="bg1"/>
                </a:solidFill>
                <a:latin typeface="Arial Narrow" panose="020B0606020202030204" pitchFamily="34" charset="0"/>
                <a:ea typeface="宋体" panose="02010600030101010101" pitchFamily="2" charset="-122"/>
              </a:rPr>
              <a:t>：</a:t>
            </a:r>
            <a:r>
              <a:rPr lang="en-US" altLang="zh-CN" b="1" dirty="0">
                <a:solidFill>
                  <a:schemeClr val="bg1"/>
                </a:solidFill>
                <a:latin typeface="Arial Narrow" panose="020B0606020202030204" pitchFamily="34" charset="0"/>
                <a:ea typeface="宋体" panose="02010600030101010101" pitchFamily="2" charset="-122"/>
              </a:rPr>
              <a:t>192.168.0.254</a:t>
            </a:r>
          </a:p>
          <a:p>
            <a:pPr>
              <a:lnSpc>
                <a:spcPct val="150000"/>
              </a:lnSpc>
            </a:pPr>
            <a:r>
              <a:rPr lang="en-US" altLang="zh-CN" b="1" dirty="0">
                <a:solidFill>
                  <a:schemeClr val="bg1"/>
                </a:solidFill>
                <a:latin typeface="Arial Narrow" panose="020B0606020202030204" pitchFamily="34" charset="0"/>
                <a:ea typeface="宋体" panose="02010600030101010101" pitchFamily="2" charset="-122"/>
              </a:rPr>
              <a:t>DNS</a:t>
            </a:r>
            <a:r>
              <a:rPr lang="zh-CN" altLang="en-US" b="1" dirty="0">
                <a:solidFill>
                  <a:schemeClr val="bg1"/>
                </a:solidFill>
                <a:latin typeface="+mn-ea"/>
              </a:rPr>
              <a:t>服务器</a:t>
            </a:r>
            <a:r>
              <a:rPr lang="zh-CN" altLang="en-US" b="1" dirty="0">
                <a:solidFill>
                  <a:schemeClr val="bg1"/>
                </a:solidFill>
                <a:latin typeface="Arial Narrow" panose="020B0606020202030204" pitchFamily="34" charset="0"/>
                <a:ea typeface="宋体" panose="02010600030101010101" pitchFamily="2" charset="-122"/>
              </a:rPr>
              <a:t>：</a:t>
            </a:r>
            <a:r>
              <a:rPr lang="en-US" altLang="zh-CN" b="1" dirty="0">
                <a:solidFill>
                  <a:schemeClr val="bg1"/>
                </a:solidFill>
                <a:latin typeface="Arial Narrow" panose="020B0606020202030204" pitchFamily="34" charset="0"/>
                <a:ea typeface="宋体" panose="02010600030101010101" pitchFamily="2" charset="-122"/>
              </a:rPr>
              <a:t>192.168.0.253</a:t>
            </a:r>
            <a:endParaRPr lang="zh-CN" altLang="en-US" dirty="0">
              <a:solidFill>
                <a:schemeClr val="bg1"/>
              </a:solidFill>
            </a:endParaRPr>
          </a:p>
        </p:txBody>
      </p:sp>
      <p:sp>
        <p:nvSpPr>
          <p:cNvPr id="53" name="文本框 52">
            <a:extLst>
              <a:ext uri="{FF2B5EF4-FFF2-40B4-BE49-F238E27FC236}">
                <a16:creationId xmlns:a16="http://schemas.microsoft.com/office/drawing/2014/main" id="{DB7C5115-F4FF-3461-18D7-15110C274FCA}"/>
              </a:ext>
            </a:extLst>
          </p:cNvPr>
          <p:cNvSpPr txBox="1"/>
          <p:nvPr/>
        </p:nvSpPr>
        <p:spPr>
          <a:xfrm>
            <a:off x="1246822" y="4921867"/>
            <a:ext cx="2879901" cy="400110"/>
          </a:xfrm>
          <a:prstGeom prst="rect">
            <a:avLst/>
          </a:prstGeom>
          <a:noFill/>
        </p:spPr>
        <p:txBody>
          <a:bodyPr wrap="square" rtlCol="0">
            <a:spAutoFit/>
          </a:bodyPr>
          <a:lstStyle/>
          <a:p>
            <a:pPr algn="ctr"/>
            <a:r>
              <a:rPr lang="zh-CN" altLang="en-US" sz="2000" b="1" dirty="0">
                <a:solidFill>
                  <a:schemeClr val="accent1"/>
                </a:solidFill>
              </a:rPr>
              <a:t>自动获取网络配置参数</a:t>
            </a:r>
          </a:p>
        </p:txBody>
      </p:sp>
      <p:grpSp>
        <p:nvGrpSpPr>
          <p:cNvPr id="56" name="组合 55">
            <a:extLst>
              <a:ext uri="{FF2B5EF4-FFF2-40B4-BE49-F238E27FC236}">
                <a16:creationId xmlns:a16="http://schemas.microsoft.com/office/drawing/2014/main" id="{169C4D84-F9B3-29A0-C74D-936117BC92EA}"/>
              </a:ext>
            </a:extLst>
          </p:cNvPr>
          <p:cNvGrpSpPr/>
          <p:nvPr/>
        </p:nvGrpSpPr>
        <p:grpSpPr>
          <a:xfrm>
            <a:off x="3838920" y="4568978"/>
            <a:ext cx="2980094" cy="954946"/>
            <a:chOff x="3838920" y="4568978"/>
            <a:chExt cx="2980094" cy="954946"/>
          </a:xfrm>
        </p:grpSpPr>
        <p:cxnSp>
          <p:nvCxnSpPr>
            <p:cNvPr id="51" name="直接箭头连接符 50">
              <a:extLst>
                <a:ext uri="{FF2B5EF4-FFF2-40B4-BE49-F238E27FC236}">
                  <a16:creationId xmlns:a16="http://schemas.microsoft.com/office/drawing/2014/main" id="{90EFB7E6-5D41-B5B3-4910-9164210C64A7}"/>
                </a:ext>
              </a:extLst>
            </p:cNvPr>
            <p:cNvCxnSpPr>
              <a:endCxn id="34" idx="2"/>
            </p:cNvCxnSpPr>
            <p:nvPr/>
          </p:nvCxnSpPr>
          <p:spPr>
            <a:xfrm flipH="1" flipV="1">
              <a:off x="3838920" y="4702341"/>
              <a:ext cx="829953" cy="739045"/>
            </a:xfrm>
            <a:prstGeom prst="straightConnector1">
              <a:avLst/>
            </a:prstGeom>
            <a:ln w="38100">
              <a:solidFill>
                <a:schemeClr val="accent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0C62D98-FBCD-6D4A-DC65-B328010C952F}"/>
                </a:ext>
              </a:extLst>
            </p:cNvPr>
            <p:cNvCxnSpPr>
              <a:cxnSpLocks/>
            </p:cNvCxnSpPr>
            <p:nvPr/>
          </p:nvCxnSpPr>
          <p:spPr>
            <a:xfrm flipH="1" flipV="1">
              <a:off x="4105512" y="4568978"/>
              <a:ext cx="2713502" cy="954946"/>
            </a:xfrm>
            <a:prstGeom prst="straightConnector1">
              <a:avLst/>
            </a:prstGeom>
            <a:ln w="38100">
              <a:solidFill>
                <a:schemeClr val="accent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2662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p:tgtEl>
                                          <p:spTgt spid="49"/>
                                        </p:tgtEl>
                                        <p:attrNameLst>
                                          <p:attrName>ppt_y</p:attrName>
                                        </p:attrNameLst>
                                      </p:cBhvr>
                                      <p:tavLst>
                                        <p:tav tm="0">
                                          <p:val>
                                            <p:strVal val="#ppt_y-#ppt_h*1.125000"/>
                                          </p:val>
                                        </p:tav>
                                        <p:tav tm="100000">
                                          <p:val>
                                            <p:strVal val="#ppt_y"/>
                                          </p:val>
                                        </p:tav>
                                      </p:tavLst>
                                    </p:anim>
                                    <p:animEffect transition="in" filter="wipe(down)">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right)">
                                      <p:cBhvr>
                                        <p:cTn id="24" dur="500"/>
                                        <p:tgtEl>
                                          <p:spTgt spid="56"/>
                                        </p:tgtEl>
                                      </p:cBhvr>
                                    </p:animEffect>
                                  </p:childTnLst>
                                </p:cTn>
                              </p:par>
                            </p:childTnLst>
                          </p:cTn>
                        </p:par>
                        <p:par>
                          <p:cTn id="25" fill="hold">
                            <p:stCondLst>
                              <p:cond delay="500"/>
                            </p:stCondLst>
                            <p:childTnLst>
                              <p:par>
                                <p:cTn id="26" presetID="12" presetClass="entr" presetSubtype="2"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p:tgtEl>
                                          <p:spTgt spid="53"/>
                                        </p:tgtEl>
                                        <p:attrNameLst>
                                          <p:attrName>ppt_x</p:attrName>
                                        </p:attrNameLst>
                                      </p:cBhvr>
                                      <p:tavLst>
                                        <p:tav tm="0">
                                          <p:val>
                                            <p:strVal val="#ppt_x+#ppt_w*1.125000"/>
                                          </p:val>
                                        </p:tav>
                                        <p:tav tm="100000">
                                          <p:val>
                                            <p:strVal val="#ppt_x"/>
                                          </p:val>
                                        </p:tav>
                                      </p:tavLst>
                                    </p:anim>
                                    <p:animEffect transition="in" filter="wipe(lef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left)">
                                      <p:cBhvr>
                                        <p:cTn id="35" dur="500"/>
                                        <p:tgtEl>
                                          <p:spTgt spid="8"/>
                                        </p:tgtEl>
                                      </p:cBhvr>
                                    </p:animEffect>
                                  </p:childTnLst>
                                </p:cTn>
                              </p:par>
                              <p:par>
                                <p:cTn id="36" presetID="12" presetClass="entr" presetSubtype="8"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p:tgtEl>
                                          <p:spTgt spid="5"/>
                                        </p:tgtEl>
                                        <p:attrNameLst>
                                          <p:attrName>ppt_x</p:attrName>
                                        </p:attrNameLst>
                                      </p:cBhvr>
                                      <p:tavLst>
                                        <p:tav tm="0">
                                          <p:val>
                                            <p:strVal val="#ppt_x-#ppt_w*1.125000"/>
                                          </p:val>
                                        </p:tav>
                                        <p:tav tm="100000">
                                          <p:val>
                                            <p:strVal val="#ppt_x"/>
                                          </p:val>
                                        </p:tav>
                                      </p:tavLst>
                                    </p:anim>
                                    <p:animEffect transition="in" filter="wipe(righ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animBg="1"/>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AC0462D-DF12-940B-872E-609228D6B69E}"/>
              </a:ext>
            </a:extLst>
          </p:cNvPr>
          <p:cNvGrpSpPr/>
          <p:nvPr/>
        </p:nvGrpSpPr>
        <p:grpSpPr>
          <a:xfrm>
            <a:off x="3048708" y="1186015"/>
            <a:ext cx="6114033" cy="4650622"/>
            <a:chOff x="3048708" y="1186015"/>
            <a:chExt cx="6114033" cy="4650622"/>
          </a:xfrm>
        </p:grpSpPr>
        <p:grpSp>
          <p:nvGrpSpPr>
            <p:cNvPr id="22" name="组合 21">
              <a:extLst>
                <a:ext uri="{FF2B5EF4-FFF2-40B4-BE49-F238E27FC236}">
                  <a16:creationId xmlns:a16="http://schemas.microsoft.com/office/drawing/2014/main" id="{E97D90D3-4F28-17DE-24CF-F808D309961E}"/>
                </a:ext>
              </a:extLst>
            </p:cNvPr>
            <p:cNvGrpSpPr/>
            <p:nvPr/>
          </p:nvGrpSpPr>
          <p:grpSpPr>
            <a:xfrm>
              <a:off x="3048708" y="1186015"/>
              <a:ext cx="6114033" cy="499963"/>
              <a:chOff x="1592243" y="802566"/>
              <a:chExt cx="6114033" cy="499963"/>
            </a:xfrm>
          </p:grpSpPr>
          <p:sp>
            <p:nvSpPr>
              <p:cNvPr id="3" name="矩形 2">
                <a:extLst>
                  <a:ext uri="{FF2B5EF4-FFF2-40B4-BE49-F238E27FC236}">
                    <a16:creationId xmlns:a16="http://schemas.microsoft.com/office/drawing/2014/main" id="{381BC43C-65D8-6884-30CF-35AEDC9722A5}"/>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6.1</a:t>
                </a:r>
                <a:endParaRPr lang="zh-CN" altLang="en-US" sz="2400" b="1" spc="300" dirty="0">
                  <a:latin typeface="Impact" panose="020B0806030902050204" pitchFamily="34" charset="0"/>
                </a:endParaRPr>
              </a:p>
            </p:txBody>
          </p:sp>
          <p:sp>
            <p:nvSpPr>
              <p:cNvPr id="5" name="矩形 4">
                <a:extLst>
                  <a:ext uri="{FF2B5EF4-FFF2-40B4-BE49-F238E27FC236}">
                    <a16:creationId xmlns:a16="http://schemas.microsoft.com/office/drawing/2014/main" id="{9876B500-C048-C84B-AF98-80CEF8D7167E}"/>
                  </a:ext>
                </a:extLst>
              </p:cNvPr>
              <p:cNvSpPr/>
              <p:nvPr/>
            </p:nvSpPr>
            <p:spPr>
              <a:xfrm>
                <a:off x="2620137" y="802566"/>
                <a:ext cx="5086139"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应用层概述</a:t>
                </a:r>
                <a:endParaRPr lang="zh-CN" altLang="en-US" sz="2800" b="1" spc="300" dirty="0">
                  <a:solidFill>
                    <a:schemeClr val="tx1"/>
                  </a:solidFill>
                  <a:latin typeface="Impact" panose="020B0806030902050204" pitchFamily="34" charset="0"/>
                </a:endParaRPr>
              </a:p>
            </p:txBody>
          </p:sp>
        </p:grpSp>
        <p:grpSp>
          <p:nvGrpSpPr>
            <p:cNvPr id="4" name="组合 3">
              <a:extLst>
                <a:ext uri="{FF2B5EF4-FFF2-40B4-BE49-F238E27FC236}">
                  <a16:creationId xmlns:a16="http://schemas.microsoft.com/office/drawing/2014/main" id="{D02A9B97-CFDD-BB94-95C1-3BD4ECE3941D}"/>
                </a:ext>
              </a:extLst>
            </p:cNvPr>
            <p:cNvGrpSpPr/>
            <p:nvPr/>
          </p:nvGrpSpPr>
          <p:grpSpPr>
            <a:xfrm>
              <a:off x="3048708" y="1877792"/>
              <a:ext cx="6110460" cy="499963"/>
              <a:chOff x="1592243" y="802566"/>
              <a:chExt cx="6110460" cy="499963"/>
            </a:xfrm>
          </p:grpSpPr>
          <p:sp>
            <p:nvSpPr>
              <p:cNvPr id="6" name="矩形 5">
                <a:extLst>
                  <a:ext uri="{FF2B5EF4-FFF2-40B4-BE49-F238E27FC236}">
                    <a16:creationId xmlns:a16="http://schemas.microsoft.com/office/drawing/2014/main" id="{A0388897-BEB8-FB10-920A-1F8768612D1A}"/>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6.2</a:t>
                </a:r>
                <a:endParaRPr lang="zh-CN" altLang="en-US" sz="2400" b="1" spc="300" dirty="0">
                  <a:latin typeface="Impact" panose="020B0806030902050204" pitchFamily="34" charset="0"/>
                </a:endParaRPr>
              </a:p>
            </p:txBody>
          </p:sp>
          <p:sp>
            <p:nvSpPr>
              <p:cNvPr id="7" name="矩形 6">
                <a:extLst>
                  <a:ext uri="{FF2B5EF4-FFF2-40B4-BE49-F238E27FC236}">
                    <a16:creationId xmlns:a16="http://schemas.microsoft.com/office/drawing/2014/main" id="{3565F1C2-448E-0A88-9B80-546C4D08C57E}"/>
                  </a:ext>
                </a:extLst>
              </p:cNvPr>
              <p:cNvSpPr/>
              <p:nvPr/>
            </p:nvSpPr>
            <p:spPr>
              <a:xfrm>
                <a:off x="2620137" y="802566"/>
                <a:ext cx="5082566"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客户</a:t>
                </a:r>
                <a:r>
                  <a:rPr lang="en-US" altLang="zh-CN" sz="2400" b="1" spc="300" dirty="0">
                    <a:solidFill>
                      <a:schemeClr val="tx1"/>
                    </a:solidFill>
                    <a:latin typeface="Impact" panose="020B0806030902050204" pitchFamily="34" charset="0"/>
                  </a:rPr>
                  <a:t>/</a:t>
                </a:r>
                <a:r>
                  <a:rPr lang="zh-CN" altLang="en-US" sz="2400" b="1" spc="300" dirty="0">
                    <a:solidFill>
                      <a:schemeClr val="tx1"/>
                    </a:solidFill>
                    <a:latin typeface="Impact" panose="020B0806030902050204" pitchFamily="34" charset="0"/>
                  </a:rPr>
                  <a:t>服务器方式和对等方式</a:t>
                </a:r>
                <a:endParaRPr lang="zh-CN" altLang="en-US" sz="2800" b="1" spc="300" dirty="0">
                  <a:solidFill>
                    <a:schemeClr val="tx1"/>
                  </a:solidFill>
                  <a:latin typeface="Impact" panose="020B0806030902050204" pitchFamily="34" charset="0"/>
                </a:endParaRPr>
              </a:p>
            </p:txBody>
          </p:sp>
        </p:grpSp>
        <p:grpSp>
          <p:nvGrpSpPr>
            <p:cNvPr id="8" name="组合 7">
              <a:extLst>
                <a:ext uri="{FF2B5EF4-FFF2-40B4-BE49-F238E27FC236}">
                  <a16:creationId xmlns:a16="http://schemas.microsoft.com/office/drawing/2014/main" id="{36E8156E-F736-475F-5458-07B4AB570963}"/>
                </a:ext>
              </a:extLst>
            </p:cNvPr>
            <p:cNvGrpSpPr/>
            <p:nvPr/>
          </p:nvGrpSpPr>
          <p:grpSpPr>
            <a:xfrm>
              <a:off x="3048708" y="2569569"/>
              <a:ext cx="6110460" cy="499963"/>
              <a:chOff x="1592243" y="802566"/>
              <a:chExt cx="6110460" cy="499963"/>
            </a:xfrm>
          </p:grpSpPr>
          <p:sp>
            <p:nvSpPr>
              <p:cNvPr id="9" name="矩形 8">
                <a:extLst>
                  <a:ext uri="{FF2B5EF4-FFF2-40B4-BE49-F238E27FC236}">
                    <a16:creationId xmlns:a16="http://schemas.microsoft.com/office/drawing/2014/main" id="{EB162785-D762-3FFF-350F-C50CAB45DE0F}"/>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6.3</a:t>
                </a:r>
                <a:endParaRPr lang="zh-CN" altLang="en-US" sz="2400" b="1" spc="300" dirty="0">
                  <a:latin typeface="Impact" panose="020B0806030902050204" pitchFamily="34" charset="0"/>
                </a:endParaRPr>
              </a:p>
            </p:txBody>
          </p:sp>
          <p:sp>
            <p:nvSpPr>
              <p:cNvPr id="10" name="矩形 9">
                <a:extLst>
                  <a:ext uri="{FF2B5EF4-FFF2-40B4-BE49-F238E27FC236}">
                    <a16:creationId xmlns:a16="http://schemas.microsoft.com/office/drawing/2014/main" id="{3BDACF22-AC7E-99CA-0A15-1F363DDDC280}"/>
                  </a:ext>
                </a:extLst>
              </p:cNvPr>
              <p:cNvSpPr/>
              <p:nvPr/>
            </p:nvSpPr>
            <p:spPr>
              <a:xfrm>
                <a:off x="2620137" y="802566"/>
                <a:ext cx="5082566"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动态主机配置协议</a:t>
                </a:r>
                <a:endParaRPr lang="zh-CN" altLang="en-US" sz="2800" b="1" spc="300" dirty="0">
                  <a:solidFill>
                    <a:schemeClr val="tx1"/>
                  </a:solidFill>
                  <a:latin typeface="Impact" panose="020B0806030902050204" pitchFamily="34" charset="0"/>
                </a:endParaRPr>
              </a:p>
            </p:txBody>
          </p:sp>
        </p:grpSp>
        <p:grpSp>
          <p:nvGrpSpPr>
            <p:cNvPr id="11" name="组合 10">
              <a:extLst>
                <a:ext uri="{FF2B5EF4-FFF2-40B4-BE49-F238E27FC236}">
                  <a16:creationId xmlns:a16="http://schemas.microsoft.com/office/drawing/2014/main" id="{CFAD3AF7-8782-AB71-B065-0EC46F722091}"/>
                </a:ext>
              </a:extLst>
            </p:cNvPr>
            <p:cNvGrpSpPr/>
            <p:nvPr/>
          </p:nvGrpSpPr>
          <p:grpSpPr>
            <a:xfrm>
              <a:off x="3048708" y="3261346"/>
              <a:ext cx="6110460" cy="499963"/>
              <a:chOff x="1592243" y="802566"/>
              <a:chExt cx="6110460" cy="499963"/>
            </a:xfrm>
          </p:grpSpPr>
          <p:sp>
            <p:nvSpPr>
              <p:cNvPr id="12" name="矩形 11">
                <a:extLst>
                  <a:ext uri="{FF2B5EF4-FFF2-40B4-BE49-F238E27FC236}">
                    <a16:creationId xmlns:a16="http://schemas.microsoft.com/office/drawing/2014/main" id="{F023D4E3-FB85-009E-701E-B7D824039F9A}"/>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6.4</a:t>
                </a:r>
                <a:endParaRPr lang="zh-CN" altLang="en-US" sz="2400" b="1" spc="300" dirty="0">
                  <a:latin typeface="Impact" panose="020B0806030902050204" pitchFamily="34" charset="0"/>
                </a:endParaRPr>
              </a:p>
            </p:txBody>
          </p:sp>
          <p:sp>
            <p:nvSpPr>
              <p:cNvPr id="13" name="矩形 12">
                <a:extLst>
                  <a:ext uri="{FF2B5EF4-FFF2-40B4-BE49-F238E27FC236}">
                    <a16:creationId xmlns:a16="http://schemas.microsoft.com/office/drawing/2014/main" id="{37C6E5EC-61D5-3CFF-321C-C17A5B30499A}"/>
                  </a:ext>
                </a:extLst>
              </p:cNvPr>
              <p:cNvSpPr/>
              <p:nvPr/>
            </p:nvSpPr>
            <p:spPr>
              <a:xfrm>
                <a:off x="2620137" y="802566"/>
                <a:ext cx="5082566"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域名系统</a:t>
                </a:r>
                <a:endParaRPr lang="zh-CN" altLang="en-US" sz="2800" b="1" spc="300" dirty="0">
                  <a:solidFill>
                    <a:schemeClr val="tx1"/>
                  </a:solidFill>
                  <a:latin typeface="Impact" panose="020B0806030902050204" pitchFamily="34" charset="0"/>
                </a:endParaRPr>
              </a:p>
            </p:txBody>
          </p:sp>
        </p:grpSp>
        <p:grpSp>
          <p:nvGrpSpPr>
            <p:cNvPr id="14" name="组合 13">
              <a:extLst>
                <a:ext uri="{FF2B5EF4-FFF2-40B4-BE49-F238E27FC236}">
                  <a16:creationId xmlns:a16="http://schemas.microsoft.com/office/drawing/2014/main" id="{61DE267B-4968-E143-5AF2-0A6A7D4E5D39}"/>
                </a:ext>
              </a:extLst>
            </p:cNvPr>
            <p:cNvGrpSpPr/>
            <p:nvPr/>
          </p:nvGrpSpPr>
          <p:grpSpPr>
            <a:xfrm>
              <a:off x="3048708" y="3953123"/>
              <a:ext cx="6110460" cy="499963"/>
              <a:chOff x="1592243" y="802566"/>
              <a:chExt cx="6110460" cy="499963"/>
            </a:xfrm>
          </p:grpSpPr>
          <p:sp>
            <p:nvSpPr>
              <p:cNvPr id="15" name="矩形 14">
                <a:extLst>
                  <a:ext uri="{FF2B5EF4-FFF2-40B4-BE49-F238E27FC236}">
                    <a16:creationId xmlns:a16="http://schemas.microsoft.com/office/drawing/2014/main" id="{13E10318-9313-C74F-1333-3F6FCE43C9D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6.5</a:t>
                </a:r>
                <a:endParaRPr lang="zh-CN" altLang="en-US" sz="2400" b="1" spc="300" dirty="0">
                  <a:latin typeface="Impact" panose="020B0806030902050204" pitchFamily="34" charset="0"/>
                </a:endParaRPr>
              </a:p>
            </p:txBody>
          </p:sp>
          <p:sp>
            <p:nvSpPr>
              <p:cNvPr id="16" name="矩形 15">
                <a:extLst>
                  <a:ext uri="{FF2B5EF4-FFF2-40B4-BE49-F238E27FC236}">
                    <a16:creationId xmlns:a16="http://schemas.microsoft.com/office/drawing/2014/main" id="{79F27809-A883-0AC4-967C-B0686DEFCA43}"/>
                  </a:ext>
                </a:extLst>
              </p:cNvPr>
              <p:cNvSpPr/>
              <p:nvPr/>
            </p:nvSpPr>
            <p:spPr>
              <a:xfrm>
                <a:off x="2620137" y="802566"/>
                <a:ext cx="5082566"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文件传输协议</a:t>
                </a:r>
                <a:endParaRPr lang="zh-CN" altLang="en-US" sz="2800" b="1" spc="300" dirty="0">
                  <a:solidFill>
                    <a:schemeClr val="tx1"/>
                  </a:solidFill>
                  <a:latin typeface="Impact" panose="020B0806030902050204" pitchFamily="34" charset="0"/>
                </a:endParaRPr>
              </a:p>
            </p:txBody>
          </p:sp>
        </p:grpSp>
        <p:grpSp>
          <p:nvGrpSpPr>
            <p:cNvPr id="17" name="组合 16">
              <a:extLst>
                <a:ext uri="{FF2B5EF4-FFF2-40B4-BE49-F238E27FC236}">
                  <a16:creationId xmlns:a16="http://schemas.microsoft.com/office/drawing/2014/main" id="{ABCD1056-5F1C-3C04-3A22-08BD01EC21C3}"/>
                </a:ext>
              </a:extLst>
            </p:cNvPr>
            <p:cNvGrpSpPr/>
            <p:nvPr/>
          </p:nvGrpSpPr>
          <p:grpSpPr>
            <a:xfrm>
              <a:off x="3048708" y="4644900"/>
              <a:ext cx="6110460" cy="499963"/>
              <a:chOff x="1592243" y="802566"/>
              <a:chExt cx="6110460" cy="499963"/>
            </a:xfrm>
          </p:grpSpPr>
          <p:sp>
            <p:nvSpPr>
              <p:cNvPr id="18" name="矩形 17">
                <a:extLst>
                  <a:ext uri="{FF2B5EF4-FFF2-40B4-BE49-F238E27FC236}">
                    <a16:creationId xmlns:a16="http://schemas.microsoft.com/office/drawing/2014/main" id="{3CCB3BC4-14CB-87B8-828E-BB8A51B790D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6.6</a:t>
                </a:r>
                <a:endParaRPr lang="zh-CN" altLang="en-US" sz="2400" b="1" spc="300" dirty="0">
                  <a:latin typeface="Impact" panose="020B0806030902050204" pitchFamily="34" charset="0"/>
                </a:endParaRPr>
              </a:p>
            </p:txBody>
          </p:sp>
          <p:sp>
            <p:nvSpPr>
              <p:cNvPr id="19" name="矩形 18">
                <a:extLst>
                  <a:ext uri="{FF2B5EF4-FFF2-40B4-BE49-F238E27FC236}">
                    <a16:creationId xmlns:a16="http://schemas.microsoft.com/office/drawing/2014/main" id="{F8B43269-77E3-5A79-AE75-0A615D5324E1}"/>
                  </a:ext>
                </a:extLst>
              </p:cNvPr>
              <p:cNvSpPr/>
              <p:nvPr/>
            </p:nvSpPr>
            <p:spPr>
              <a:xfrm>
                <a:off x="2620137" y="802566"/>
                <a:ext cx="5082566"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电子邮件</a:t>
                </a:r>
                <a:endParaRPr lang="zh-CN" altLang="en-US" sz="2800" b="1" spc="300" dirty="0">
                  <a:solidFill>
                    <a:schemeClr val="tx1"/>
                  </a:solidFill>
                  <a:latin typeface="Impact" panose="020B0806030902050204" pitchFamily="34" charset="0"/>
                </a:endParaRPr>
              </a:p>
            </p:txBody>
          </p:sp>
        </p:grpSp>
        <p:grpSp>
          <p:nvGrpSpPr>
            <p:cNvPr id="20" name="组合 19">
              <a:extLst>
                <a:ext uri="{FF2B5EF4-FFF2-40B4-BE49-F238E27FC236}">
                  <a16:creationId xmlns:a16="http://schemas.microsoft.com/office/drawing/2014/main" id="{F4FD4D02-4912-66FA-555F-483C40EB4192}"/>
                </a:ext>
              </a:extLst>
            </p:cNvPr>
            <p:cNvGrpSpPr/>
            <p:nvPr/>
          </p:nvGrpSpPr>
          <p:grpSpPr>
            <a:xfrm>
              <a:off x="3048708" y="5336674"/>
              <a:ext cx="6110460" cy="499963"/>
              <a:chOff x="1592243" y="802566"/>
              <a:chExt cx="6110460" cy="499963"/>
            </a:xfrm>
          </p:grpSpPr>
          <p:sp>
            <p:nvSpPr>
              <p:cNvPr id="21" name="矩形 20">
                <a:extLst>
                  <a:ext uri="{FF2B5EF4-FFF2-40B4-BE49-F238E27FC236}">
                    <a16:creationId xmlns:a16="http://schemas.microsoft.com/office/drawing/2014/main" id="{E2660BF3-9694-54AD-CFD3-AA2A549BE3FB}"/>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6.7</a:t>
                </a:r>
                <a:endParaRPr lang="zh-CN" altLang="en-US" sz="2400" b="1" spc="300" dirty="0">
                  <a:latin typeface="Impact" panose="020B0806030902050204" pitchFamily="34" charset="0"/>
                </a:endParaRPr>
              </a:p>
            </p:txBody>
          </p:sp>
          <p:sp>
            <p:nvSpPr>
              <p:cNvPr id="29" name="矩形 28">
                <a:extLst>
                  <a:ext uri="{FF2B5EF4-FFF2-40B4-BE49-F238E27FC236}">
                    <a16:creationId xmlns:a16="http://schemas.microsoft.com/office/drawing/2014/main" id="{C7E03E6C-0040-11DA-430B-07AFD328CFDA}"/>
                  </a:ext>
                </a:extLst>
              </p:cNvPr>
              <p:cNvSpPr/>
              <p:nvPr/>
            </p:nvSpPr>
            <p:spPr>
              <a:xfrm>
                <a:off x="2620137" y="802566"/>
                <a:ext cx="5082566"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万维网</a:t>
                </a:r>
              </a:p>
            </p:txBody>
          </p:sp>
        </p:grpSp>
      </p:grpSp>
    </p:spTree>
    <p:extLst>
      <p:ext uri="{BB962C8B-B14F-4D97-AF65-F5344CB8AC3E}">
        <p14:creationId xmlns:p14="http://schemas.microsoft.com/office/powerpoint/2010/main" val="3119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动态主机配置协议</a:t>
              </a:r>
              <a:r>
                <a:rPr lang="en-US" altLang="zh-CN" sz="2000" b="1" dirty="0"/>
                <a:t>DHCP</a:t>
              </a:r>
              <a:r>
                <a:rPr lang="zh-CN" altLang="en-US" sz="2000" b="1" dirty="0"/>
                <a:t>的作用</a:t>
              </a:r>
              <a:endParaRPr lang="zh-CN" altLang="en-US" sz="2000" b="1" dirty="0">
                <a:solidFill>
                  <a:schemeClr val="tx1"/>
                </a:solidFill>
                <a:ea typeface="+mj-ea"/>
              </a:endParaRPr>
            </a:p>
          </p:txBody>
        </p:sp>
      </p:grpSp>
      <p:sp>
        <p:nvSpPr>
          <p:cNvPr id="39" name="矩形 38">
            <a:extLst>
              <a:ext uri="{FF2B5EF4-FFF2-40B4-BE49-F238E27FC236}">
                <a16:creationId xmlns:a16="http://schemas.microsoft.com/office/drawing/2014/main" id="{8BCCC6B6-532F-0C5A-1EC0-04A33104DB83}"/>
              </a:ext>
            </a:extLst>
          </p:cNvPr>
          <p:cNvSpPr/>
          <p:nvPr/>
        </p:nvSpPr>
        <p:spPr>
          <a:xfrm>
            <a:off x="1512792" y="5325035"/>
            <a:ext cx="9177618" cy="9681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800" b="1" dirty="0">
                <a:solidFill>
                  <a:schemeClr val="bg1"/>
                </a:solidFill>
                <a:effectLst/>
              </a:rPr>
              <a:t>        动态主机配置协议</a:t>
            </a:r>
            <a:r>
              <a:rPr lang="en-US" altLang="zh-CN" sz="1800" b="1" dirty="0">
                <a:solidFill>
                  <a:schemeClr val="bg1"/>
                </a:solidFill>
                <a:effectLst/>
              </a:rPr>
              <a:t>DHCP</a:t>
            </a:r>
            <a:r>
              <a:rPr lang="zh-CN" altLang="en-US" sz="1800" b="1" dirty="0">
                <a:solidFill>
                  <a:schemeClr val="bg1"/>
                </a:solidFill>
                <a:effectLst/>
              </a:rPr>
              <a:t>可为计算机自动配置网络参数，使得计算机“即插即联网”（</a:t>
            </a:r>
            <a:r>
              <a:rPr lang="en-US" altLang="zh-CN" sz="1800" b="1" dirty="0">
                <a:solidFill>
                  <a:schemeClr val="bg1"/>
                </a:solidFill>
                <a:effectLst/>
              </a:rPr>
              <a:t>Plug-and-Play Networking</a:t>
            </a:r>
            <a:r>
              <a:rPr lang="zh-CN" altLang="en-US" sz="1800" b="1" dirty="0">
                <a:solidFill>
                  <a:schemeClr val="bg1"/>
                </a:solidFill>
                <a:effectLst/>
              </a:rPr>
              <a:t>）。</a:t>
            </a:r>
            <a:r>
              <a:rPr lang="en-US" altLang="zh-CN" sz="1800" b="1" dirty="0">
                <a:solidFill>
                  <a:schemeClr val="bg1"/>
                </a:solidFill>
                <a:effectLst/>
              </a:rPr>
              <a:t>DHCP</a:t>
            </a:r>
            <a:r>
              <a:rPr lang="zh-CN" altLang="en-US" sz="1800" b="1" dirty="0">
                <a:solidFill>
                  <a:schemeClr val="bg1"/>
                </a:solidFill>
                <a:effectLst/>
              </a:rPr>
              <a:t>目前是因特网草案标准</a:t>
            </a:r>
            <a:r>
              <a:rPr lang="en-US" altLang="zh-CN" sz="1800" b="1" dirty="0">
                <a:solidFill>
                  <a:schemeClr val="bg1"/>
                </a:solidFill>
                <a:effectLst/>
              </a:rPr>
              <a:t>[RFC 2131</a:t>
            </a:r>
            <a:r>
              <a:rPr lang="zh-CN" altLang="en-US" sz="1800" b="1" dirty="0">
                <a:solidFill>
                  <a:schemeClr val="bg1"/>
                </a:solidFill>
                <a:effectLst/>
              </a:rPr>
              <a:t>，</a:t>
            </a:r>
            <a:r>
              <a:rPr lang="en-US" altLang="zh-CN" sz="1800" b="1" dirty="0">
                <a:solidFill>
                  <a:schemeClr val="bg1"/>
                </a:solidFill>
                <a:effectLst/>
              </a:rPr>
              <a:t>RFC 2132]</a:t>
            </a:r>
            <a:r>
              <a:rPr lang="zh-CN" altLang="en-US" sz="1800" b="1" dirty="0">
                <a:solidFill>
                  <a:schemeClr val="bg1"/>
                </a:solidFill>
                <a:effectLst/>
              </a:rPr>
              <a:t>。</a:t>
            </a:r>
            <a:endParaRPr lang="zh-CN" altLang="en-US" b="1" dirty="0">
              <a:solidFill>
                <a:schemeClr val="bg1"/>
              </a:solidFill>
            </a:endParaRPr>
          </a:p>
        </p:txBody>
      </p:sp>
      <p:pic>
        <p:nvPicPr>
          <p:cNvPr id="37" name="图片 36">
            <a:extLst>
              <a:ext uri="{FF2B5EF4-FFF2-40B4-BE49-F238E27FC236}">
                <a16:creationId xmlns:a16="http://schemas.microsoft.com/office/drawing/2014/main" id="{2E6AE019-045D-5093-B2B4-C56666D4CD82}"/>
              </a:ext>
            </a:extLst>
          </p:cNvPr>
          <p:cNvPicPr>
            <a:picLocks noChangeAspect="1"/>
          </p:cNvPicPr>
          <p:nvPr/>
        </p:nvPicPr>
        <p:blipFill>
          <a:blip r:embed="rId3"/>
          <a:stretch>
            <a:fillRect/>
          </a:stretch>
        </p:blipFill>
        <p:spPr>
          <a:xfrm>
            <a:off x="2326344" y="1188530"/>
            <a:ext cx="7545815" cy="4010285"/>
          </a:xfrm>
          <a:prstGeom prst="rect">
            <a:avLst/>
          </a:prstGeom>
        </p:spPr>
      </p:pic>
    </p:spTree>
    <p:custDataLst>
      <p:tags r:id="rId1"/>
    </p:custDataLst>
    <p:extLst>
      <p:ext uri="{BB962C8B-B14F-4D97-AF65-F5344CB8AC3E}">
        <p14:creationId xmlns:p14="http://schemas.microsoft.com/office/powerpoint/2010/main" val="5649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down)">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F1FA63F7-DED4-2C11-3E98-659A06FA5C76}"/>
              </a:ext>
            </a:extLst>
          </p:cNvPr>
          <p:cNvSpPr txBox="1"/>
          <p:nvPr/>
        </p:nvSpPr>
        <p:spPr>
          <a:xfrm>
            <a:off x="3694079" y="2764410"/>
            <a:ext cx="1108742" cy="369332"/>
          </a:xfrm>
          <a:prstGeom prst="rect">
            <a:avLst/>
          </a:prstGeom>
          <a:noFill/>
        </p:spPr>
        <p:txBody>
          <a:bodyPr wrap="square" rtlCol="0">
            <a:spAutoFit/>
          </a:bodyPr>
          <a:lstStyle/>
          <a:p>
            <a:r>
              <a:rPr lang="zh-CN" altLang="en-US" b="1" dirty="0">
                <a:solidFill>
                  <a:schemeClr val="accent4"/>
                </a:solidFill>
              </a:rPr>
              <a:t>事务</a:t>
            </a:r>
            <a:r>
              <a:rPr lang="en-US" altLang="zh-CN" b="1" dirty="0">
                <a:solidFill>
                  <a:schemeClr val="accent4"/>
                </a:solidFill>
              </a:rPr>
              <a:t>ID</a:t>
            </a:r>
            <a:endParaRPr lang="zh-CN" altLang="en-US" b="1" dirty="0">
              <a:solidFill>
                <a:schemeClr val="accent4"/>
              </a:solidFill>
            </a:endParaRPr>
          </a:p>
        </p:txBody>
      </p:sp>
      <p:sp>
        <p:nvSpPr>
          <p:cNvPr id="46" name="文本框 45">
            <a:extLst>
              <a:ext uri="{FF2B5EF4-FFF2-40B4-BE49-F238E27FC236}">
                <a16:creationId xmlns:a16="http://schemas.microsoft.com/office/drawing/2014/main" id="{3A88E81D-2632-9264-D624-73C4F5AE324D}"/>
              </a:ext>
            </a:extLst>
          </p:cNvPr>
          <p:cNvSpPr txBox="1"/>
          <p:nvPr/>
        </p:nvSpPr>
        <p:spPr>
          <a:xfrm>
            <a:off x="3694079" y="3113532"/>
            <a:ext cx="2923347" cy="369332"/>
          </a:xfrm>
          <a:prstGeom prst="rect">
            <a:avLst/>
          </a:prstGeom>
          <a:noFill/>
        </p:spPr>
        <p:txBody>
          <a:bodyPr wrap="square" rtlCol="0">
            <a:spAutoFit/>
          </a:bodyPr>
          <a:lstStyle/>
          <a:p>
            <a:r>
              <a:rPr lang="en-US" altLang="zh-CN" b="1" dirty="0">
                <a:solidFill>
                  <a:schemeClr val="accent4"/>
                </a:solidFill>
              </a:rPr>
              <a:t>DHCP</a:t>
            </a:r>
            <a:r>
              <a:rPr lang="zh-CN" altLang="en-US" b="1" dirty="0">
                <a:solidFill>
                  <a:schemeClr val="accent4"/>
                </a:solidFill>
              </a:rPr>
              <a:t>客户端的</a:t>
            </a:r>
            <a:r>
              <a:rPr lang="en-US" altLang="zh-CN" b="1" dirty="0">
                <a:solidFill>
                  <a:schemeClr val="accent4"/>
                </a:solidFill>
              </a:rPr>
              <a:t>MAC</a:t>
            </a:r>
            <a:r>
              <a:rPr lang="zh-CN" altLang="en-US" b="1" dirty="0">
                <a:solidFill>
                  <a:schemeClr val="accent4"/>
                </a:solidFill>
              </a:rPr>
              <a:t>地址</a:t>
            </a:r>
          </a:p>
        </p:txBody>
      </p:sp>
      <p:sp>
        <p:nvSpPr>
          <p:cNvPr id="47" name="文本框 46">
            <a:extLst>
              <a:ext uri="{FF2B5EF4-FFF2-40B4-BE49-F238E27FC236}">
                <a16:creationId xmlns:a16="http://schemas.microsoft.com/office/drawing/2014/main" id="{16387E1D-FEDC-CFDF-0085-6E66BE4E8EAF}"/>
              </a:ext>
            </a:extLst>
          </p:cNvPr>
          <p:cNvSpPr txBox="1"/>
          <p:nvPr/>
        </p:nvSpPr>
        <p:spPr>
          <a:xfrm>
            <a:off x="8628195" y="2762858"/>
            <a:ext cx="1108742" cy="369332"/>
          </a:xfrm>
          <a:prstGeom prst="rect">
            <a:avLst/>
          </a:prstGeom>
          <a:noFill/>
        </p:spPr>
        <p:txBody>
          <a:bodyPr wrap="square" rtlCol="0">
            <a:spAutoFit/>
          </a:bodyPr>
          <a:lstStyle/>
          <a:p>
            <a:r>
              <a:rPr lang="zh-CN" altLang="en-US" b="1" dirty="0">
                <a:solidFill>
                  <a:schemeClr val="accent4"/>
                </a:solidFill>
              </a:rPr>
              <a:t>事务</a:t>
            </a:r>
            <a:r>
              <a:rPr lang="en-US" altLang="zh-CN" b="1" dirty="0">
                <a:solidFill>
                  <a:schemeClr val="accent4"/>
                </a:solidFill>
              </a:rPr>
              <a:t>ID</a:t>
            </a:r>
            <a:endParaRPr lang="zh-CN" altLang="en-US" b="1" dirty="0">
              <a:solidFill>
                <a:schemeClr val="accent4"/>
              </a:solidFill>
            </a:endParaRPr>
          </a:p>
        </p:txBody>
      </p:sp>
      <p:sp>
        <p:nvSpPr>
          <p:cNvPr id="48" name="文本框 47">
            <a:extLst>
              <a:ext uri="{FF2B5EF4-FFF2-40B4-BE49-F238E27FC236}">
                <a16:creationId xmlns:a16="http://schemas.microsoft.com/office/drawing/2014/main" id="{1B9FDC1A-5D0B-C8FB-BCBE-98AA260D34B0}"/>
              </a:ext>
            </a:extLst>
          </p:cNvPr>
          <p:cNvSpPr txBox="1"/>
          <p:nvPr/>
        </p:nvSpPr>
        <p:spPr>
          <a:xfrm>
            <a:off x="8628195" y="3111980"/>
            <a:ext cx="2923347" cy="369332"/>
          </a:xfrm>
          <a:prstGeom prst="rect">
            <a:avLst/>
          </a:prstGeom>
          <a:noFill/>
        </p:spPr>
        <p:txBody>
          <a:bodyPr wrap="square" rtlCol="0">
            <a:spAutoFit/>
          </a:bodyPr>
          <a:lstStyle/>
          <a:p>
            <a:r>
              <a:rPr lang="en-US" altLang="zh-CN" b="1" dirty="0">
                <a:solidFill>
                  <a:schemeClr val="accent4"/>
                </a:solidFill>
              </a:rPr>
              <a:t>DHCP</a:t>
            </a:r>
            <a:r>
              <a:rPr lang="zh-CN" altLang="en-US" b="1" dirty="0">
                <a:solidFill>
                  <a:schemeClr val="accent4"/>
                </a:solidFill>
              </a:rPr>
              <a:t>客户端的</a:t>
            </a:r>
            <a:r>
              <a:rPr lang="en-US" altLang="zh-CN" b="1" dirty="0">
                <a:solidFill>
                  <a:schemeClr val="accent4"/>
                </a:solidFill>
              </a:rPr>
              <a:t>MAC</a:t>
            </a:r>
            <a:r>
              <a:rPr lang="zh-CN" altLang="en-US" b="1" dirty="0">
                <a:solidFill>
                  <a:schemeClr val="accent4"/>
                </a:solidFill>
              </a:rPr>
              <a:t>地址</a:t>
            </a:r>
          </a:p>
        </p:txBody>
      </p:sp>
      <p:sp>
        <p:nvSpPr>
          <p:cNvPr id="41" name="文本框 40">
            <a:extLst>
              <a:ext uri="{FF2B5EF4-FFF2-40B4-BE49-F238E27FC236}">
                <a16:creationId xmlns:a16="http://schemas.microsoft.com/office/drawing/2014/main" id="{45FA4EC1-53F9-CB29-AAA8-DD1810E21233}"/>
              </a:ext>
            </a:extLst>
          </p:cNvPr>
          <p:cNvSpPr txBox="1"/>
          <p:nvPr/>
        </p:nvSpPr>
        <p:spPr>
          <a:xfrm>
            <a:off x="7670121" y="2211594"/>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2" name="文本框 41">
            <a:extLst>
              <a:ext uri="{FF2B5EF4-FFF2-40B4-BE49-F238E27FC236}">
                <a16:creationId xmlns:a16="http://schemas.microsoft.com/office/drawing/2014/main" id="{D1EF6881-D011-CE80-0D57-32F2FD5DE566}"/>
              </a:ext>
            </a:extLst>
          </p:cNvPr>
          <p:cNvSpPr txBox="1"/>
          <p:nvPr/>
        </p:nvSpPr>
        <p:spPr>
          <a:xfrm>
            <a:off x="4864293" y="2211594"/>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3" name="文本框 42">
            <a:extLst>
              <a:ext uri="{FF2B5EF4-FFF2-40B4-BE49-F238E27FC236}">
                <a16:creationId xmlns:a16="http://schemas.microsoft.com/office/drawing/2014/main" id="{C7B045FA-D9C4-3710-D392-139FF8FF1142}"/>
              </a:ext>
            </a:extLst>
          </p:cNvPr>
          <p:cNvSpPr txBox="1"/>
          <p:nvPr/>
        </p:nvSpPr>
        <p:spPr>
          <a:xfrm>
            <a:off x="1926097" y="2211599"/>
            <a:ext cx="195273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4" name="文本框 43">
            <a:extLst>
              <a:ext uri="{FF2B5EF4-FFF2-40B4-BE49-F238E27FC236}">
                <a16:creationId xmlns:a16="http://schemas.microsoft.com/office/drawing/2014/main" id="{5EBE8CB2-1DF7-6744-E973-7BDA98C1D745}"/>
              </a:ext>
            </a:extLst>
          </p:cNvPr>
          <p:cNvSpPr txBox="1"/>
          <p:nvPr/>
        </p:nvSpPr>
        <p:spPr>
          <a:xfrm>
            <a:off x="9745002" y="2211600"/>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t>动态主机配置协议</a:t>
              </a:r>
              <a:r>
                <a:rPr lang="en-US" altLang="zh-CN" sz="2000" b="1" dirty="0">
                  <a:ea typeface="+mj-ea"/>
                </a:rPr>
                <a:t>DHCP</a:t>
              </a:r>
              <a:r>
                <a:rPr lang="zh-CN" altLang="en-US" sz="2000" b="1" dirty="0">
                  <a:ea typeface="+mj-ea"/>
                </a:rPr>
                <a:t>的基本工作过程</a:t>
              </a:r>
              <a:endParaRPr lang="zh-CN" altLang="en-US" sz="2000" b="1" dirty="0">
                <a:solidFill>
                  <a:schemeClr val="tx1"/>
                </a:solidFill>
                <a:ea typeface="+mj-ea"/>
              </a:endParaRPr>
            </a:p>
          </p:txBody>
        </p:sp>
      </p:grpSp>
      <p:sp>
        <p:nvSpPr>
          <p:cNvPr id="11" name="文本框 10">
            <a:extLst>
              <a:ext uri="{FF2B5EF4-FFF2-40B4-BE49-F238E27FC236}">
                <a16:creationId xmlns:a16="http://schemas.microsoft.com/office/drawing/2014/main" id="{B50C3326-5403-AE13-CE6F-4AA85CCAE067}"/>
              </a:ext>
            </a:extLst>
          </p:cNvPr>
          <p:cNvSpPr txBox="1"/>
          <p:nvPr/>
        </p:nvSpPr>
        <p:spPr>
          <a:xfrm>
            <a:off x="2070271" y="1643308"/>
            <a:ext cx="1701167"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1</a:t>
            </a:r>
          </a:p>
        </p:txBody>
      </p:sp>
      <p:sp>
        <p:nvSpPr>
          <p:cNvPr id="14" name="文本框 13">
            <a:extLst>
              <a:ext uri="{FF2B5EF4-FFF2-40B4-BE49-F238E27FC236}">
                <a16:creationId xmlns:a16="http://schemas.microsoft.com/office/drawing/2014/main" id="{BD3B3502-462E-A387-0E9E-ACF9B941A2EF}"/>
              </a:ext>
            </a:extLst>
          </p:cNvPr>
          <p:cNvSpPr txBox="1"/>
          <p:nvPr/>
        </p:nvSpPr>
        <p:spPr>
          <a:xfrm>
            <a:off x="7122561" y="1643308"/>
            <a:ext cx="1457405" cy="369332"/>
          </a:xfrm>
          <a:prstGeom prst="rect">
            <a:avLst/>
          </a:prstGeom>
          <a:noFill/>
        </p:spPr>
        <p:txBody>
          <a:bodyPr wrap="square" rtlCol="0">
            <a:spAutoFit/>
          </a:bodyPr>
          <a:lstStyle/>
          <a:p>
            <a:pPr algn="ctr"/>
            <a:r>
              <a:rPr lang="en-US" altLang="zh-CN" b="1" dirty="0"/>
              <a:t>DHCP</a:t>
            </a:r>
            <a:r>
              <a:rPr lang="zh-CN" altLang="en-US" b="1" dirty="0"/>
              <a:t>客户</a:t>
            </a:r>
            <a:endParaRPr lang="en-US" altLang="zh-CN" b="1" dirty="0"/>
          </a:p>
        </p:txBody>
      </p:sp>
      <p:grpSp>
        <p:nvGrpSpPr>
          <p:cNvPr id="5" name="组合 4">
            <a:extLst>
              <a:ext uri="{FF2B5EF4-FFF2-40B4-BE49-F238E27FC236}">
                <a16:creationId xmlns:a16="http://schemas.microsoft.com/office/drawing/2014/main" id="{0FAD7F57-FAD0-3567-C454-90672B377188}"/>
              </a:ext>
            </a:extLst>
          </p:cNvPr>
          <p:cNvGrpSpPr/>
          <p:nvPr/>
        </p:nvGrpSpPr>
        <p:grpSpPr>
          <a:xfrm>
            <a:off x="1635790" y="1574270"/>
            <a:ext cx="10199805" cy="667424"/>
            <a:chOff x="1635790" y="1574270"/>
            <a:chExt cx="10199805" cy="667424"/>
          </a:xfrm>
        </p:grpSpPr>
        <p:pic>
          <p:nvPicPr>
            <p:cNvPr id="7" name="图形 6">
              <a:extLst>
                <a:ext uri="{FF2B5EF4-FFF2-40B4-BE49-F238E27FC236}">
                  <a16:creationId xmlns:a16="http://schemas.microsoft.com/office/drawing/2014/main" id="{78929A8C-6435-8B31-EEFB-CB4E6CEB2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5790" y="1648215"/>
              <a:ext cx="452174" cy="593479"/>
            </a:xfrm>
            <a:prstGeom prst="rect">
              <a:avLst/>
            </a:prstGeom>
          </p:spPr>
        </p:pic>
        <p:pic>
          <p:nvPicPr>
            <p:cNvPr id="13" name="图形 12">
              <a:extLst>
                <a:ext uri="{FF2B5EF4-FFF2-40B4-BE49-F238E27FC236}">
                  <a16:creationId xmlns:a16="http://schemas.microsoft.com/office/drawing/2014/main" id="{D1EFE678-90B2-700B-DA2F-AF91B894F4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433" y="1574270"/>
              <a:ext cx="690048" cy="667424"/>
            </a:xfrm>
            <a:prstGeom prst="rect">
              <a:avLst/>
            </a:prstGeom>
          </p:spPr>
        </p:pic>
        <p:pic>
          <p:nvPicPr>
            <p:cNvPr id="19" name="图形 18">
              <a:extLst>
                <a:ext uri="{FF2B5EF4-FFF2-40B4-BE49-F238E27FC236}">
                  <a16:creationId xmlns:a16="http://schemas.microsoft.com/office/drawing/2014/main" id="{21FA862C-EAAC-4CC8-3E85-3999DEA31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3421" y="1648214"/>
              <a:ext cx="452174" cy="593479"/>
            </a:xfrm>
            <a:prstGeom prst="rect">
              <a:avLst/>
            </a:prstGeom>
          </p:spPr>
        </p:pic>
      </p:grpSp>
      <p:sp>
        <p:nvSpPr>
          <p:cNvPr id="20" name="文本框 19">
            <a:extLst>
              <a:ext uri="{FF2B5EF4-FFF2-40B4-BE49-F238E27FC236}">
                <a16:creationId xmlns:a16="http://schemas.microsoft.com/office/drawing/2014/main" id="{4DB9DCE3-37E8-E6E4-31F6-99A3B3C66F64}"/>
              </a:ext>
            </a:extLst>
          </p:cNvPr>
          <p:cNvSpPr txBox="1"/>
          <p:nvPr/>
        </p:nvSpPr>
        <p:spPr>
          <a:xfrm>
            <a:off x="9580704" y="1643308"/>
            <a:ext cx="1904661"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2</a:t>
            </a:r>
          </a:p>
        </p:txBody>
      </p:sp>
      <p:sp>
        <p:nvSpPr>
          <p:cNvPr id="23" name="文本框 22">
            <a:extLst>
              <a:ext uri="{FF2B5EF4-FFF2-40B4-BE49-F238E27FC236}">
                <a16:creationId xmlns:a16="http://schemas.microsoft.com/office/drawing/2014/main" id="{4E6EB644-C4F7-4CEC-6E1F-2E1647B7870C}"/>
              </a:ext>
            </a:extLst>
          </p:cNvPr>
          <p:cNvSpPr txBox="1"/>
          <p:nvPr/>
        </p:nvSpPr>
        <p:spPr>
          <a:xfrm>
            <a:off x="2038096" y="1922257"/>
            <a:ext cx="1306286"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6" name="文本框 25">
            <a:extLst>
              <a:ext uri="{FF2B5EF4-FFF2-40B4-BE49-F238E27FC236}">
                <a16:creationId xmlns:a16="http://schemas.microsoft.com/office/drawing/2014/main" id="{26AE432D-EB95-93C7-C0D0-FC98C718C93D}"/>
              </a:ext>
            </a:extLst>
          </p:cNvPr>
          <p:cNvSpPr txBox="1"/>
          <p:nvPr/>
        </p:nvSpPr>
        <p:spPr>
          <a:xfrm>
            <a:off x="10027189" y="1922257"/>
            <a:ext cx="1436915"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7" name="文本框 26">
            <a:extLst>
              <a:ext uri="{FF2B5EF4-FFF2-40B4-BE49-F238E27FC236}">
                <a16:creationId xmlns:a16="http://schemas.microsoft.com/office/drawing/2014/main" id="{2D054BAF-9F2F-917E-0E6B-9828DA06A98E}"/>
              </a:ext>
            </a:extLst>
          </p:cNvPr>
          <p:cNvSpPr txBox="1"/>
          <p:nvPr/>
        </p:nvSpPr>
        <p:spPr>
          <a:xfrm>
            <a:off x="7132481" y="1922257"/>
            <a:ext cx="1306286" cy="369332"/>
          </a:xfrm>
          <a:prstGeom prst="rect">
            <a:avLst/>
          </a:prstGeom>
          <a:noFill/>
        </p:spPr>
        <p:txBody>
          <a:bodyPr wrap="square">
            <a:spAutoFit/>
          </a:bodyPr>
          <a:lstStyle/>
          <a:p>
            <a:pPr algn="ctr"/>
            <a:r>
              <a:rPr lang="zh-CN" altLang="en-US" b="1" dirty="0"/>
              <a:t>（</a:t>
            </a:r>
            <a:r>
              <a:rPr lang="en-US" altLang="zh-CN" b="1" dirty="0"/>
              <a:t>UDP 68</a:t>
            </a:r>
            <a:r>
              <a:rPr lang="zh-CN" altLang="en-US" b="1" dirty="0"/>
              <a:t>）</a:t>
            </a:r>
          </a:p>
        </p:txBody>
      </p:sp>
      <p:cxnSp>
        <p:nvCxnSpPr>
          <p:cNvPr id="29" name="直接箭头连接符 28">
            <a:extLst>
              <a:ext uri="{FF2B5EF4-FFF2-40B4-BE49-F238E27FC236}">
                <a16:creationId xmlns:a16="http://schemas.microsoft.com/office/drawing/2014/main" id="{28B0DE16-1BA8-88C3-9287-58C3DA9ACB60}"/>
              </a:ext>
            </a:extLst>
          </p:cNvPr>
          <p:cNvCxnSpPr>
            <a:cxnSpLocks/>
          </p:cNvCxnSpPr>
          <p:nvPr/>
        </p:nvCxnSpPr>
        <p:spPr>
          <a:xfrm>
            <a:off x="1856534" y="2364636"/>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20261F8-F2BD-FBF3-B8F1-54B160C328F9}"/>
              </a:ext>
            </a:extLst>
          </p:cNvPr>
          <p:cNvCxnSpPr>
            <a:cxnSpLocks/>
          </p:cNvCxnSpPr>
          <p:nvPr/>
        </p:nvCxnSpPr>
        <p:spPr>
          <a:xfrm>
            <a:off x="6790652" y="2364635"/>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9DC7460-B317-F2ED-E726-95DD70EA1EA2}"/>
              </a:ext>
            </a:extLst>
          </p:cNvPr>
          <p:cNvCxnSpPr>
            <a:cxnSpLocks/>
          </p:cNvCxnSpPr>
          <p:nvPr/>
        </p:nvCxnSpPr>
        <p:spPr>
          <a:xfrm>
            <a:off x="11724769" y="2349050"/>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4DF2E40-F93E-3A37-5448-A7505301D19F}"/>
              </a:ext>
            </a:extLst>
          </p:cNvPr>
          <p:cNvGrpSpPr/>
          <p:nvPr/>
        </p:nvGrpSpPr>
        <p:grpSpPr>
          <a:xfrm>
            <a:off x="1856534" y="2364636"/>
            <a:ext cx="4934111" cy="302400"/>
            <a:chOff x="1856534" y="2450095"/>
            <a:chExt cx="4718965" cy="274542"/>
          </a:xfrm>
        </p:grpSpPr>
        <p:cxnSp>
          <p:nvCxnSpPr>
            <p:cNvPr id="35" name="直接箭头连接符 34">
              <a:extLst>
                <a:ext uri="{FF2B5EF4-FFF2-40B4-BE49-F238E27FC236}">
                  <a16:creationId xmlns:a16="http://schemas.microsoft.com/office/drawing/2014/main" id="{87216D96-0100-C48B-C771-875A7DDF010B}"/>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1112188-51FB-9B84-E819-D8D364585BB3}"/>
                </a:ext>
              </a:extLst>
            </p:cNvPr>
            <p:cNvSpPr/>
            <p:nvPr/>
          </p:nvSpPr>
          <p:spPr>
            <a:xfrm>
              <a:off x="3685817" y="2450095"/>
              <a:ext cx="1060397" cy="27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40" name="组合 39">
            <a:extLst>
              <a:ext uri="{FF2B5EF4-FFF2-40B4-BE49-F238E27FC236}">
                <a16:creationId xmlns:a16="http://schemas.microsoft.com/office/drawing/2014/main" id="{D9564DAE-B431-96C2-8341-0D510ED9FB22}"/>
              </a:ext>
            </a:extLst>
          </p:cNvPr>
          <p:cNvGrpSpPr/>
          <p:nvPr/>
        </p:nvGrpSpPr>
        <p:grpSpPr>
          <a:xfrm>
            <a:off x="6790642" y="2332601"/>
            <a:ext cx="4934120" cy="302400"/>
            <a:chOff x="6575499" y="2435839"/>
            <a:chExt cx="4718965" cy="251659"/>
          </a:xfrm>
        </p:grpSpPr>
        <p:cxnSp>
          <p:nvCxnSpPr>
            <p:cNvPr id="36" name="直接箭头连接符 35">
              <a:extLst>
                <a:ext uri="{FF2B5EF4-FFF2-40B4-BE49-F238E27FC236}">
                  <a16:creationId xmlns:a16="http://schemas.microsoft.com/office/drawing/2014/main" id="{BCC67916-1598-880E-94A4-D77A3A8C25FE}"/>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C2BC42-E2EC-7749-3E5E-40A2D9D0B7E7}"/>
                </a:ext>
              </a:extLst>
            </p:cNvPr>
            <p:cNvSpPr/>
            <p:nvPr/>
          </p:nvSpPr>
          <p:spPr>
            <a:xfrm>
              <a:off x="8402506" y="2435839"/>
              <a:ext cx="1060397" cy="251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spTree>
    <p:custDataLst>
      <p:tags r:id="rId1"/>
    </p:custDataLst>
    <p:extLst>
      <p:ext uri="{BB962C8B-B14F-4D97-AF65-F5344CB8AC3E}">
        <p14:creationId xmlns:p14="http://schemas.microsoft.com/office/powerpoint/2010/main" val="161309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right)">
                                      <p:cBhvr>
                                        <p:cTn id="24" dur="500"/>
                                        <p:tgtEl>
                                          <p:spTgt spid="11"/>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ppt_x</p:attrName>
                                        </p:attrNameLst>
                                      </p:cBhvr>
                                      <p:tavLst>
                                        <p:tav tm="0">
                                          <p:val>
                                            <p:strVal val="#ppt_x+#ppt_w*1.125000"/>
                                          </p:val>
                                        </p:tav>
                                        <p:tav tm="100000">
                                          <p:val>
                                            <p:strVal val="#ppt_x"/>
                                          </p:val>
                                        </p:tav>
                                      </p:tavLst>
                                    </p:anim>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p:tgtEl>
                                          <p:spTgt spid="26"/>
                                        </p:tgtEl>
                                        <p:attrNameLst>
                                          <p:attrName>ppt_y</p:attrName>
                                        </p:attrNameLst>
                                      </p:cBhvr>
                                      <p:tavLst>
                                        <p:tav tm="0">
                                          <p:val>
                                            <p:strVal val="#ppt_y-#ppt_h*1.125000"/>
                                          </p:val>
                                        </p:tav>
                                        <p:tav tm="100000">
                                          <p:val>
                                            <p:strVal val="#ppt_y"/>
                                          </p:val>
                                        </p:tav>
                                      </p:tavLst>
                                    </p:anim>
                                    <p:animEffect transition="in" filter="wipe(down)">
                                      <p:cBhvr>
                                        <p:cTn id="40" dur="500"/>
                                        <p:tgtEl>
                                          <p:spTgt spid="26"/>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ppt_y</p:attrName>
                                        </p:attrNameLst>
                                      </p:cBhvr>
                                      <p:tavLst>
                                        <p:tav tm="0">
                                          <p:val>
                                            <p:strVal val="#ppt_y-#ppt_h*1.125000"/>
                                          </p:val>
                                        </p:tav>
                                        <p:tav tm="100000">
                                          <p:val>
                                            <p:strVal val="#ppt_y"/>
                                          </p:val>
                                        </p:tav>
                                      </p:tavLst>
                                    </p:anim>
                                    <p:animEffect transition="in" filter="wipe(down)">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p:tgtEl>
                                          <p:spTgt spid="27"/>
                                        </p:tgtEl>
                                        <p:attrNameLst>
                                          <p:attrName>ppt_y</p:attrName>
                                        </p:attrNameLst>
                                      </p:cBhvr>
                                      <p:tavLst>
                                        <p:tav tm="0">
                                          <p:val>
                                            <p:strVal val="#ppt_y-#ppt_h*1.125000"/>
                                          </p:val>
                                        </p:tav>
                                        <p:tav tm="100000">
                                          <p:val>
                                            <p:strVal val="#ppt_y"/>
                                          </p:val>
                                        </p:tav>
                                      </p:tavLst>
                                    </p:anim>
                                    <p:animEffect transition="in" filter="wipe(down)">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par>
                                <p:cTn id="56" presetID="22" presetClass="entr" presetSubtype="1"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up)">
                                      <p:cBhvr>
                                        <p:cTn id="58" dur="500"/>
                                        <p:tgtEl>
                                          <p:spTgt spid="32"/>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right)">
                                      <p:cBhvr>
                                        <p:cTn id="66" dur="1000"/>
                                        <p:tgtEl>
                                          <p:spTgt spid="39"/>
                                        </p:tgtEl>
                                      </p:cBhvr>
                                    </p:animEffect>
                                  </p:childTnLst>
                                </p:cTn>
                              </p:par>
                              <p:par>
                                <p:cTn id="67" presetID="22" presetClass="entr" presetSubtype="8"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10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2"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p:tgtEl>
                                          <p:spTgt spid="41"/>
                                        </p:tgtEl>
                                        <p:attrNameLst>
                                          <p:attrName>ppt_x</p:attrName>
                                        </p:attrNameLst>
                                      </p:cBhvr>
                                      <p:tavLst>
                                        <p:tav tm="0">
                                          <p:val>
                                            <p:strVal val="#ppt_x+#ppt_w*1.125000"/>
                                          </p:val>
                                        </p:tav>
                                        <p:tav tm="100000">
                                          <p:val>
                                            <p:strVal val="#ppt_x"/>
                                          </p:val>
                                        </p:tav>
                                      </p:tavLst>
                                    </p:anim>
                                    <p:animEffect transition="in" filter="wipe(left)">
                                      <p:cBhvr>
                                        <p:cTn id="75" dur="500"/>
                                        <p:tgtEl>
                                          <p:spTgt spid="41"/>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p:tgtEl>
                                          <p:spTgt spid="42"/>
                                        </p:tgtEl>
                                        <p:attrNameLst>
                                          <p:attrName>ppt_x</p:attrName>
                                        </p:attrNameLst>
                                      </p:cBhvr>
                                      <p:tavLst>
                                        <p:tav tm="0">
                                          <p:val>
                                            <p:strVal val="#ppt_x-#ppt_w*1.125000"/>
                                          </p:val>
                                        </p:tav>
                                        <p:tav tm="100000">
                                          <p:val>
                                            <p:strVal val="#ppt_x"/>
                                          </p:val>
                                        </p:tav>
                                      </p:tavLst>
                                    </p:anim>
                                    <p:animEffect transition="in" filter="wipe(right)">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2"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p:tgtEl>
                                          <p:spTgt spid="43"/>
                                        </p:tgtEl>
                                        <p:attrNameLst>
                                          <p:attrName>ppt_x</p:attrName>
                                        </p:attrNameLst>
                                      </p:cBhvr>
                                      <p:tavLst>
                                        <p:tav tm="0">
                                          <p:val>
                                            <p:strVal val="#ppt_x+#ppt_w*1.125000"/>
                                          </p:val>
                                        </p:tav>
                                        <p:tav tm="100000">
                                          <p:val>
                                            <p:strVal val="#ppt_x"/>
                                          </p:val>
                                        </p:tav>
                                      </p:tavLst>
                                    </p:anim>
                                    <p:animEffect transition="in" filter="wipe(left)">
                                      <p:cBhvr>
                                        <p:cTn id="85" dur="500"/>
                                        <p:tgtEl>
                                          <p:spTgt spid="43"/>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p:tgtEl>
                                          <p:spTgt spid="44"/>
                                        </p:tgtEl>
                                        <p:attrNameLst>
                                          <p:attrName>ppt_x</p:attrName>
                                        </p:attrNameLst>
                                      </p:cBhvr>
                                      <p:tavLst>
                                        <p:tav tm="0">
                                          <p:val>
                                            <p:strVal val="#ppt_x-#ppt_w*1.125000"/>
                                          </p:val>
                                        </p:tav>
                                        <p:tav tm="100000">
                                          <p:val>
                                            <p:strVal val="#ppt_x"/>
                                          </p:val>
                                        </p:tav>
                                      </p:tavLst>
                                    </p:anim>
                                    <p:animEffect transition="in" filter="wipe(right)">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1"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additive="base">
                                        <p:cTn id="94" dur="500"/>
                                        <p:tgtEl>
                                          <p:spTgt spid="47"/>
                                        </p:tgtEl>
                                        <p:attrNameLst>
                                          <p:attrName>ppt_y</p:attrName>
                                        </p:attrNameLst>
                                      </p:cBhvr>
                                      <p:tavLst>
                                        <p:tav tm="0">
                                          <p:val>
                                            <p:strVal val="#ppt_y-#ppt_h*1.125000"/>
                                          </p:val>
                                        </p:tav>
                                        <p:tav tm="100000">
                                          <p:val>
                                            <p:strVal val="#ppt_y"/>
                                          </p:val>
                                        </p:tav>
                                      </p:tavLst>
                                    </p:anim>
                                    <p:animEffect transition="in" filter="wipe(down)">
                                      <p:cBhvr>
                                        <p:cTn id="95" dur="500"/>
                                        <p:tgtEl>
                                          <p:spTgt spid="47"/>
                                        </p:tgtEl>
                                      </p:cBhvr>
                                    </p:animEffect>
                                  </p:childTnLst>
                                </p:cTn>
                              </p:par>
                              <p:par>
                                <p:cTn id="96" presetID="12" presetClass="entr" presetSubtype="1"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 calcmode="lin" valueType="num">
                                      <p:cBhvr additive="base">
                                        <p:cTn id="98" dur="500"/>
                                        <p:tgtEl>
                                          <p:spTgt spid="45"/>
                                        </p:tgtEl>
                                        <p:attrNameLst>
                                          <p:attrName>ppt_y</p:attrName>
                                        </p:attrNameLst>
                                      </p:cBhvr>
                                      <p:tavLst>
                                        <p:tav tm="0">
                                          <p:val>
                                            <p:strVal val="#ppt_y-#ppt_h*1.125000"/>
                                          </p:val>
                                        </p:tav>
                                        <p:tav tm="100000">
                                          <p:val>
                                            <p:strVal val="#ppt_y"/>
                                          </p:val>
                                        </p:tav>
                                      </p:tavLst>
                                    </p:anim>
                                    <p:animEffect transition="in" filter="wipe(down)">
                                      <p:cBhvr>
                                        <p:cTn id="99" dur="500"/>
                                        <p:tgtEl>
                                          <p:spTgt spid="45"/>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grpId="0" nodeType="clickEffect">
                                  <p:stCondLst>
                                    <p:cond delay="0"/>
                                  </p:stCondLst>
                                  <p:childTnLst>
                                    <p:set>
                                      <p:cBhvr>
                                        <p:cTn id="103" dur="1" fill="hold">
                                          <p:stCondLst>
                                            <p:cond delay="0"/>
                                          </p:stCondLst>
                                        </p:cTn>
                                        <p:tgtEl>
                                          <p:spTgt spid="46"/>
                                        </p:tgtEl>
                                        <p:attrNameLst>
                                          <p:attrName>style.visibility</p:attrName>
                                        </p:attrNameLst>
                                      </p:cBhvr>
                                      <p:to>
                                        <p:strVal val="visible"/>
                                      </p:to>
                                    </p:set>
                                    <p:anim calcmode="lin" valueType="num">
                                      <p:cBhvr additive="base">
                                        <p:cTn id="104" dur="500"/>
                                        <p:tgtEl>
                                          <p:spTgt spid="46"/>
                                        </p:tgtEl>
                                        <p:attrNameLst>
                                          <p:attrName>ppt_y</p:attrName>
                                        </p:attrNameLst>
                                      </p:cBhvr>
                                      <p:tavLst>
                                        <p:tav tm="0">
                                          <p:val>
                                            <p:strVal val="#ppt_y-#ppt_h*1.125000"/>
                                          </p:val>
                                        </p:tav>
                                        <p:tav tm="100000">
                                          <p:val>
                                            <p:strVal val="#ppt_y"/>
                                          </p:val>
                                        </p:tav>
                                      </p:tavLst>
                                    </p:anim>
                                    <p:animEffect transition="in" filter="wipe(down)">
                                      <p:cBhvr>
                                        <p:cTn id="105" dur="500"/>
                                        <p:tgtEl>
                                          <p:spTgt spid="46"/>
                                        </p:tgtEl>
                                      </p:cBhvr>
                                    </p:animEffect>
                                  </p:childTnLst>
                                </p:cTn>
                              </p:par>
                              <p:par>
                                <p:cTn id="106" presetID="12" presetClass="entr" presetSubtype="1"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 calcmode="lin" valueType="num">
                                      <p:cBhvr additive="base">
                                        <p:cTn id="108" dur="500"/>
                                        <p:tgtEl>
                                          <p:spTgt spid="48"/>
                                        </p:tgtEl>
                                        <p:attrNameLst>
                                          <p:attrName>ppt_y</p:attrName>
                                        </p:attrNameLst>
                                      </p:cBhvr>
                                      <p:tavLst>
                                        <p:tav tm="0">
                                          <p:val>
                                            <p:strVal val="#ppt_y-#ppt_h*1.125000"/>
                                          </p:val>
                                        </p:tav>
                                        <p:tav tm="100000">
                                          <p:val>
                                            <p:strVal val="#ppt_y"/>
                                          </p:val>
                                        </p:tav>
                                      </p:tavLst>
                                    </p:anim>
                                    <p:animEffect transition="in" filter="wipe(down)">
                                      <p:cBhvr>
                                        <p:cTn id="10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1" grpId="0"/>
      <p:bldP spid="42" grpId="0"/>
      <p:bldP spid="43" grpId="0"/>
      <p:bldP spid="44" grpId="0"/>
      <p:bldP spid="11" grpId="0"/>
      <p:bldP spid="14" grpId="0"/>
      <p:bldP spid="20" grpId="0"/>
      <p:bldP spid="23"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13F16601-EF82-3842-B267-D238C4513C9A}"/>
              </a:ext>
            </a:extLst>
          </p:cNvPr>
          <p:cNvGrpSpPr/>
          <p:nvPr/>
        </p:nvGrpSpPr>
        <p:grpSpPr>
          <a:xfrm>
            <a:off x="3887991" y="3756001"/>
            <a:ext cx="6327487" cy="366949"/>
            <a:chOff x="3891384" y="5954213"/>
            <a:chExt cx="6327487" cy="366949"/>
          </a:xfrm>
          <a:solidFill>
            <a:schemeClr val="tx2"/>
          </a:solidFill>
        </p:grpSpPr>
        <p:sp>
          <p:nvSpPr>
            <p:cNvPr id="70" name="矩形 69">
              <a:extLst>
                <a:ext uri="{FF2B5EF4-FFF2-40B4-BE49-F238E27FC236}">
                  <a16:creationId xmlns:a16="http://schemas.microsoft.com/office/drawing/2014/main" id="{982C4B7F-1DF4-2080-FBB0-0CA571B350F6}"/>
                </a:ext>
              </a:extLst>
            </p:cNvPr>
            <p:cNvSpPr/>
            <p:nvPr/>
          </p:nvSpPr>
          <p:spPr>
            <a:xfrm>
              <a:off x="3891384" y="5954719"/>
              <a:ext cx="6327487" cy="366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FFC000"/>
                </a:solidFill>
              </a:endParaRPr>
            </a:p>
          </p:txBody>
        </p:sp>
        <p:sp>
          <p:nvSpPr>
            <p:cNvPr id="71" name="文本框 70">
              <a:extLst>
                <a:ext uri="{FF2B5EF4-FFF2-40B4-BE49-F238E27FC236}">
                  <a16:creationId xmlns:a16="http://schemas.microsoft.com/office/drawing/2014/main" id="{5F162F92-D5FE-7556-AF36-555838773EA7}"/>
                </a:ext>
              </a:extLst>
            </p:cNvPr>
            <p:cNvSpPr txBox="1"/>
            <p:nvPr/>
          </p:nvSpPr>
          <p:spPr>
            <a:xfrm>
              <a:off x="4756174" y="5954213"/>
              <a:ext cx="5365360" cy="338554"/>
            </a:xfrm>
            <a:prstGeom prst="rect">
              <a:avLst/>
            </a:prstGeom>
            <a:noFill/>
            <a:ln>
              <a:noFill/>
            </a:ln>
          </p:spPr>
          <p:txBody>
            <a:bodyPr wrap="square" rtlCol="0">
              <a:spAutoFit/>
            </a:bodyPr>
            <a:lstStyle/>
            <a:p>
              <a:r>
                <a:rPr lang="zh-CN" altLang="en-US" sz="1600" b="1" dirty="0">
                  <a:solidFill>
                    <a:schemeClr val="bg1"/>
                  </a:solidFill>
                </a:rPr>
                <a:t>使用</a:t>
              </a:r>
              <a:r>
                <a:rPr lang="en-US" altLang="zh-CN" sz="1600" b="1" dirty="0">
                  <a:solidFill>
                    <a:schemeClr val="bg1"/>
                  </a:solidFill>
                </a:rPr>
                <a:t>ARP</a:t>
              </a:r>
              <a:r>
                <a:rPr lang="zh-CN" altLang="en-US" sz="1600" b="1" dirty="0">
                  <a:solidFill>
                    <a:schemeClr val="bg1"/>
                  </a:solidFill>
                </a:rPr>
                <a:t>确保所选</a:t>
              </a:r>
              <a:r>
                <a:rPr lang="en-US" altLang="zh-CN" sz="1600" b="1" dirty="0">
                  <a:solidFill>
                    <a:schemeClr val="bg1"/>
                  </a:solidFill>
                </a:rPr>
                <a:t>IP</a:t>
              </a:r>
              <a:r>
                <a:rPr lang="zh-CN" altLang="en-US" sz="1600" b="1" dirty="0">
                  <a:solidFill>
                    <a:schemeClr val="bg1"/>
                  </a:solidFill>
                </a:rPr>
                <a:t>地址未被网络中其他主机占用</a:t>
              </a:r>
            </a:p>
          </p:txBody>
        </p:sp>
      </p:grpSp>
      <p:sp>
        <p:nvSpPr>
          <p:cNvPr id="16" name="文本框 15">
            <a:extLst>
              <a:ext uri="{FF2B5EF4-FFF2-40B4-BE49-F238E27FC236}">
                <a16:creationId xmlns:a16="http://schemas.microsoft.com/office/drawing/2014/main" id="{233CFD37-354F-1B72-96C4-63BC59760FC0}"/>
              </a:ext>
            </a:extLst>
          </p:cNvPr>
          <p:cNvSpPr txBox="1"/>
          <p:nvPr/>
        </p:nvSpPr>
        <p:spPr>
          <a:xfrm>
            <a:off x="6818065" y="2562940"/>
            <a:ext cx="202245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 </a:t>
            </a:r>
            <a:r>
              <a:rPr lang="en-US" altLang="zh-CN" sz="1600" b="1" dirty="0"/>
              <a:t>255.255.255.255</a:t>
            </a:r>
            <a:endParaRPr lang="zh-CN" altLang="en-US" sz="1600" b="1" dirty="0"/>
          </a:p>
        </p:txBody>
      </p:sp>
      <p:sp>
        <p:nvSpPr>
          <p:cNvPr id="17" name="文本框 16">
            <a:extLst>
              <a:ext uri="{FF2B5EF4-FFF2-40B4-BE49-F238E27FC236}">
                <a16:creationId xmlns:a16="http://schemas.microsoft.com/office/drawing/2014/main" id="{83E62B8D-4FE8-F157-1041-3678DAE3E771}"/>
              </a:ext>
            </a:extLst>
          </p:cNvPr>
          <p:cNvSpPr txBox="1"/>
          <p:nvPr/>
        </p:nvSpPr>
        <p:spPr>
          <a:xfrm>
            <a:off x="4857344" y="2562940"/>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8" name="文本框 17">
            <a:extLst>
              <a:ext uri="{FF2B5EF4-FFF2-40B4-BE49-F238E27FC236}">
                <a16:creationId xmlns:a16="http://schemas.microsoft.com/office/drawing/2014/main" id="{55A39507-B1E7-D111-F6B0-831CFD6C065E}"/>
              </a:ext>
            </a:extLst>
          </p:cNvPr>
          <p:cNvSpPr txBox="1"/>
          <p:nvPr/>
        </p:nvSpPr>
        <p:spPr>
          <a:xfrm>
            <a:off x="1926097" y="2562945"/>
            <a:ext cx="1653389"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21" name="文本框 20">
            <a:extLst>
              <a:ext uri="{FF2B5EF4-FFF2-40B4-BE49-F238E27FC236}">
                <a16:creationId xmlns:a16="http://schemas.microsoft.com/office/drawing/2014/main" id="{049FC622-7209-EEB3-DD36-91ECCFBE25F3}"/>
              </a:ext>
            </a:extLst>
          </p:cNvPr>
          <p:cNvSpPr txBox="1"/>
          <p:nvPr/>
        </p:nvSpPr>
        <p:spPr>
          <a:xfrm>
            <a:off x="9773493" y="2562946"/>
            <a:ext cx="2085889" cy="338548"/>
          </a:xfrm>
          <a:prstGeom prst="rect">
            <a:avLst/>
          </a:prstGeom>
          <a:noFill/>
        </p:spPr>
        <p:txBody>
          <a:bodyPr wrap="square" rtlCol="0">
            <a:spAutoFit/>
          </a:bodyPr>
          <a:lstStyle/>
          <a:p>
            <a:r>
              <a:rPr lang="zh-CN" altLang="en-US" sz="1600" b="1" dirty="0">
                <a:latin typeface="+mn-ea"/>
              </a:rPr>
              <a:t>源</a:t>
            </a:r>
            <a:r>
              <a:rPr lang="en-US" altLang="zh-CN" sz="1600" b="1" dirty="0">
                <a:latin typeface="+mn-ea"/>
              </a:rPr>
              <a:t>:</a:t>
            </a:r>
            <a:r>
              <a:rPr lang="en-US" altLang="zh-CN" sz="1600" b="1" dirty="0"/>
              <a:t>DHCP</a:t>
            </a:r>
            <a:r>
              <a:rPr lang="zh-CN" altLang="en-US" sz="1600" b="1" dirty="0"/>
              <a:t>服务器</a:t>
            </a:r>
            <a:r>
              <a:rPr lang="en-US" altLang="zh-CN" sz="1600" b="1" dirty="0"/>
              <a:t>2</a:t>
            </a:r>
            <a:endParaRPr lang="zh-CN" altLang="en-US" sz="1600" b="1" dirty="0"/>
          </a:p>
        </p:txBody>
      </p:sp>
      <p:sp>
        <p:nvSpPr>
          <p:cNvPr id="41" name="文本框 40">
            <a:extLst>
              <a:ext uri="{FF2B5EF4-FFF2-40B4-BE49-F238E27FC236}">
                <a16:creationId xmlns:a16="http://schemas.microsoft.com/office/drawing/2014/main" id="{45FA4EC1-53F9-CB29-AAA8-DD1810E21233}"/>
              </a:ext>
            </a:extLst>
          </p:cNvPr>
          <p:cNvSpPr txBox="1"/>
          <p:nvPr/>
        </p:nvSpPr>
        <p:spPr>
          <a:xfrm>
            <a:off x="7670121" y="2211594"/>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2" name="文本框 41">
            <a:extLst>
              <a:ext uri="{FF2B5EF4-FFF2-40B4-BE49-F238E27FC236}">
                <a16:creationId xmlns:a16="http://schemas.microsoft.com/office/drawing/2014/main" id="{D1EF6881-D011-CE80-0D57-32F2FD5DE566}"/>
              </a:ext>
            </a:extLst>
          </p:cNvPr>
          <p:cNvSpPr txBox="1"/>
          <p:nvPr/>
        </p:nvSpPr>
        <p:spPr>
          <a:xfrm>
            <a:off x="4864293" y="2211594"/>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3" name="文本框 42">
            <a:extLst>
              <a:ext uri="{FF2B5EF4-FFF2-40B4-BE49-F238E27FC236}">
                <a16:creationId xmlns:a16="http://schemas.microsoft.com/office/drawing/2014/main" id="{C7B045FA-D9C4-3710-D392-139FF8FF1142}"/>
              </a:ext>
            </a:extLst>
          </p:cNvPr>
          <p:cNvSpPr txBox="1"/>
          <p:nvPr/>
        </p:nvSpPr>
        <p:spPr>
          <a:xfrm>
            <a:off x="1926097" y="2211599"/>
            <a:ext cx="195273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4" name="文本框 43">
            <a:extLst>
              <a:ext uri="{FF2B5EF4-FFF2-40B4-BE49-F238E27FC236}">
                <a16:creationId xmlns:a16="http://schemas.microsoft.com/office/drawing/2014/main" id="{5EBE8CB2-1DF7-6744-E973-7BDA98C1D745}"/>
              </a:ext>
            </a:extLst>
          </p:cNvPr>
          <p:cNvSpPr txBox="1"/>
          <p:nvPr/>
        </p:nvSpPr>
        <p:spPr>
          <a:xfrm>
            <a:off x="9745002" y="2211600"/>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t>动态主机配置协议</a:t>
              </a:r>
              <a:r>
                <a:rPr lang="en-US" altLang="zh-CN" sz="2000" b="1" dirty="0">
                  <a:ea typeface="+mj-ea"/>
                </a:rPr>
                <a:t>DHCP</a:t>
              </a:r>
              <a:r>
                <a:rPr lang="zh-CN" altLang="en-US" sz="2000" b="1" dirty="0">
                  <a:ea typeface="+mj-ea"/>
                </a:rPr>
                <a:t>的基本工作过程</a:t>
              </a:r>
              <a:endParaRPr lang="zh-CN" altLang="en-US" sz="2000" b="1" dirty="0">
                <a:solidFill>
                  <a:schemeClr val="tx1"/>
                </a:solidFill>
                <a:ea typeface="+mj-ea"/>
              </a:endParaRPr>
            </a:p>
          </p:txBody>
        </p:sp>
      </p:grpSp>
      <p:sp>
        <p:nvSpPr>
          <p:cNvPr id="11" name="文本框 10">
            <a:extLst>
              <a:ext uri="{FF2B5EF4-FFF2-40B4-BE49-F238E27FC236}">
                <a16:creationId xmlns:a16="http://schemas.microsoft.com/office/drawing/2014/main" id="{B50C3326-5403-AE13-CE6F-4AA85CCAE067}"/>
              </a:ext>
            </a:extLst>
          </p:cNvPr>
          <p:cNvSpPr txBox="1"/>
          <p:nvPr/>
        </p:nvSpPr>
        <p:spPr>
          <a:xfrm>
            <a:off x="2070271" y="1643308"/>
            <a:ext cx="1701167"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1</a:t>
            </a:r>
          </a:p>
        </p:txBody>
      </p:sp>
      <p:sp>
        <p:nvSpPr>
          <p:cNvPr id="14" name="文本框 13">
            <a:extLst>
              <a:ext uri="{FF2B5EF4-FFF2-40B4-BE49-F238E27FC236}">
                <a16:creationId xmlns:a16="http://schemas.microsoft.com/office/drawing/2014/main" id="{BD3B3502-462E-A387-0E9E-ACF9B941A2EF}"/>
              </a:ext>
            </a:extLst>
          </p:cNvPr>
          <p:cNvSpPr txBox="1"/>
          <p:nvPr/>
        </p:nvSpPr>
        <p:spPr>
          <a:xfrm>
            <a:off x="7122561" y="1643308"/>
            <a:ext cx="1457405" cy="369332"/>
          </a:xfrm>
          <a:prstGeom prst="rect">
            <a:avLst/>
          </a:prstGeom>
          <a:noFill/>
        </p:spPr>
        <p:txBody>
          <a:bodyPr wrap="square" rtlCol="0">
            <a:spAutoFit/>
          </a:bodyPr>
          <a:lstStyle/>
          <a:p>
            <a:pPr algn="ctr"/>
            <a:r>
              <a:rPr lang="en-US" altLang="zh-CN" b="1" dirty="0"/>
              <a:t>DHCP</a:t>
            </a:r>
            <a:r>
              <a:rPr lang="zh-CN" altLang="en-US" b="1" dirty="0"/>
              <a:t>客户</a:t>
            </a:r>
            <a:endParaRPr lang="en-US" altLang="zh-CN" b="1" dirty="0"/>
          </a:p>
        </p:txBody>
      </p:sp>
      <p:grpSp>
        <p:nvGrpSpPr>
          <p:cNvPr id="5" name="组合 4">
            <a:extLst>
              <a:ext uri="{FF2B5EF4-FFF2-40B4-BE49-F238E27FC236}">
                <a16:creationId xmlns:a16="http://schemas.microsoft.com/office/drawing/2014/main" id="{0FAD7F57-FAD0-3567-C454-90672B377188}"/>
              </a:ext>
            </a:extLst>
          </p:cNvPr>
          <p:cNvGrpSpPr/>
          <p:nvPr/>
        </p:nvGrpSpPr>
        <p:grpSpPr>
          <a:xfrm>
            <a:off x="1635790" y="1574270"/>
            <a:ext cx="10199805" cy="667424"/>
            <a:chOff x="1635790" y="1574270"/>
            <a:chExt cx="10199805" cy="667424"/>
          </a:xfrm>
        </p:grpSpPr>
        <p:pic>
          <p:nvPicPr>
            <p:cNvPr id="7" name="图形 6">
              <a:extLst>
                <a:ext uri="{FF2B5EF4-FFF2-40B4-BE49-F238E27FC236}">
                  <a16:creationId xmlns:a16="http://schemas.microsoft.com/office/drawing/2014/main" id="{78929A8C-6435-8B31-EEFB-CB4E6CEB2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5790" y="1648215"/>
              <a:ext cx="452174" cy="593479"/>
            </a:xfrm>
            <a:prstGeom prst="rect">
              <a:avLst/>
            </a:prstGeom>
          </p:spPr>
        </p:pic>
        <p:pic>
          <p:nvPicPr>
            <p:cNvPr id="13" name="图形 12">
              <a:extLst>
                <a:ext uri="{FF2B5EF4-FFF2-40B4-BE49-F238E27FC236}">
                  <a16:creationId xmlns:a16="http://schemas.microsoft.com/office/drawing/2014/main" id="{D1EFE678-90B2-700B-DA2F-AF91B894F4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433" y="1574270"/>
              <a:ext cx="690048" cy="667424"/>
            </a:xfrm>
            <a:prstGeom prst="rect">
              <a:avLst/>
            </a:prstGeom>
          </p:spPr>
        </p:pic>
        <p:pic>
          <p:nvPicPr>
            <p:cNvPr id="19" name="图形 18">
              <a:extLst>
                <a:ext uri="{FF2B5EF4-FFF2-40B4-BE49-F238E27FC236}">
                  <a16:creationId xmlns:a16="http://schemas.microsoft.com/office/drawing/2014/main" id="{21FA862C-EAAC-4CC8-3E85-3999DEA31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3421" y="1648214"/>
              <a:ext cx="452174" cy="593479"/>
            </a:xfrm>
            <a:prstGeom prst="rect">
              <a:avLst/>
            </a:prstGeom>
          </p:spPr>
        </p:pic>
      </p:grpSp>
      <p:sp>
        <p:nvSpPr>
          <p:cNvPr id="20" name="文本框 19">
            <a:extLst>
              <a:ext uri="{FF2B5EF4-FFF2-40B4-BE49-F238E27FC236}">
                <a16:creationId xmlns:a16="http://schemas.microsoft.com/office/drawing/2014/main" id="{4DB9DCE3-37E8-E6E4-31F6-99A3B3C66F64}"/>
              </a:ext>
            </a:extLst>
          </p:cNvPr>
          <p:cNvSpPr txBox="1"/>
          <p:nvPr/>
        </p:nvSpPr>
        <p:spPr>
          <a:xfrm>
            <a:off x="9580704" y="1643308"/>
            <a:ext cx="1904661"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2</a:t>
            </a:r>
          </a:p>
        </p:txBody>
      </p:sp>
      <p:sp>
        <p:nvSpPr>
          <p:cNvPr id="23" name="文本框 22">
            <a:extLst>
              <a:ext uri="{FF2B5EF4-FFF2-40B4-BE49-F238E27FC236}">
                <a16:creationId xmlns:a16="http://schemas.microsoft.com/office/drawing/2014/main" id="{4E6EB644-C4F7-4CEC-6E1F-2E1647B7870C}"/>
              </a:ext>
            </a:extLst>
          </p:cNvPr>
          <p:cNvSpPr txBox="1"/>
          <p:nvPr/>
        </p:nvSpPr>
        <p:spPr>
          <a:xfrm>
            <a:off x="2038096" y="1922257"/>
            <a:ext cx="1306286"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6" name="文本框 25">
            <a:extLst>
              <a:ext uri="{FF2B5EF4-FFF2-40B4-BE49-F238E27FC236}">
                <a16:creationId xmlns:a16="http://schemas.microsoft.com/office/drawing/2014/main" id="{26AE432D-EB95-93C7-C0D0-FC98C718C93D}"/>
              </a:ext>
            </a:extLst>
          </p:cNvPr>
          <p:cNvSpPr txBox="1"/>
          <p:nvPr/>
        </p:nvSpPr>
        <p:spPr>
          <a:xfrm>
            <a:off x="10027189" y="1922257"/>
            <a:ext cx="1436915"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7" name="文本框 26">
            <a:extLst>
              <a:ext uri="{FF2B5EF4-FFF2-40B4-BE49-F238E27FC236}">
                <a16:creationId xmlns:a16="http://schemas.microsoft.com/office/drawing/2014/main" id="{2D054BAF-9F2F-917E-0E6B-9828DA06A98E}"/>
              </a:ext>
            </a:extLst>
          </p:cNvPr>
          <p:cNvSpPr txBox="1"/>
          <p:nvPr/>
        </p:nvSpPr>
        <p:spPr>
          <a:xfrm>
            <a:off x="7132481" y="1922257"/>
            <a:ext cx="1306286" cy="369332"/>
          </a:xfrm>
          <a:prstGeom prst="rect">
            <a:avLst/>
          </a:prstGeom>
          <a:noFill/>
        </p:spPr>
        <p:txBody>
          <a:bodyPr wrap="square">
            <a:spAutoFit/>
          </a:bodyPr>
          <a:lstStyle/>
          <a:p>
            <a:pPr algn="ctr"/>
            <a:r>
              <a:rPr lang="zh-CN" altLang="en-US" b="1" dirty="0"/>
              <a:t>（</a:t>
            </a:r>
            <a:r>
              <a:rPr lang="en-US" altLang="zh-CN" b="1" dirty="0"/>
              <a:t>UDP 68</a:t>
            </a:r>
            <a:r>
              <a:rPr lang="zh-CN" altLang="en-US" b="1" dirty="0"/>
              <a:t>）</a:t>
            </a:r>
          </a:p>
        </p:txBody>
      </p:sp>
      <p:cxnSp>
        <p:nvCxnSpPr>
          <p:cNvPr id="29" name="直接箭头连接符 28">
            <a:extLst>
              <a:ext uri="{FF2B5EF4-FFF2-40B4-BE49-F238E27FC236}">
                <a16:creationId xmlns:a16="http://schemas.microsoft.com/office/drawing/2014/main" id="{28B0DE16-1BA8-88C3-9287-58C3DA9ACB60}"/>
              </a:ext>
            </a:extLst>
          </p:cNvPr>
          <p:cNvCxnSpPr>
            <a:cxnSpLocks/>
          </p:cNvCxnSpPr>
          <p:nvPr/>
        </p:nvCxnSpPr>
        <p:spPr>
          <a:xfrm>
            <a:off x="1856534" y="2364636"/>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20261F8-F2BD-FBF3-B8F1-54B160C328F9}"/>
              </a:ext>
            </a:extLst>
          </p:cNvPr>
          <p:cNvCxnSpPr>
            <a:cxnSpLocks/>
          </p:cNvCxnSpPr>
          <p:nvPr/>
        </p:nvCxnSpPr>
        <p:spPr>
          <a:xfrm>
            <a:off x="6790652" y="2364635"/>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9DC7460-B317-F2ED-E726-95DD70EA1EA2}"/>
              </a:ext>
            </a:extLst>
          </p:cNvPr>
          <p:cNvCxnSpPr>
            <a:cxnSpLocks/>
          </p:cNvCxnSpPr>
          <p:nvPr/>
        </p:nvCxnSpPr>
        <p:spPr>
          <a:xfrm>
            <a:off x="11724769" y="2349050"/>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4DF2E40-F93E-3A37-5448-A7505301D19F}"/>
              </a:ext>
            </a:extLst>
          </p:cNvPr>
          <p:cNvGrpSpPr/>
          <p:nvPr/>
        </p:nvGrpSpPr>
        <p:grpSpPr>
          <a:xfrm>
            <a:off x="1856534" y="2364636"/>
            <a:ext cx="4934111" cy="302400"/>
            <a:chOff x="1856534" y="2450095"/>
            <a:chExt cx="4718965" cy="274542"/>
          </a:xfrm>
        </p:grpSpPr>
        <p:cxnSp>
          <p:nvCxnSpPr>
            <p:cNvPr id="35" name="直接箭头连接符 34">
              <a:extLst>
                <a:ext uri="{FF2B5EF4-FFF2-40B4-BE49-F238E27FC236}">
                  <a16:creationId xmlns:a16="http://schemas.microsoft.com/office/drawing/2014/main" id="{87216D96-0100-C48B-C771-875A7DDF010B}"/>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1112188-51FB-9B84-E819-D8D364585BB3}"/>
                </a:ext>
              </a:extLst>
            </p:cNvPr>
            <p:cNvSpPr/>
            <p:nvPr/>
          </p:nvSpPr>
          <p:spPr>
            <a:xfrm>
              <a:off x="3685817" y="2450095"/>
              <a:ext cx="1060397" cy="27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40" name="组合 39">
            <a:extLst>
              <a:ext uri="{FF2B5EF4-FFF2-40B4-BE49-F238E27FC236}">
                <a16:creationId xmlns:a16="http://schemas.microsoft.com/office/drawing/2014/main" id="{D9564DAE-B431-96C2-8341-0D510ED9FB22}"/>
              </a:ext>
            </a:extLst>
          </p:cNvPr>
          <p:cNvGrpSpPr/>
          <p:nvPr/>
        </p:nvGrpSpPr>
        <p:grpSpPr>
          <a:xfrm>
            <a:off x="6790642" y="2332601"/>
            <a:ext cx="4934120" cy="302400"/>
            <a:chOff x="6575499" y="2435839"/>
            <a:chExt cx="4718965" cy="251659"/>
          </a:xfrm>
        </p:grpSpPr>
        <p:cxnSp>
          <p:nvCxnSpPr>
            <p:cNvPr id="36" name="直接箭头连接符 35">
              <a:extLst>
                <a:ext uri="{FF2B5EF4-FFF2-40B4-BE49-F238E27FC236}">
                  <a16:creationId xmlns:a16="http://schemas.microsoft.com/office/drawing/2014/main" id="{BCC67916-1598-880E-94A4-D77A3A8C25FE}"/>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C2BC42-E2EC-7749-3E5E-40A2D9D0B7E7}"/>
                </a:ext>
              </a:extLst>
            </p:cNvPr>
            <p:cNvSpPr/>
            <p:nvPr/>
          </p:nvSpPr>
          <p:spPr>
            <a:xfrm>
              <a:off x="8402506" y="2435839"/>
              <a:ext cx="1060397" cy="251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6" name="组合 5">
            <a:extLst>
              <a:ext uri="{FF2B5EF4-FFF2-40B4-BE49-F238E27FC236}">
                <a16:creationId xmlns:a16="http://schemas.microsoft.com/office/drawing/2014/main" id="{203165C8-B377-68A3-60EF-475AD0554D9E}"/>
              </a:ext>
            </a:extLst>
          </p:cNvPr>
          <p:cNvGrpSpPr/>
          <p:nvPr/>
        </p:nvGrpSpPr>
        <p:grpSpPr>
          <a:xfrm flipH="1">
            <a:off x="1849585" y="2715982"/>
            <a:ext cx="4934111" cy="302400"/>
            <a:chOff x="1856534" y="2450095"/>
            <a:chExt cx="4718965" cy="274542"/>
          </a:xfrm>
        </p:grpSpPr>
        <p:cxnSp>
          <p:nvCxnSpPr>
            <p:cNvPr id="8" name="直接箭头连接符 7">
              <a:extLst>
                <a:ext uri="{FF2B5EF4-FFF2-40B4-BE49-F238E27FC236}">
                  <a16:creationId xmlns:a16="http://schemas.microsoft.com/office/drawing/2014/main" id="{F3E18E59-AD34-FAAF-B1F1-70E23AB45DC3}"/>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D119084-9F43-AE91-48D8-73CE5D87FF61}"/>
                </a:ext>
              </a:extLst>
            </p:cNvPr>
            <p:cNvSpPr/>
            <p:nvPr/>
          </p:nvSpPr>
          <p:spPr>
            <a:xfrm>
              <a:off x="3685818" y="2450095"/>
              <a:ext cx="1060397" cy="2745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10" name="组合 9">
            <a:extLst>
              <a:ext uri="{FF2B5EF4-FFF2-40B4-BE49-F238E27FC236}">
                <a16:creationId xmlns:a16="http://schemas.microsoft.com/office/drawing/2014/main" id="{78F4EA63-3844-D9C1-8681-5F1D2141FA01}"/>
              </a:ext>
            </a:extLst>
          </p:cNvPr>
          <p:cNvGrpSpPr/>
          <p:nvPr/>
        </p:nvGrpSpPr>
        <p:grpSpPr>
          <a:xfrm flipH="1">
            <a:off x="6783693" y="2683947"/>
            <a:ext cx="4934120" cy="302400"/>
            <a:chOff x="6575499" y="2435839"/>
            <a:chExt cx="4718965" cy="251659"/>
          </a:xfrm>
        </p:grpSpPr>
        <p:cxnSp>
          <p:nvCxnSpPr>
            <p:cNvPr id="12" name="直接箭头连接符 11">
              <a:extLst>
                <a:ext uri="{FF2B5EF4-FFF2-40B4-BE49-F238E27FC236}">
                  <a16:creationId xmlns:a16="http://schemas.microsoft.com/office/drawing/2014/main" id="{B00EC63B-07C2-28CD-D72A-09DA73E6E6B3}"/>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6FDC642-6D4B-E01E-40BB-A775D9007667}"/>
                </a:ext>
              </a:extLst>
            </p:cNvPr>
            <p:cNvSpPr/>
            <p:nvPr/>
          </p:nvSpPr>
          <p:spPr>
            <a:xfrm>
              <a:off x="8402506" y="2435839"/>
              <a:ext cx="1060397" cy="2516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sp>
        <p:nvSpPr>
          <p:cNvPr id="55" name="文本框 54">
            <a:extLst>
              <a:ext uri="{FF2B5EF4-FFF2-40B4-BE49-F238E27FC236}">
                <a16:creationId xmlns:a16="http://schemas.microsoft.com/office/drawing/2014/main" id="{78462875-75BB-8C80-4B8F-0FFC7F9F8661}"/>
              </a:ext>
            </a:extLst>
          </p:cNvPr>
          <p:cNvSpPr txBox="1"/>
          <p:nvPr/>
        </p:nvSpPr>
        <p:spPr>
          <a:xfrm>
            <a:off x="3656320" y="3096468"/>
            <a:ext cx="1108742" cy="369332"/>
          </a:xfrm>
          <a:prstGeom prst="rect">
            <a:avLst/>
          </a:prstGeom>
          <a:noFill/>
        </p:spPr>
        <p:txBody>
          <a:bodyPr wrap="square" rtlCol="0">
            <a:spAutoFit/>
          </a:bodyPr>
          <a:lstStyle/>
          <a:p>
            <a:r>
              <a:rPr lang="zh-CN" altLang="en-US" b="1" dirty="0">
                <a:solidFill>
                  <a:schemeClr val="accent2"/>
                </a:solidFill>
                <a:latin typeface="+mn-ea"/>
              </a:rPr>
              <a:t>事务</a:t>
            </a:r>
            <a:r>
              <a:rPr lang="en-US" altLang="zh-CN" b="1" dirty="0">
                <a:solidFill>
                  <a:schemeClr val="accent2"/>
                </a:solidFill>
                <a:latin typeface="+mn-ea"/>
              </a:rPr>
              <a:t>ID</a:t>
            </a:r>
            <a:endParaRPr lang="zh-CN" altLang="en-US" b="1" dirty="0">
              <a:solidFill>
                <a:schemeClr val="accent2"/>
              </a:solidFill>
              <a:latin typeface="+mn-ea"/>
            </a:endParaRPr>
          </a:p>
        </p:txBody>
      </p:sp>
      <p:sp>
        <p:nvSpPr>
          <p:cNvPr id="56" name="文本框 55">
            <a:extLst>
              <a:ext uri="{FF2B5EF4-FFF2-40B4-BE49-F238E27FC236}">
                <a16:creationId xmlns:a16="http://schemas.microsoft.com/office/drawing/2014/main" id="{4D1CB39A-AD61-5905-AA0B-AA9CFED3589D}"/>
              </a:ext>
            </a:extLst>
          </p:cNvPr>
          <p:cNvSpPr txBox="1"/>
          <p:nvPr/>
        </p:nvSpPr>
        <p:spPr>
          <a:xfrm>
            <a:off x="3656320" y="3445590"/>
            <a:ext cx="1751987" cy="369332"/>
          </a:xfrm>
          <a:prstGeom prst="rect">
            <a:avLst/>
          </a:prstGeom>
          <a:noFill/>
        </p:spPr>
        <p:txBody>
          <a:bodyPr wrap="square" rtlCol="0">
            <a:spAutoFit/>
          </a:bodyPr>
          <a:lstStyle/>
          <a:p>
            <a:r>
              <a:rPr lang="zh-CN" altLang="en-US" b="1" dirty="0">
                <a:solidFill>
                  <a:schemeClr val="accent2"/>
                </a:solidFill>
                <a:latin typeface="+mn-ea"/>
              </a:rPr>
              <a:t>配置信息：</a:t>
            </a:r>
          </a:p>
        </p:txBody>
      </p:sp>
      <p:sp>
        <p:nvSpPr>
          <p:cNvPr id="57" name="文本框 56">
            <a:extLst>
              <a:ext uri="{FF2B5EF4-FFF2-40B4-BE49-F238E27FC236}">
                <a16:creationId xmlns:a16="http://schemas.microsoft.com/office/drawing/2014/main" id="{954E1052-B9FE-8402-C5E2-6DBCE1D543D4}"/>
              </a:ext>
            </a:extLst>
          </p:cNvPr>
          <p:cNvSpPr txBox="1"/>
          <p:nvPr/>
        </p:nvSpPr>
        <p:spPr>
          <a:xfrm>
            <a:off x="8852702" y="3080740"/>
            <a:ext cx="1108742" cy="369332"/>
          </a:xfrm>
          <a:prstGeom prst="rect">
            <a:avLst/>
          </a:prstGeom>
          <a:noFill/>
        </p:spPr>
        <p:txBody>
          <a:bodyPr wrap="square" rtlCol="0">
            <a:spAutoFit/>
          </a:bodyPr>
          <a:lstStyle/>
          <a:p>
            <a:r>
              <a:rPr lang="zh-CN" altLang="en-US" b="1" dirty="0">
                <a:solidFill>
                  <a:schemeClr val="accent2"/>
                </a:solidFill>
                <a:latin typeface="+mn-ea"/>
              </a:rPr>
              <a:t>事务</a:t>
            </a:r>
            <a:r>
              <a:rPr lang="en-US" altLang="zh-CN" b="1" dirty="0">
                <a:solidFill>
                  <a:schemeClr val="accent2"/>
                </a:solidFill>
                <a:latin typeface="+mn-ea"/>
              </a:rPr>
              <a:t>ID</a:t>
            </a:r>
            <a:endParaRPr lang="zh-CN" altLang="en-US" b="1" dirty="0">
              <a:solidFill>
                <a:schemeClr val="accent2"/>
              </a:solidFill>
              <a:latin typeface="+mn-ea"/>
            </a:endParaRPr>
          </a:p>
        </p:txBody>
      </p:sp>
      <p:sp>
        <p:nvSpPr>
          <p:cNvPr id="58" name="文本框 57">
            <a:extLst>
              <a:ext uri="{FF2B5EF4-FFF2-40B4-BE49-F238E27FC236}">
                <a16:creationId xmlns:a16="http://schemas.microsoft.com/office/drawing/2014/main" id="{EF1B6699-87EE-BAD2-1A64-9E1C0BFFBBAB}"/>
              </a:ext>
            </a:extLst>
          </p:cNvPr>
          <p:cNvSpPr txBox="1"/>
          <p:nvPr/>
        </p:nvSpPr>
        <p:spPr>
          <a:xfrm>
            <a:off x="8852703" y="3429862"/>
            <a:ext cx="1290756" cy="369332"/>
          </a:xfrm>
          <a:prstGeom prst="rect">
            <a:avLst/>
          </a:prstGeom>
          <a:noFill/>
        </p:spPr>
        <p:txBody>
          <a:bodyPr wrap="square" rtlCol="0">
            <a:spAutoFit/>
          </a:bodyPr>
          <a:lstStyle/>
          <a:p>
            <a:r>
              <a:rPr lang="zh-CN" altLang="en-US" b="1" dirty="0">
                <a:solidFill>
                  <a:schemeClr val="accent2"/>
                </a:solidFill>
                <a:latin typeface="+mn-ea"/>
              </a:rPr>
              <a:t>配置信息：</a:t>
            </a:r>
          </a:p>
        </p:txBody>
      </p:sp>
      <p:sp>
        <p:nvSpPr>
          <p:cNvPr id="59" name="文本框 58">
            <a:extLst>
              <a:ext uri="{FF2B5EF4-FFF2-40B4-BE49-F238E27FC236}">
                <a16:creationId xmlns:a16="http://schemas.microsoft.com/office/drawing/2014/main" id="{319F1A4B-ED52-9E19-2FC7-4578D0B80E64}"/>
              </a:ext>
            </a:extLst>
          </p:cNvPr>
          <p:cNvSpPr txBox="1"/>
          <p:nvPr/>
        </p:nvSpPr>
        <p:spPr>
          <a:xfrm>
            <a:off x="3887991" y="4135270"/>
            <a:ext cx="1907932" cy="369332"/>
          </a:xfrm>
          <a:prstGeom prst="rect">
            <a:avLst/>
          </a:prstGeom>
          <a:noFill/>
        </p:spPr>
        <p:txBody>
          <a:bodyPr wrap="square" rtlCol="0">
            <a:spAutoFit/>
          </a:bodyPr>
          <a:lstStyle/>
          <a:p>
            <a:r>
              <a:rPr lang="zh-CN" altLang="en-US" b="1" dirty="0">
                <a:solidFill>
                  <a:schemeClr val="accent2"/>
                </a:solidFill>
                <a:latin typeface="+mn-ea"/>
              </a:rPr>
              <a:t>子网掩码</a:t>
            </a:r>
          </a:p>
        </p:txBody>
      </p:sp>
      <p:sp>
        <p:nvSpPr>
          <p:cNvPr id="60" name="文本框 59">
            <a:extLst>
              <a:ext uri="{FF2B5EF4-FFF2-40B4-BE49-F238E27FC236}">
                <a16:creationId xmlns:a16="http://schemas.microsoft.com/office/drawing/2014/main" id="{1689C155-4D09-86DA-EDFE-51695AAD4F0A}"/>
              </a:ext>
            </a:extLst>
          </p:cNvPr>
          <p:cNvSpPr txBox="1"/>
          <p:nvPr/>
        </p:nvSpPr>
        <p:spPr>
          <a:xfrm>
            <a:off x="3887991" y="4503274"/>
            <a:ext cx="1907932" cy="369332"/>
          </a:xfrm>
          <a:prstGeom prst="rect">
            <a:avLst/>
          </a:prstGeom>
          <a:noFill/>
        </p:spPr>
        <p:txBody>
          <a:bodyPr wrap="square" rtlCol="0">
            <a:spAutoFit/>
          </a:bodyPr>
          <a:lstStyle/>
          <a:p>
            <a:r>
              <a:rPr lang="zh-CN" altLang="en-US" b="1" dirty="0">
                <a:solidFill>
                  <a:schemeClr val="accent2"/>
                </a:solidFill>
                <a:latin typeface="+mn-ea"/>
              </a:rPr>
              <a:t>地址租期</a:t>
            </a:r>
          </a:p>
        </p:txBody>
      </p:sp>
      <p:sp>
        <p:nvSpPr>
          <p:cNvPr id="61" name="文本框 60">
            <a:extLst>
              <a:ext uri="{FF2B5EF4-FFF2-40B4-BE49-F238E27FC236}">
                <a16:creationId xmlns:a16="http://schemas.microsoft.com/office/drawing/2014/main" id="{F143F227-6683-3FDE-514D-B6BAAF6C625B}"/>
              </a:ext>
            </a:extLst>
          </p:cNvPr>
          <p:cNvSpPr txBox="1"/>
          <p:nvPr/>
        </p:nvSpPr>
        <p:spPr>
          <a:xfrm>
            <a:off x="3887991" y="4871278"/>
            <a:ext cx="1907932" cy="369332"/>
          </a:xfrm>
          <a:prstGeom prst="rect">
            <a:avLst/>
          </a:prstGeom>
          <a:noFill/>
        </p:spPr>
        <p:txBody>
          <a:bodyPr wrap="square" rtlCol="0">
            <a:spAutoFit/>
          </a:bodyPr>
          <a:lstStyle/>
          <a:p>
            <a:r>
              <a:rPr lang="zh-CN" altLang="en-US" b="1" dirty="0">
                <a:solidFill>
                  <a:schemeClr val="accent2"/>
                </a:solidFill>
                <a:latin typeface="+mn-ea"/>
              </a:rPr>
              <a:t>默认网关</a:t>
            </a:r>
          </a:p>
        </p:txBody>
      </p:sp>
      <p:sp>
        <p:nvSpPr>
          <p:cNvPr id="62" name="文本框 61">
            <a:extLst>
              <a:ext uri="{FF2B5EF4-FFF2-40B4-BE49-F238E27FC236}">
                <a16:creationId xmlns:a16="http://schemas.microsoft.com/office/drawing/2014/main" id="{4C050FA4-526E-F24F-C3BE-2DCA2545ED8D}"/>
              </a:ext>
            </a:extLst>
          </p:cNvPr>
          <p:cNvSpPr txBox="1"/>
          <p:nvPr/>
        </p:nvSpPr>
        <p:spPr>
          <a:xfrm>
            <a:off x="3887991" y="5239283"/>
            <a:ext cx="1907932" cy="369332"/>
          </a:xfrm>
          <a:prstGeom prst="rect">
            <a:avLst/>
          </a:prstGeom>
          <a:noFill/>
        </p:spPr>
        <p:txBody>
          <a:bodyPr wrap="square" rtlCol="0">
            <a:spAutoFit/>
          </a:bodyPr>
          <a:lstStyle/>
          <a:p>
            <a:r>
              <a:rPr lang="en-US" altLang="zh-CN" b="1" dirty="0">
                <a:solidFill>
                  <a:schemeClr val="accent2"/>
                </a:solidFill>
                <a:latin typeface="+mn-ea"/>
              </a:rPr>
              <a:t>DNS</a:t>
            </a:r>
            <a:r>
              <a:rPr lang="zh-CN" altLang="en-US" b="1" dirty="0">
                <a:solidFill>
                  <a:schemeClr val="accent2"/>
                </a:solidFill>
                <a:latin typeface="+mn-ea"/>
              </a:rPr>
              <a:t>服务器</a:t>
            </a:r>
          </a:p>
        </p:txBody>
      </p:sp>
      <p:sp>
        <p:nvSpPr>
          <p:cNvPr id="63" name="文本框 62">
            <a:extLst>
              <a:ext uri="{FF2B5EF4-FFF2-40B4-BE49-F238E27FC236}">
                <a16:creationId xmlns:a16="http://schemas.microsoft.com/office/drawing/2014/main" id="{BBBA1901-11B1-1571-E335-4F49C7C08097}"/>
              </a:ext>
            </a:extLst>
          </p:cNvPr>
          <p:cNvSpPr txBox="1"/>
          <p:nvPr/>
        </p:nvSpPr>
        <p:spPr>
          <a:xfrm>
            <a:off x="9306813" y="4121094"/>
            <a:ext cx="1907932" cy="369332"/>
          </a:xfrm>
          <a:prstGeom prst="rect">
            <a:avLst/>
          </a:prstGeom>
          <a:noFill/>
        </p:spPr>
        <p:txBody>
          <a:bodyPr wrap="square" rtlCol="0">
            <a:spAutoFit/>
          </a:bodyPr>
          <a:lstStyle/>
          <a:p>
            <a:r>
              <a:rPr lang="zh-CN" altLang="en-US" b="1" dirty="0">
                <a:solidFill>
                  <a:schemeClr val="accent2"/>
                </a:solidFill>
                <a:latin typeface="+mn-ea"/>
              </a:rPr>
              <a:t>子网掩码</a:t>
            </a:r>
          </a:p>
        </p:txBody>
      </p:sp>
      <p:sp>
        <p:nvSpPr>
          <p:cNvPr id="64" name="文本框 63">
            <a:extLst>
              <a:ext uri="{FF2B5EF4-FFF2-40B4-BE49-F238E27FC236}">
                <a16:creationId xmlns:a16="http://schemas.microsoft.com/office/drawing/2014/main" id="{82A9FFB4-AC4A-AE94-522B-6778D7FDE430}"/>
              </a:ext>
            </a:extLst>
          </p:cNvPr>
          <p:cNvSpPr txBox="1"/>
          <p:nvPr/>
        </p:nvSpPr>
        <p:spPr>
          <a:xfrm>
            <a:off x="9306813" y="4489098"/>
            <a:ext cx="1907932" cy="369332"/>
          </a:xfrm>
          <a:prstGeom prst="rect">
            <a:avLst/>
          </a:prstGeom>
          <a:noFill/>
        </p:spPr>
        <p:txBody>
          <a:bodyPr wrap="square" rtlCol="0">
            <a:spAutoFit/>
          </a:bodyPr>
          <a:lstStyle/>
          <a:p>
            <a:r>
              <a:rPr lang="zh-CN" altLang="en-US" b="1" dirty="0">
                <a:solidFill>
                  <a:schemeClr val="accent2"/>
                </a:solidFill>
                <a:latin typeface="+mn-ea"/>
              </a:rPr>
              <a:t>地址租期</a:t>
            </a:r>
          </a:p>
        </p:txBody>
      </p:sp>
      <p:sp>
        <p:nvSpPr>
          <p:cNvPr id="65" name="文本框 64">
            <a:extLst>
              <a:ext uri="{FF2B5EF4-FFF2-40B4-BE49-F238E27FC236}">
                <a16:creationId xmlns:a16="http://schemas.microsoft.com/office/drawing/2014/main" id="{47BCE564-3FE8-235D-47F1-3A6A0564170D}"/>
              </a:ext>
            </a:extLst>
          </p:cNvPr>
          <p:cNvSpPr txBox="1"/>
          <p:nvPr/>
        </p:nvSpPr>
        <p:spPr>
          <a:xfrm>
            <a:off x="9306813" y="4857102"/>
            <a:ext cx="1907932" cy="369332"/>
          </a:xfrm>
          <a:prstGeom prst="rect">
            <a:avLst/>
          </a:prstGeom>
          <a:noFill/>
        </p:spPr>
        <p:txBody>
          <a:bodyPr wrap="square" rtlCol="0">
            <a:spAutoFit/>
          </a:bodyPr>
          <a:lstStyle/>
          <a:p>
            <a:r>
              <a:rPr lang="zh-CN" altLang="en-US" b="1" dirty="0">
                <a:solidFill>
                  <a:schemeClr val="accent2"/>
                </a:solidFill>
                <a:latin typeface="+mn-ea"/>
              </a:rPr>
              <a:t>默认网关</a:t>
            </a:r>
          </a:p>
        </p:txBody>
      </p:sp>
      <p:sp>
        <p:nvSpPr>
          <p:cNvPr id="66" name="文本框 65">
            <a:extLst>
              <a:ext uri="{FF2B5EF4-FFF2-40B4-BE49-F238E27FC236}">
                <a16:creationId xmlns:a16="http://schemas.microsoft.com/office/drawing/2014/main" id="{439261EC-5D3D-8884-0943-F1B797FF7434}"/>
              </a:ext>
            </a:extLst>
          </p:cNvPr>
          <p:cNvSpPr txBox="1"/>
          <p:nvPr/>
        </p:nvSpPr>
        <p:spPr>
          <a:xfrm>
            <a:off x="9306813" y="5225107"/>
            <a:ext cx="1907932" cy="369332"/>
          </a:xfrm>
          <a:prstGeom prst="rect">
            <a:avLst/>
          </a:prstGeom>
          <a:noFill/>
        </p:spPr>
        <p:txBody>
          <a:bodyPr wrap="square" rtlCol="0">
            <a:spAutoFit/>
          </a:bodyPr>
          <a:lstStyle/>
          <a:p>
            <a:r>
              <a:rPr lang="en-US" altLang="zh-CN" b="1" dirty="0">
                <a:solidFill>
                  <a:schemeClr val="accent2"/>
                </a:solidFill>
                <a:latin typeface="+mn-ea"/>
              </a:rPr>
              <a:t>DNS</a:t>
            </a:r>
            <a:r>
              <a:rPr lang="zh-CN" altLang="en-US" b="1" dirty="0">
                <a:solidFill>
                  <a:schemeClr val="accent2"/>
                </a:solidFill>
                <a:latin typeface="+mn-ea"/>
              </a:rPr>
              <a:t>服务器</a:t>
            </a:r>
          </a:p>
        </p:txBody>
      </p:sp>
      <p:sp>
        <p:nvSpPr>
          <p:cNvPr id="67" name="文本框 66">
            <a:extLst>
              <a:ext uri="{FF2B5EF4-FFF2-40B4-BE49-F238E27FC236}">
                <a16:creationId xmlns:a16="http://schemas.microsoft.com/office/drawing/2014/main" id="{D14F77B6-579D-D031-E7C3-8EEF81B27152}"/>
              </a:ext>
            </a:extLst>
          </p:cNvPr>
          <p:cNvSpPr txBox="1"/>
          <p:nvPr/>
        </p:nvSpPr>
        <p:spPr>
          <a:xfrm>
            <a:off x="3887991" y="3767266"/>
            <a:ext cx="1907932" cy="369332"/>
          </a:xfrm>
          <a:prstGeom prst="rect">
            <a:avLst/>
          </a:prstGeom>
          <a:noFill/>
        </p:spPr>
        <p:txBody>
          <a:bodyPr wrap="square" rtlCol="0">
            <a:spAutoFit/>
          </a:bodyPr>
          <a:lstStyle/>
          <a:p>
            <a:r>
              <a:rPr lang="en-US" altLang="zh-CN" b="1" dirty="0">
                <a:solidFill>
                  <a:schemeClr val="accent2"/>
                </a:solidFill>
                <a:latin typeface="+mn-ea"/>
              </a:rPr>
              <a:t>IP</a:t>
            </a:r>
            <a:r>
              <a:rPr lang="zh-CN" altLang="en-US" b="1" dirty="0">
                <a:solidFill>
                  <a:schemeClr val="accent2"/>
                </a:solidFill>
                <a:latin typeface="+mn-ea"/>
              </a:rPr>
              <a:t>地址</a:t>
            </a:r>
          </a:p>
        </p:txBody>
      </p:sp>
      <p:sp>
        <p:nvSpPr>
          <p:cNvPr id="68" name="文本框 67">
            <a:extLst>
              <a:ext uri="{FF2B5EF4-FFF2-40B4-BE49-F238E27FC236}">
                <a16:creationId xmlns:a16="http://schemas.microsoft.com/office/drawing/2014/main" id="{870E2283-BEA8-C9C2-0DB4-83D41000E6A9}"/>
              </a:ext>
            </a:extLst>
          </p:cNvPr>
          <p:cNvSpPr txBox="1"/>
          <p:nvPr/>
        </p:nvSpPr>
        <p:spPr>
          <a:xfrm>
            <a:off x="9306813" y="3753090"/>
            <a:ext cx="1907932" cy="369332"/>
          </a:xfrm>
          <a:prstGeom prst="rect">
            <a:avLst/>
          </a:prstGeom>
          <a:noFill/>
        </p:spPr>
        <p:txBody>
          <a:bodyPr wrap="square" rtlCol="0">
            <a:spAutoFit/>
          </a:bodyPr>
          <a:lstStyle/>
          <a:p>
            <a:r>
              <a:rPr lang="en-US" altLang="zh-CN" b="1" dirty="0">
                <a:solidFill>
                  <a:schemeClr val="accent2"/>
                </a:solidFill>
                <a:latin typeface="+mn-ea"/>
              </a:rPr>
              <a:t>IP</a:t>
            </a:r>
            <a:r>
              <a:rPr lang="zh-CN" altLang="en-US" b="1" dirty="0">
                <a:solidFill>
                  <a:schemeClr val="accent2"/>
                </a:solidFill>
                <a:latin typeface="+mn-ea"/>
              </a:rPr>
              <a:t>地址</a:t>
            </a:r>
          </a:p>
        </p:txBody>
      </p:sp>
    </p:spTree>
    <p:custDataLst>
      <p:tags r:id="rId1"/>
    </p:custDataLst>
    <p:extLst>
      <p:ext uri="{BB962C8B-B14F-4D97-AF65-F5344CB8AC3E}">
        <p14:creationId xmlns:p14="http://schemas.microsoft.com/office/powerpoint/2010/main" val="9813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ppt_x</p:attrName>
                                        </p:attrNameLst>
                                      </p:cBhvr>
                                      <p:tavLst>
                                        <p:tav tm="0">
                                          <p:val>
                                            <p:strVal val="#ppt_x+#ppt_w*1.125000"/>
                                          </p:val>
                                        </p:tav>
                                        <p:tav tm="100000">
                                          <p:val>
                                            <p:strVal val="#ppt_x"/>
                                          </p:val>
                                        </p:tav>
                                      </p:tavLst>
                                    </p:anim>
                                    <p:animEffect transition="in" filter="wipe(left)">
                                      <p:cBhvr>
                                        <p:cTn id="16" dur="500"/>
                                        <p:tgtEl>
                                          <p:spTgt spid="1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ppt_x</p:attrName>
                                        </p:attrNameLst>
                                      </p:cBhvr>
                                      <p:tavLst>
                                        <p:tav tm="0">
                                          <p:val>
                                            <p:strVal val="#ppt_x+#ppt_w*1.125000"/>
                                          </p:val>
                                        </p:tav>
                                        <p:tav tm="100000">
                                          <p:val>
                                            <p:strVal val="#ppt_x"/>
                                          </p:val>
                                        </p:tav>
                                      </p:tavLst>
                                    </p:anim>
                                    <p:animEffect transition="in" filter="wipe(left)">
                                      <p:cBhvr>
                                        <p:cTn id="26" dur="500"/>
                                        <p:tgtEl>
                                          <p:spTgt spid="16"/>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p:tgtEl>
                                          <p:spTgt spid="57"/>
                                        </p:tgtEl>
                                        <p:attrNameLst>
                                          <p:attrName>ppt_y</p:attrName>
                                        </p:attrNameLst>
                                      </p:cBhvr>
                                      <p:tavLst>
                                        <p:tav tm="0">
                                          <p:val>
                                            <p:strVal val="#ppt_y-#ppt_h*1.125000"/>
                                          </p:val>
                                        </p:tav>
                                        <p:tav tm="100000">
                                          <p:val>
                                            <p:strVal val="#ppt_y"/>
                                          </p:val>
                                        </p:tav>
                                      </p:tavLst>
                                    </p:anim>
                                    <p:animEffect transition="in" filter="wipe(down)">
                                      <p:cBhvr>
                                        <p:cTn id="36" dur="500"/>
                                        <p:tgtEl>
                                          <p:spTgt spid="57"/>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p:tgtEl>
                                          <p:spTgt spid="55"/>
                                        </p:tgtEl>
                                        <p:attrNameLst>
                                          <p:attrName>ppt_y</p:attrName>
                                        </p:attrNameLst>
                                      </p:cBhvr>
                                      <p:tavLst>
                                        <p:tav tm="0">
                                          <p:val>
                                            <p:strVal val="#ppt_y-#ppt_h*1.125000"/>
                                          </p:val>
                                        </p:tav>
                                        <p:tav tm="100000">
                                          <p:val>
                                            <p:strVal val="#ppt_y"/>
                                          </p:val>
                                        </p:tav>
                                      </p:tavLst>
                                    </p:anim>
                                    <p:animEffect transition="in" filter="wipe(down)">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p:tgtEl>
                                          <p:spTgt spid="56"/>
                                        </p:tgtEl>
                                        <p:attrNameLst>
                                          <p:attrName>ppt_y</p:attrName>
                                        </p:attrNameLst>
                                      </p:cBhvr>
                                      <p:tavLst>
                                        <p:tav tm="0">
                                          <p:val>
                                            <p:strVal val="#ppt_y-#ppt_h*1.125000"/>
                                          </p:val>
                                        </p:tav>
                                        <p:tav tm="100000">
                                          <p:val>
                                            <p:strVal val="#ppt_y"/>
                                          </p:val>
                                        </p:tav>
                                      </p:tavLst>
                                    </p:anim>
                                    <p:animEffect transition="in" filter="wipe(down)">
                                      <p:cBhvr>
                                        <p:cTn id="46" dur="500"/>
                                        <p:tgtEl>
                                          <p:spTgt spid="56"/>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p:tgtEl>
                                          <p:spTgt spid="58"/>
                                        </p:tgtEl>
                                        <p:attrNameLst>
                                          <p:attrName>ppt_y</p:attrName>
                                        </p:attrNameLst>
                                      </p:cBhvr>
                                      <p:tavLst>
                                        <p:tav tm="0">
                                          <p:val>
                                            <p:strVal val="#ppt_y-#ppt_h*1.125000"/>
                                          </p:val>
                                        </p:tav>
                                        <p:tav tm="100000">
                                          <p:val>
                                            <p:strVal val="#ppt_y"/>
                                          </p:val>
                                        </p:tav>
                                      </p:tavLst>
                                    </p:anim>
                                    <p:animEffect transition="in" filter="wipe(down)">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500"/>
                                        <p:tgtEl>
                                          <p:spTgt spid="67"/>
                                        </p:tgtEl>
                                        <p:attrNameLst>
                                          <p:attrName>ppt_y</p:attrName>
                                        </p:attrNameLst>
                                      </p:cBhvr>
                                      <p:tavLst>
                                        <p:tav tm="0">
                                          <p:val>
                                            <p:strVal val="#ppt_y-#ppt_h*1.125000"/>
                                          </p:val>
                                        </p:tav>
                                        <p:tav tm="100000">
                                          <p:val>
                                            <p:strVal val="#ppt_y"/>
                                          </p:val>
                                        </p:tav>
                                      </p:tavLst>
                                    </p:anim>
                                    <p:animEffect transition="in" filter="wipe(down)">
                                      <p:cBhvr>
                                        <p:cTn id="56" dur="500"/>
                                        <p:tgtEl>
                                          <p:spTgt spid="67"/>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p:tgtEl>
                                          <p:spTgt spid="68"/>
                                        </p:tgtEl>
                                        <p:attrNameLst>
                                          <p:attrName>ppt_y</p:attrName>
                                        </p:attrNameLst>
                                      </p:cBhvr>
                                      <p:tavLst>
                                        <p:tav tm="0">
                                          <p:val>
                                            <p:strVal val="#ppt_y-#ppt_h*1.125000"/>
                                          </p:val>
                                        </p:tav>
                                        <p:tav tm="100000">
                                          <p:val>
                                            <p:strVal val="#ppt_y"/>
                                          </p:val>
                                        </p:tav>
                                      </p:tavLst>
                                    </p:anim>
                                    <p:animEffect transition="in" filter="wipe(down)">
                                      <p:cBhvr>
                                        <p:cTn id="60" dur="500"/>
                                        <p:tgtEl>
                                          <p:spTgt spid="68"/>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p:tgtEl>
                                          <p:spTgt spid="59"/>
                                        </p:tgtEl>
                                        <p:attrNameLst>
                                          <p:attrName>ppt_y</p:attrName>
                                        </p:attrNameLst>
                                      </p:cBhvr>
                                      <p:tavLst>
                                        <p:tav tm="0">
                                          <p:val>
                                            <p:strVal val="#ppt_y-#ppt_h*1.125000"/>
                                          </p:val>
                                        </p:tav>
                                        <p:tav tm="100000">
                                          <p:val>
                                            <p:strVal val="#ppt_y"/>
                                          </p:val>
                                        </p:tav>
                                      </p:tavLst>
                                    </p:anim>
                                    <p:animEffect transition="in" filter="wipe(down)">
                                      <p:cBhvr>
                                        <p:cTn id="66" dur="500"/>
                                        <p:tgtEl>
                                          <p:spTgt spid="59"/>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p:tgtEl>
                                          <p:spTgt spid="63"/>
                                        </p:tgtEl>
                                        <p:attrNameLst>
                                          <p:attrName>ppt_y</p:attrName>
                                        </p:attrNameLst>
                                      </p:cBhvr>
                                      <p:tavLst>
                                        <p:tav tm="0">
                                          <p:val>
                                            <p:strVal val="#ppt_y-#ppt_h*1.125000"/>
                                          </p:val>
                                        </p:tav>
                                        <p:tav tm="100000">
                                          <p:val>
                                            <p:strVal val="#ppt_y"/>
                                          </p:val>
                                        </p:tav>
                                      </p:tavLst>
                                    </p:anim>
                                    <p:animEffect transition="in" filter="wipe(down)">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 calcmode="lin" valueType="num">
                                      <p:cBhvr additive="base">
                                        <p:cTn id="75" dur="500"/>
                                        <p:tgtEl>
                                          <p:spTgt spid="60"/>
                                        </p:tgtEl>
                                        <p:attrNameLst>
                                          <p:attrName>ppt_y</p:attrName>
                                        </p:attrNameLst>
                                      </p:cBhvr>
                                      <p:tavLst>
                                        <p:tav tm="0">
                                          <p:val>
                                            <p:strVal val="#ppt_y-#ppt_h*1.125000"/>
                                          </p:val>
                                        </p:tav>
                                        <p:tav tm="100000">
                                          <p:val>
                                            <p:strVal val="#ppt_y"/>
                                          </p:val>
                                        </p:tav>
                                      </p:tavLst>
                                    </p:anim>
                                    <p:animEffect transition="in" filter="wipe(down)">
                                      <p:cBhvr>
                                        <p:cTn id="76" dur="500"/>
                                        <p:tgtEl>
                                          <p:spTgt spid="60"/>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p:tgtEl>
                                          <p:spTgt spid="64"/>
                                        </p:tgtEl>
                                        <p:attrNameLst>
                                          <p:attrName>ppt_y</p:attrName>
                                        </p:attrNameLst>
                                      </p:cBhvr>
                                      <p:tavLst>
                                        <p:tav tm="0">
                                          <p:val>
                                            <p:strVal val="#ppt_y-#ppt_h*1.125000"/>
                                          </p:val>
                                        </p:tav>
                                        <p:tav tm="100000">
                                          <p:val>
                                            <p:strVal val="#ppt_y"/>
                                          </p:val>
                                        </p:tav>
                                      </p:tavLst>
                                    </p:anim>
                                    <p:animEffect transition="in" filter="wipe(down)">
                                      <p:cBhvr>
                                        <p:cTn id="80" dur="500"/>
                                        <p:tgtEl>
                                          <p:spTgt spid="64"/>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61"/>
                                        </p:tgtEl>
                                        <p:attrNameLst>
                                          <p:attrName>style.visibility</p:attrName>
                                        </p:attrNameLst>
                                      </p:cBhvr>
                                      <p:to>
                                        <p:strVal val="visible"/>
                                      </p:to>
                                    </p:set>
                                    <p:anim calcmode="lin" valueType="num">
                                      <p:cBhvr additive="base">
                                        <p:cTn id="85" dur="500"/>
                                        <p:tgtEl>
                                          <p:spTgt spid="61"/>
                                        </p:tgtEl>
                                        <p:attrNameLst>
                                          <p:attrName>ppt_y</p:attrName>
                                        </p:attrNameLst>
                                      </p:cBhvr>
                                      <p:tavLst>
                                        <p:tav tm="0">
                                          <p:val>
                                            <p:strVal val="#ppt_y-#ppt_h*1.125000"/>
                                          </p:val>
                                        </p:tav>
                                        <p:tav tm="100000">
                                          <p:val>
                                            <p:strVal val="#ppt_y"/>
                                          </p:val>
                                        </p:tav>
                                      </p:tavLst>
                                    </p:anim>
                                    <p:animEffect transition="in" filter="wipe(down)">
                                      <p:cBhvr>
                                        <p:cTn id="86" dur="500"/>
                                        <p:tgtEl>
                                          <p:spTgt spid="61"/>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additive="base">
                                        <p:cTn id="89" dur="500"/>
                                        <p:tgtEl>
                                          <p:spTgt spid="65"/>
                                        </p:tgtEl>
                                        <p:attrNameLst>
                                          <p:attrName>ppt_y</p:attrName>
                                        </p:attrNameLst>
                                      </p:cBhvr>
                                      <p:tavLst>
                                        <p:tav tm="0">
                                          <p:val>
                                            <p:strVal val="#ppt_y-#ppt_h*1.125000"/>
                                          </p:val>
                                        </p:tav>
                                        <p:tav tm="100000">
                                          <p:val>
                                            <p:strVal val="#ppt_y"/>
                                          </p:val>
                                        </p:tav>
                                      </p:tavLst>
                                    </p:anim>
                                    <p:animEffect transition="in" filter="wipe(down)">
                                      <p:cBhvr>
                                        <p:cTn id="90" dur="5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1" fill="hold" grpId="0" nodeType="click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500"/>
                                        <p:tgtEl>
                                          <p:spTgt spid="62"/>
                                        </p:tgtEl>
                                        <p:attrNameLst>
                                          <p:attrName>ppt_y</p:attrName>
                                        </p:attrNameLst>
                                      </p:cBhvr>
                                      <p:tavLst>
                                        <p:tav tm="0">
                                          <p:val>
                                            <p:strVal val="#ppt_y-#ppt_h*1.125000"/>
                                          </p:val>
                                        </p:tav>
                                        <p:tav tm="100000">
                                          <p:val>
                                            <p:strVal val="#ppt_y"/>
                                          </p:val>
                                        </p:tav>
                                      </p:tavLst>
                                    </p:anim>
                                    <p:animEffect transition="in" filter="wipe(down)">
                                      <p:cBhvr>
                                        <p:cTn id="96" dur="500"/>
                                        <p:tgtEl>
                                          <p:spTgt spid="62"/>
                                        </p:tgtEl>
                                      </p:cBhvr>
                                    </p:animEffect>
                                  </p:childTnLst>
                                </p:cTn>
                              </p:par>
                              <p:par>
                                <p:cTn id="97" presetID="12" presetClass="entr" presetSubtype="1"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p:tgtEl>
                                          <p:spTgt spid="66"/>
                                        </p:tgtEl>
                                        <p:attrNameLst>
                                          <p:attrName>ppt_y</p:attrName>
                                        </p:attrNameLst>
                                      </p:cBhvr>
                                      <p:tavLst>
                                        <p:tav tm="0">
                                          <p:val>
                                            <p:strVal val="#ppt_y-#ppt_h*1.125000"/>
                                          </p:val>
                                        </p:tav>
                                        <p:tav tm="100000">
                                          <p:val>
                                            <p:strVal val="#ppt_y"/>
                                          </p:val>
                                        </p:tav>
                                      </p:tavLst>
                                    </p:anim>
                                    <p:animEffect transition="in" filter="wipe(down)">
                                      <p:cBhvr>
                                        <p:cTn id="100" dur="500"/>
                                        <p:tgtEl>
                                          <p:spTgt spid="66"/>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69"/>
                                        </p:tgtEl>
                                        <p:attrNameLst>
                                          <p:attrName>style.visibility</p:attrName>
                                        </p:attrNameLst>
                                      </p:cBhvr>
                                      <p:to>
                                        <p:strVal val="visible"/>
                                      </p:to>
                                    </p:set>
                                    <p:anim calcmode="lin" valueType="num">
                                      <p:cBhvr>
                                        <p:cTn id="105" dur="500" fill="hold"/>
                                        <p:tgtEl>
                                          <p:spTgt spid="69"/>
                                        </p:tgtEl>
                                        <p:attrNameLst>
                                          <p:attrName>ppt_w</p:attrName>
                                        </p:attrNameLst>
                                      </p:cBhvr>
                                      <p:tavLst>
                                        <p:tav tm="0">
                                          <p:val>
                                            <p:fltVal val="0"/>
                                          </p:val>
                                        </p:tav>
                                        <p:tav tm="100000">
                                          <p:val>
                                            <p:strVal val="#ppt_w"/>
                                          </p:val>
                                        </p:tav>
                                      </p:tavLst>
                                    </p:anim>
                                    <p:anim calcmode="lin" valueType="num">
                                      <p:cBhvr>
                                        <p:cTn id="106" dur="500" fill="hold"/>
                                        <p:tgtEl>
                                          <p:spTgt spid="69"/>
                                        </p:tgtEl>
                                        <p:attrNameLst>
                                          <p:attrName>ppt_h</p:attrName>
                                        </p:attrNameLst>
                                      </p:cBhvr>
                                      <p:tavLst>
                                        <p:tav tm="0">
                                          <p:val>
                                            <p:fltVal val="0"/>
                                          </p:val>
                                        </p:tav>
                                        <p:tav tm="100000">
                                          <p:val>
                                            <p:strVal val="#ppt_h"/>
                                          </p:val>
                                        </p:tav>
                                      </p:tavLst>
                                    </p:anim>
                                    <p:animEffect transition="in" filter="fade">
                                      <p:cBhvr>
                                        <p:cTn id="10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87F0CE98-3F07-8FCB-0855-34D2AB3AED0E}"/>
              </a:ext>
            </a:extLst>
          </p:cNvPr>
          <p:cNvSpPr txBox="1"/>
          <p:nvPr/>
        </p:nvSpPr>
        <p:spPr>
          <a:xfrm>
            <a:off x="3645850" y="3420755"/>
            <a:ext cx="1108742" cy="369332"/>
          </a:xfrm>
          <a:prstGeom prst="rect">
            <a:avLst/>
          </a:prstGeom>
          <a:noFill/>
        </p:spPr>
        <p:txBody>
          <a:bodyPr wrap="square" rtlCol="0">
            <a:spAutoFit/>
          </a:bodyPr>
          <a:lstStyle/>
          <a:p>
            <a:r>
              <a:rPr lang="zh-CN" altLang="en-US" b="1" dirty="0">
                <a:solidFill>
                  <a:schemeClr val="accent3"/>
                </a:solidFill>
              </a:rPr>
              <a:t>事务</a:t>
            </a:r>
            <a:r>
              <a:rPr lang="en-US" altLang="zh-CN" b="1" dirty="0">
                <a:solidFill>
                  <a:schemeClr val="accent3"/>
                </a:solidFill>
              </a:rPr>
              <a:t>ID</a:t>
            </a:r>
            <a:endParaRPr lang="zh-CN" altLang="en-US" b="1" dirty="0">
              <a:solidFill>
                <a:schemeClr val="accent3"/>
              </a:solidFill>
            </a:endParaRPr>
          </a:p>
        </p:txBody>
      </p:sp>
      <p:sp>
        <p:nvSpPr>
          <p:cNvPr id="49" name="文本框 48">
            <a:extLst>
              <a:ext uri="{FF2B5EF4-FFF2-40B4-BE49-F238E27FC236}">
                <a16:creationId xmlns:a16="http://schemas.microsoft.com/office/drawing/2014/main" id="{1046DEF7-1E12-EF8E-2614-8541D502E942}"/>
              </a:ext>
            </a:extLst>
          </p:cNvPr>
          <p:cNvSpPr txBox="1"/>
          <p:nvPr/>
        </p:nvSpPr>
        <p:spPr>
          <a:xfrm>
            <a:off x="3645850" y="3769877"/>
            <a:ext cx="2923347" cy="369332"/>
          </a:xfrm>
          <a:prstGeom prst="rect">
            <a:avLst/>
          </a:prstGeom>
          <a:noFill/>
        </p:spPr>
        <p:txBody>
          <a:bodyPr wrap="square" rtlCol="0">
            <a:spAutoFit/>
          </a:bodyPr>
          <a:lstStyle/>
          <a:p>
            <a:r>
              <a:rPr lang="en-US" altLang="zh-CN" b="1" dirty="0">
                <a:solidFill>
                  <a:schemeClr val="accent3"/>
                </a:solidFill>
              </a:rPr>
              <a:t>DHCP</a:t>
            </a:r>
            <a:r>
              <a:rPr lang="zh-CN" altLang="en-US" b="1" dirty="0">
                <a:solidFill>
                  <a:schemeClr val="accent3"/>
                </a:solidFill>
              </a:rPr>
              <a:t>客户端的</a:t>
            </a:r>
            <a:r>
              <a:rPr lang="en-US" altLang="zh-CN" b="1" dirty="0">
                <a:solidFill>
                  <a:schemeClr val="accent3"/>
                </a:solidFill>
              </a:rPr>
              <a:t>MAC</a:t>
            </a:r>
            <a:r>
              <a:rPr lang="zh-CN" altLang="en-US" b="1" dirty="0">
                <a:solidFill>
                  <a:schemeClr val="accent3"/>
                </a:solidFill>
              </a:rPr>
              <a:t>地址</a:t>
            </a:r>
          </a:p>
        </p:txBody>
      </p:sp>
      <p:sp>
        <p:nvSpPr>
          <p:cNvPr id="50" name="文本框 49">
            <a:extLst>
              <a:ext uri="{FF2B5EF4-FFF2-40B4-BE49-F238E27FC236}">
                <a16:creationId xmlns:a16="http://schemas.microsoft.com/office/drawing/2014/main" id="{6438BD79-1102-B2F4-BA10-406E37C4FA65}"/>
              </a:ext>
            </a:extLst>
          </p:cNvPr>
          <p:cNvSpPr txBox="1"/>
          <p:nvPr/>
        </p:nvSpPr>
        <p:spPr>
          <a:xfrm>
            <a:off x="8579966" y="3419203"/>
            <a:ext cx="1108742" cy="369332"/>
          </a:xfrm>
          <a:prstGeom prst="rect">
            <a:avLst/>
          </a:prstGeom>
          <a:noFill/>
        </p:spPr>
        <p:txBody>
          <a:bodyPr wrap="square" rtlCol="0">
            <a:spAutoFit/>
          </a:bodyPr>
          <a:lstStyle/>
          <a:p>
            <a:r>
              <a:rPr lang="zh-CN" altLang="en-US" b="1" dirty="0">
                <a:solidFill>
                  <a:schemeClr val="accent3"/>
                </a:solidFill>
              </a:rPr>
              <a:t>事务</a:t>
            </a:r>
            <a:r>
              <a:rPr lang="en-US" altLang="zh-CN" b="1" dirty="0">
                <a:solidFill>
                  <a:schemeClr val="accent3"/>
                </a:solidFill>
              </a:rPr>
              <a:t>ID</a:t>
            </a:r>
            <a:endParaRPr lang="zh-CN" altLang="en-US" b="1" dirty="0">
              <a:solidFill>
                <a:schemeClr val="accent3"/>
              </a:solidFill>
            </a:endParaRPr>
          </a:p>
        </p:txBody>
      </p:sp>
      <p:sp>
        <p:nvSpPr>
          <p:cNvPr id="51" name="文本框 50">
            <a:extLst>
              <a:ext uri="{FF2B5EF4-FFF2-40B4-BE49-F238E27FC236}">
                <a16:creationId xmlns:a16="http://schemas.microsoft.com/office/drawing/2014/main" id="{616783E9-0533-0AFB-6863-4DF10B656CBA}"/>
              </a:ext>
            </a:extLst>
          </p:cNvPr>
          <p:cNvSpPr txBox="1"/>
          <p:nvPr/>
        </p:nvSpPr>
        <p:spPr>
          <a:xfrm>
            <a:off x="8579966" y="3768325"/>
            <a:ext cx="2923347" cy="369332"/>
          </a:xfrm>
          <a:prstGeom prst="rect">
            <a:avLst/>
          </a:prstGeom>
          <a:noFill/>
        </p:spPr>
        <p:txBody>
          <a:bodyPr wrap="square" rtlCol="0">
            <a:spAutoFit/>
          </a:bodyPr>
          <a:lstStyle/>
          <a:p>
            <a:r>
              <a:rPr lang="en-US" altLang="zh-CN" b="1" dirty="0">
                <a:solidFill>
                  <a:schemeClr val="accent3"/>
                </a:solidFill>
              </a:rPr>
              <a:t>DHCP</a:t>
            </a:r>
            <a:r>
              <a:rPr lang="zh-CN" altLang="en-US" b="1" dirty="0">
                <a:solidFill>
                  <a:schemeClr val="accent3"/>
                </a:solidFill>
              </a:rPr>
              <a:t>客户端的</a:t>
            </a:r>
            <a:r>
              <a:rPr lang="en-US" altLang="zh-CN" b="1" dirty="0">
                <a:solidFill>
                  <a:schemeClr val="accent3"/>
                </a:solidFill>
              </a:rPr>
              <a:t>MAC</a:t>
            </a:r>
            <a:r>
              <a:rPr lang="zh-CN" altLang="en-US" b="1" dirty="0">
                <a:solidFill>
                  <a:schemeClr val="accent3"/>
                </a:solidFill>
              </a:rPr>
              <a:t>地址</a:t>
            </a:r>
          </a:p>
        </p:txBody>
      </p:sp>
      <p:sp>
        <p:nvSpPr>
          <p:cNvPr id="52" name="文本框 51">
            <a:extLst>
              <a:ext uri="{FF2B5EF4-FFF2-40B4-BE49-F238E27FC236}">
                <a16:creationId xmlns:a16="http://schemas.microsoft.com/office/drawing/2014/main" id="{028D06E9-1EFC-9579-D92E-60A6C43E27A6}"/>
              </a:ext>
            </a:extLst>
          </p:cNvPr>
          <p:cNvSpPr txBox="1"/>
          <p:nvPr/>
        </p:nvSpPr>
        <p:spPr>
          <a:xfrm>
            <a:off x="3645849" y="4121536"/>
            <a:ext cx="2696993" cy="369332"/>
          </a:xfrm>
          <a:prstGeom prst="rect">
            <a:avLst/>
          </a:prstGeom>
          <a:noFill/>
        </p:spPr>
        <p:txBody>
          <a:bodyPr wrap="square" rtlCol="0">
            <a:spAutoFit/>
          </a:bodyPr>
          <a:lstStyle/>
          <a:p>
            <a:r>
              <a:rPr lang="zh-CN" altLang="en-US" b="1" dirty="0">
                <a:solidFill>
                  <a:schemeClr val="accent3"/>
                </a:solidFill>
              </a:rPr>
              <a:t>接受的租约中的</a:t>
            </a:r>
            <a:r>
              <a:rPr lang="en-US" altLang="zh-CN" b="1" dirty="0">
                <a:solidFill>
                  <a:schemeClr val="accent3"/>
                </a:solidFill>
              </a:rPr>
              <a:t>IP</a:t>
            </a:r>
            <a:r>
              <a:rPr lang="zh-CN" altLang="en-US" b="1" dirty="0">
                <a:solidFill>
                  <a:schemeClr val="accent3"/>
                </a:solidFill>
              </a:rPr>
              <a:t>地址</a:t>
            </a:r>
          </a:p>
        </p:txBody>
      </p:sp>
      <p:sp>
        <p:nvSpPr>
          <p:cNvPr id="53" name="文本框 52">
            <a:extLst>
              <a:ext uri="{FF2B5EF4-FFF2-40B4-BE49-F238E27FC236}">
                <a16:creationId xmlns:a16="http://schemas.microsoft.com/office/drawing/2014/main" id="{127109DD-5624-A632-15F3-5A83E855E3F8}"/>
              </a:ext>
            </a:extLst>
          </p:cNvPr>
          <p:cNvSpPr txBox="1"/>
          <p:nvPr/>
        </p:nvSpPr>
        <p:spPr>
          <a:xfrm>
            <a:off x="3645850" y="4470658"/>
            <a:ext cx="2923347" cy="646331"/>
          </a:xfrm>
          <a:prstGeom prst="rect">
            <a:avLst/>
          </a:prstGeom>
          <a:noFill/>
        </p:spPr>
        <p:txBody>
          <a:bodyPr wrap="square" rtlCol="0">
            <a:spAutoFit/>
          </a:bodyPr>
          <a:lstStyle/>
          <a:p>
            <a:r>
              <a:rPr lang="zh-CN" altLang="en-US" b="1" dirty="0">
                <a:solidFill>
                  <a:schemeClr val="accent3"/>
                </a:solidFill>
              </a:rPr>
              <a:t>提供此租约的</a:t>
            </a:r>
            <a:r>
              <a:rPr lang="en-US" altLang="zh-CN" b="1" dirty="0">
                <a:solidFill>
                  <a:schemeClr val="accent3"/>
                </a:solidFill>
              </a:rPr>
              <a:t>DHCP</a:t>
            </a:r>
            <a:r>
              <a:rPr lang="zh-CN" altLang="en-US" b="1" dirty="0">
                <a:solidFill>
                  <a:schemeClr val="accent3"/>
                </a:solidFill>
              </a:rPr>
              <a:t>服务器端的</a:t>
            </a:r>
            <a:r>
              <a:rPr lang="en-US" altLang="zh-CN" b="1" dirty="0">
                <a:solidFill>
                  <a:schemeClr val="accent3"/>
                </a:solidFill>
              </a:rPr>
              <a:t>IP</a:t>
            </a:r>
            <a:r>
              <a:rPr lang="zh-CN" altLang="en-US" b="1" dirty="0">
                <a:solidFill>
                  <a:schemeClr val="accent3"/>
                </a:solidFill>
              </a:rPr>
              <a:t>地址</a:t>
            </a:r>
          </a:p>
        </p:txBody>
      </p:sp>
      <p:sp>
        <p:nvSpPr>
          <p:cNvPr id="54" name="文本框 53">
            <a:extLst>
              <a:ext uri="{FF2B5EF4-FFF2-40B4-BE49-F238E27FC236}">
                <a16:creationId xmlns:a16="http://schemas.microsoft.com/office/drawing/2014/main" id="{FECAA8D4-1BAD-A35A-0D75-6F627EE700D8}"/>
              </a:ext>
            </a:extLst>
          </p:cNvPr>
          <p:cNvSpPr txBox="1"/>
          <p:nvPr/>
        </p:nvSpPr>
        <p:spPr>
          <a:xfrm>
            <a:off x="8579965" y="4119984"/>
            <a:ext cx="2696987" cy="369332"/>
          </a:xfrm>
          <a:prstGeom prst="rect">
            <a:avLst/>
          </a:prstGeom>
          <a:noFill/>
        </p:spPr>
        <p:txBody>
          <a:bodyPr wrap="square" rtlCol="0">
            <a:spAutoFit/>
          </a:bodyPr>
          <a:lstStyle/>
          <a:p>
            <a:r>
              <a:rPr lang="zh-CN" altLang="en-US" b="1" dirty="0">
                <a:solidFill>
                  <a:schemeClr val="accent3"/>
                </a:solidFill>
              </a:rPr>
              <a:t>接受的租约中的</a:t>
            </a:r>
            <a:r>
              <a:rPr lang="en-US" altLang="zh-CN" b="1" dirty="0">
                <a:solidFill>
                  <a:schemeClr val="accent3"/>
                </a:solidFill>
              </a:rPr>
              <a:t>IP</a:t>
            </a:r>
            <a:r>
              <a:rPr lang="zh-CN" altLang="en-US" b="1" dirty="0">
                <a:solidFill>
                  <a:schemeClr val="accent3"/>
                </a:solidFill>
              </a:rPr>
              <a:t>地址</a:t>
            </a:r>
          </a:p>
        </p:txBody>
      </p:sp>
      <p:sp>
        <p:nvSpPr>
          <p:cNvPr id="72" name="文本框 71">
            <a:extLst>
              <a:ext uri="{FF2B5EF4-FFF2-40B4-BE49-F238E27FC236}">
                <a16:creationId xmlns:a16="http://schemas.microsoft.com/office/drawing/2014/main" id="{925879F9-535E-B72A-1023-91D2E5AEAEAD}"/>
              </a:ext>
            </a:extLst>
          </p:cNvPr>
          <p:cNvSpPr txBox="1"/>
          <p:nvPr/>
        </p:nvSpPr>
        <p:spPr>
          <a:xfrm>
            <a:off x="8579966" y="4469106"/>
            <a:ext cx="2923347" cy="646331"/>
          </a:xfrm>
          <a:prstGeom prst="rect">
            <a:avLst/>
          </a:prstGeom>
          <a:noFill/>
        </p:spPr>
        <p:txBody>
          <a:bodyPr wrap="square" rtlCol="0">
            <a:spAutoFit/>
          </a:bodyPr>
          <a:lstStyle/>
          <a:p>
            <a:r>
              <a:rPr lang="zh-CN" altLang="en-US" b="1" dirty="0">
                <a:solidFill>
                  <a:schemeClr val="accent3"/>
                </a:solidFill>
              </a:rPr>
              <a:t>提供此租约的</a:t>
            </a:r>
            <a:r>
              <a:rPr lang="en-US" altLang="zh-CN" b="1" dirty="0">
                <a:solidFill>
                  <a:schemeClr val="accent3"/>
                </a:solidFill>
              </a:rPr>
              <a:t>DHCP</a:t>
            </a:r>
            <a:r>
              <a:rPr lang="zh-CN" altLang="en-US" b="1" dirty="0">
                <a:solidFill>
                  <a:schemeClr val="accent3"/>
                </a:solidFill>
              </a:rPr>
              <a:t>服务器端的</a:t>
            </a:r>
            <a:r>
              <a:rPr lang="en-US" altLang="zh-CN" b="1" dirty="0">
                <a:solidFill>
                  <a:schemeClr val="accent3"/>
                </a:solidFill>
              </a:rPr>
              <a:t>IP</a:t>
            </a:r>
            <a:r>
              <a:rPr lang="zh-CN" altLang="en-US" b="1" dirty="0">
                <a:solidFill>
                  <a:schemeClr val="accent3"/>
                </a:solidFill>
              </a:rPr>
              <a:t>地址</a:t>
            </a:r>
          </a:p>
        </p:txBody>
      </p:sp>
      <p:sp>
        <p:nvSpPr>
          <p:cNvPr id="34" name="文本框 33">
            <a:extLst>
              <a:ext uri="{FF2B5EF4-FFF2-40B4-BE49-F238E27FC236}">
                <a16:creationId xmlns:a16="http://schemas.microsoft.com/office/drawing/2014/main" id="{F08BF59F-7DC5-3678-411D-4DF6410FB1A1}"/>
              </a:ext>
            </a:extLst>
          </p:cNvPr>
          <p:cNvSpPr txBox="1"/>
          <p:nvPr/>
        </p:nvSpPr>
        <p:spPr>
          <a:xfrm>
            <a:off x="7667730" y="2894281"/>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5" name="文本框 44">
            <a:extLst>
              <a:ext uri="{FF2B5EF4-FFF2-40B4-BE49-F238E27FC236}">
                <a16:creationId xmlns:a16="http://schemas.microsoft.com/office/drawing/2014/main" id="{544FA009-CE68-79CD-B7F9-A113C89F0097}"/>
              </a:ext>
            </a:extLst>
          </p:cNvPr>
          <p:cNvSpPr txBox="1"/>
          <p:nvPr/>
        </p:nvSpPr>
        <p:spPr>
          <a:xfrm>
            <a:off x="4861903" y="2894281"/>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6" name="文本框 45">
            <a:extLst>
              <a:ext uri="{FF2B5EF4-FFF2-40B4-BE49-F238E27FC236}">
                <a16:creationId xmlns:a16="http://schemas.microsoft.com/office/drawing/2014/main" id="{0C936A34-28F1-7BF8-7D9B-9D5C50950249}"/>
              </a:ext>
            </a:extLst>
          </p:cNvPr>
          <p:cNvSpPr txBox="1"/>
          <p:nvPr/>
        </p:nvSpPr>
        <p:spPr>
          <a:xfrm>
            <a:off x="1926097" y="2894286"/>
            <a:ext cx="1932789"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7" name="文本框 46">
            <a:extLst>
              <a:ext uri="{FF2B5EF4-FFF2-40B4-BE49-F238E27FC236}">
                <a16:creationId xmlns:a16="http://schemas.microsoft.com/office/drawing/2014/main" id="{2FE702FF-1BD9-AF09-CBCC-F313492E8757}"/>
              </a:ext>
            </a:extLst>
          </p:cNvPr>
          <p:cNvSpPr txBox="1"/>
          <p:nvPr/>
        </p:nvSpPr>
        <p:spPr>
          <a:xfrm>
            <a:off x="9745002" y="2894287"/>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6" name="文本框 15">
            <a:extLst>
              <a:ext uri="{FF2B5EF4-FFF2-40B4-BE49-F238E27FC236}">
                <a16:creationId xmlns:a16="http://schemas.microsoft.com/office/drawing/2014/main" id="{233CFD37-354F-1B72-96C4-63BC59760FC0}"/>
              </a:ext>
            </a:extLst>
          </p:cNvPr>
          <p:cNvSpPr txBox="1"/>
          <p:nvPr/>
        </p:nvSpPr>
        <p:spPr>
          <a:xfrm>
            <a:off x="6818065" y="2562940"/>
            <a:ext cx="202245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 </a:t>
            </a:r>
            <a:r>
              <a:rPr lang="en-US" altLang="zh-CN" sz="1600" b="1" dirty="0"/>
              <a:t>255.255.255.255</a:t>
            </a:r>
            <a:endParaRPr lang="zh-CN" altLang="en-US" sz="1600" b="1" dirty="0"/>
          </a:p>
        </p:txBody>
      </p:sp>
      <p:sp>
        <p:nvSpPr>
          <p:cNvPr id="17" name="文本框 16">
            <a:extLst>
              <a:ext uri="{FF2B5EF4-FFF2-40B4-BE49-F238E27FC236}">
                <a16:creationId xmlns:a16="http://schemas.microsoft.com/office/drawing/2014/main" id="{83E62B8D-4FE8-F157-1041-3678DAE3E771}"/>
              </a:ext>
            </a:extLst>
          </p:cNvPr>
          <p:cNvSpPr txBox="1"/>
          <p:nvPr/>
        </p:nvSpPr>
        <p:spPr>
          <a:xfrm>
            <a:off x="4857344" y="2562940"/>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8" name="文本框 17">
            <a:extLst>
              <a:ext uri="{FF2B5EF4-FFF2-40B4-BE49-F238E27FC236}">
                <a16:creationId xmlns:a16="http://schemas.microsoft.com/office/drawing/2014/main" id="{55A39507-B1E7-D111-F6B0-831CFD6C065E}"/>
              </a:ext>
            </a:extLst>
          </p:cNvPr>
          <p:cNvSpPr txBox="1"/>
          <p:nvPr/>
        </p:nvSpPr>
        <p:spPr>
          <a:xfrm>
            <a:off x="1926097" y="2562945"/>
            <a:ext cx="1653389"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21" name="文本框 20">
            <a:extLst>
              <a:ext uri="{FF2B5EF4-FFF2-40B4-BE49-F238E27FC236}">
                <a16:creationId xmlns:a16="http://schemas.microsoft.com/office/drawing/2014/main" id="{049FC622-7209-EEB3-DD36-91ECCFBE25F3}"/>
              </a:ext>
            </a:extLst>
          </p:cNvPr>
          <p:cNvSpPr txBox="1"/>
          <p:nvPr/>
        </p:nvSpPr>
        <p:spPr>
          <a:xfrm>
            <a:off x="9773493" y="2562946"/>
            <a:ext cx="2085889" cy="338548"/>
          </a:xfrm>
          <a:prstGeom prst="rect">
            <a:avLst/>
          </a:prstGeom>
          <a:noFill/>
        </p:spPr>
        <p:txBody>
          <a:bodyPr wrap="square" rtlCol="0">
            <a:spAutoFit/>
          </a:bodyPr>
          <a:lstStyle/>
          <a:p>
            <a:r>
              <a:rPr lang="zh-CN" altLang="en-US" sz="1600" b="1" dirty="0">
                <a:latin typeface="+mn-ea"/>
              </a:rPr>
              <a:t>源</a:t>
            </a:r>
            <a:r>
              <a:rPr lang="en-US" altLang="zh-CN" sz="1600" b="1" dirty="0">
                <a:latin typeface="+mn-ea"/>
              </a:rPr>
              <a:t>:</a:t>
            </a:r>
            <a:r>
              <a:rPr lang="en-US" altLang="zh-CN" sz="1600" b="1" dirty="0"/>
              <a:t>DHCP</a:t>
            </a:r>
            <a:r>
              <a:rPr lang="zh-CN" altLang="en-US" sz="1600" b="1" dirty="0"/>
              <a:t>服务器</a:t>
            </a:r>
            <a:r>
              <a:rPr lang="en-US" altLang="zh-CN" sz="1600" b="1" dirty="0"/>
              <a:t>2</a:t>
            </a:r>
            <a:endParaRPr lang="zh-CN" altLang="en-US" sz="1600" b="1" dirty="0"/>
          </a:p>
        </p:txBody>
      </p:sp>
      <p:sp>
        <p:nvSpPr>
          <p:cNvPr id="41" name="文本框 40">
            <a:extLst>
              <a:ext uri="{FF2B5EF4-FFF2-40B4-BE49-F238E27FC236}">
                <a16:creationId xmlns:a16="http://schemas.microsoft.com/office/drawing/2014/main" id="{45FA4EC1-53F9-CB29-AAA8-DD1810E21233}"/>
              </a:ext>
            </a:extLst>
          </p:cNvPr>
          <p:cNvSpPr txBox="1"/>
          <p:nvPr/>
        </p:nvSpPr>
        <p:spPr>
          <a:xfrm>
            <a:off x="7670121" y="2211594"/>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2" name="文本框 41">
            <a:extLst>
              <a:ext uri="{FF2B5EF4-FFF2-40B4-BE49-F238E27FC236}">
                <a16:creationId xmlns:a16="http://schemas.microsoft.com/office/drawing/2014/main" id="{D1EF6881-D011-CE80-0D57-32F2FD5DE566}"/>
              </a:ext>
            </a:extLst>
          </p:cNvPr>
          <p:cNvSpPr txBox="1"/>
          <p:nvPr/>
        </p:nvSpPr>
        <p:spPr>
          <a:xfrm>
            <a:off x="4864293" y="2211594"/>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3" name="文本框 42">
            <a:extLst>
              <a:ext uri="{FF2B5EF4-FFF2-40B4-BE49-F238E27FC236}">
                <a16:creationId xmlns:a16="http://schemas.microsoft.com/office/drawing/2014/main" id="{C7B045FA-D9C4-3710-D392-139FF8FF1142}"/>
              </a:ext>
            </a:extLst>
          </p:cNvPr>
          <p:cNvSpPr txBox="1"/>
          <p:nvPr/>
        </p:nvSpPr>
        <p:spPr>
          <a:xfrm>
            <a:off x="1926097" y="2211599"/>
            <a:ext cx="195273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4" name="文本框 43">
            <a:extLst>
              <a:ext uri="{FF2B5EF4-FFF2-40B4-BE49-F238E27FC236}">
                <a16:creationId xmlns:a16="http://schemas.microsoft.com/office/drawing/2014/main" id="{5EBE8CB2-1DF7-6744-E973-7BDA98C1D745}"/>
              </a:ext>
            </a:extLst>
          </p:cNvPr>
          <p:cNvSpPr txBox="1"/>
          <p:nvPr/>
        </p:nvSpPr>
        <p:spPr>
          <a:xfrm>
            <a:off x="9745002" y="2211600"/>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t>动态主机配置协议</a:t>
              </a:r>
              <a:r>
                <a:rPr lang="en-US" altLang="zh-CN" sz="2000" b="1" dirty="0">
                  <a:ea typeface="+mj-ea"/>
                </a:rPr>
                <a:t>DHCP</a:t>
              </a:r>
              <a:r>
                <a:rPr lang="zh-CN" altLang="en-US" sz="2000" b="1" dirty="0">
                  <a:ea typeface="+mj-ea"/>
                </a:rPr>
                <a:t>的基本工作过程</a:t>
              </a:r>
              <a:endParaRPr lang="zh-CN" altLang="en-US" sz="2000" b="1" dirty="0">
                <a:solidFill>
                  <a:schemeClr val="tx1"/>
                </a:solidFill>
                <a:ea typeface="+mj-ea"/>
              </a:endParaRPr>
            </a:p>
          </p:txBody>
        </p:sp>
      </p:grpSp>
      <p:sp>
        <p:nvSpPr>
          <p:cNvPr id="11" name="文本框 10">
            <a:extLst>
              <a:ext uri="{FF2B5EF4-FFF2-40B4-BE49-F238E27FC236}">
                <a16:creationId xmlns:a16="http://schemas.microsoft.com/office/drawing/2014/main" id="{B50C3326-5403-AE13-CE6F-4AA85CCAE067}"/>
              </a:ext>
            </a:extLst>
          </p:cNvPr>
          <p:cNvSpPr txBox="1"/>
          <p:nvPr/>
        </p:nvSpPr>
        <p:spPr>
          <a:xfrm>
            <a:off x="2070271" y="1643308"/>
            <a:ext cx="1701167"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1</a:t>
            </a:r>
          </a:p>
        </p:txBody>
      </p:sp>
      <p:sp>
        <p:nvSpPr>
          <p:cNvPr id="14" name="文本框 13">
            <a:extLst>
              <a:ext uri="{FF2B5EF4-FFF2-40B4-BE49-F238E27FC236}">
                <a16:creationId xmlns:a16="http://schemas.microsoft.com/office/drawing/2014/main" id="{BD3B3502-462E-A387-0E9E-ACF9B941A2EF}"/>
              </a:ext>
            </a:extLst>
          </p:cNvPr>
          <p:cNvSpPr txBox="1"/>
          <p:nvPr/>
        </p:nvSpPr>
        <p:spPr>
          <a:xfrm>
            <a:off x="7122561" y="1643308"/>
            <a:ext cx="1457405" cy="369332"/>
          </a:xfrm>
          <a:prstGeom prst="rect">
            <a:avLst/>
          </a:prstGeom>
          <a:noFill/>
        </p:spPr>
        <p:txBody>
          <a:bodyPr wrap="square" rtlCol="0">
            <a:spAutoFit/>
          </a:bodyPr>
          <a:lstStyle/>
          <a:p>
            <a:pPr algn="ctr"/>
            <a:r>
              <a:rPr lang="en-US" altLang="zh-CN" b="1" dirty="0"/>
              <a:t>DHCP</a:t>
            </a:r>
            <a:r>
              <a:rPr lang="zh-CN" altLang="en-US" b="1" dirty="0"/>
              <a:t>客户</a:t>
            </a:r>
            <a:endParaRPr lang="en-US" altLang="zh-CN" b="1" dirty="0"/>
          </a:p>
        </p:txBody>
      </p:sp>
      <p:grpSp>
        <p:nvGrpSpPr>
          <p:cNvPr id="5" name="组合 4">
            <a:extLst>
              <a:ext uri="{FF2B5EF4-FFF2-40B4-BE49-F238E27FC236}">
                <a16:creationId xmlns:a16="http://schemas.microsoft.com/office/drawing/2014/main" id="{0FAD7F57-FAD0-3567-C454-90672B377188}"/>
              </a:ext>
            </a:extLst>
          </p:cNvPr>
          <p:cNvGrpSpPr/>
          <p:nvPr/>
        </p:nvGrpSpPr>
        <p:grpSpPr>
          <a:xfrm>
            <a:off x="1635790" y="1574270"/>
            <a:ext cx="10199805" cy="667424"/>
            <a:chOff x="1635790" y="1574270"/>
            <a:chExt cx="10199805" cy="667424"/>
          </a:xfrm>
        </p:grpSpPr>
        <p:pic>
          <p:nvPicPr>
            <p:cNvPr id="7" name="图形 6">
              <a:extLst>
                <a:ext uri="{FF2B5EF4-FFF2-40B4-BE49-F238E27FC236}">
                  <a16:creationId xmlns:a16="http://schemas.microsoft.com/office/drawing/2014/main" id="{78929A8C-6435-8B31-EEFB-CB4E6CEB2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5790" y="1648215"/>
              <a:ext cx="452174" cy="593479"/>
            </a:xfrm>
            <a:prstGeom prst="rect">
              <a:avLst/>
            </a:prstGeom>
          </p:spPr>
        </p:pic>
        <p:pic>
          <p:nvPicPr>
            <p:cNvPr id="13" name="图形 12">
              <a:extLst>
                <a:ext uri="{FF2B5EF4-FFF2-40B4-BE49-F238E27FC236}">
                  <a16:creationId xmlns:a16="http://schemas.microsoft.com/office/drawing/2014/main" id="{D1EFE678-90B2-700B-DA2F-AF91B894F4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433" y="1574270"/>
              <a:ext cx="690048" cy="667424"/>
            </a:xfrm>
            <a:prstGeom prst="rect">
              <a:avLst/>
            </a:prstGeom>
          </p:spPr>
        </p:pic>
        <p:pic>
          <p:nvPicPr>
            <p:cNvPr id="19" name="图形 18">
              <a:extLst>
                <a:ext uri="{FF2B5EF4-FFF2-40B4-BE49-F238E27FC236}">
                  <a16:creationId xmlns:a16="http://schemas.microsoft.com/office/drawing/2014/main" id="{21FA862C-EAAC-4CC8-3E85-3999DEA31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3421" y="1648214"/>
              <a:ext cx="452174" cy="593479"/>
            </a:xfrm>
            <a:prstGeom prst="rect">
              <a:avLst/>
            </a:prstGeom>
          </p:spPr>
        </p:pic>
      </p:grpSp>
      <p:sp>
        <p:nvSpPr>
          <p:cNvPr id="20" name="文本框 19">
            <a:extLst>
              <a:ext uri="{FF2B5EF4-FFF2-40B4-BE49-F238E27FC236}">
                <a16:creationId xmlns:a16="http://schemas.microsoft.com/office/drawing/2014/main" id="{4DB9DCE3-37E8-E6E4-31F6-99A3B3C66F64}"/>
              </a:ext>
            </a:extLst>
          </p:cNvPr>
          <p:cNvSpPr txBox="1"/>
          <p:nvPr/>
        </p:nvSpPr>
        <p:spPr>
          <a:xfrm>
            <a:off x="9580704" y="1643308"/>
            <a:ext cx="1904661"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2</a:t>
            </a:r>
          </a:p>
        </p:txBody>
      </p:sp>
      <p:sp>
        <p:nvSpPr>
          <p:cNvPr id="23" name="文本框 22">
            <a:extLst>
              <a:ext uri="{FF2B5EF4-FFF2-40B4-BE49-F238E27FC236}">
                <a16:creationId xmlns:a16="http://schemas.microsoft.com/office/drawing/2014/main" id="{4E6EB644-C4F7-4CEC-6E1F-2E1647B7870C}"/>
              </a:ext>
            </a:extLst>
          </p:cNvPr>
          <p:cNvSpPr txBox="1"/>
          <p:nvPr/>
        </p:nvSpPr>
        <p:spPr>
          <a:xfrm>
            <a:off x="2038096" y="1922257"/>
            <a:ext cx="1306286"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6" name="文本框 25">
            <a:extLst>
              <a:ext uri="{FF2B5EF4-FFF2-40B4-BE49-F238E27FC236}">
                <a16:creationId xmlns:a16="http://schemas.microsoft.com/office/drawing/2014/main" id="{26AE432D-EB95-93C7-C0D0-FC98C718C93D}"/>
              </a:ext>
            </a:extLst>
          </p:cNvPr>
          <p:cNvSpPr txBox="1"/>
          <p:nvPr/>
        </p:nvSpPr>
        <p:spPr>
          <a:xfrm>
            <a:off x="10027189" y="1922257"/>
            <a:ext cx="1436915"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7" name="文本框 26">
            <a:extLst>
              <a:ext uri="{FF2B5EF4-FFF2-40B4-BE49-F238E27FC236}">
                <a16:creationId xmlns:a16="http://schemas.microsoft.com/office/drawing/2014/main" id="{2D054BAF-9F2F-917E-0E6B-9828DA06A98E}"/>
              </a:ext>
            </a:extLst>
          </p:cNvPr>
          <p:cNvSpPr txBox="1"/>
          <p:nvPr/>
        </p:nvSpPr>
        <p:spPr>
          <a:xfrm>
            <a:off x="7132481" y="1922257"/>
            <a:ext cx="1306286" cy="369332"/>
          </a:xfrm>
          <a:prstGeom prst="rect">
            <a:avLst/>
          </a:prstGeom>
          <a:noFill/>
        </p:spPr>
        <p:txBody>
          <a:bodyPr wrap="square">
            <a:spAutoFit/>
          </a:bodyPr>
          <a:lstStyle/>
          <a:p>
            <a:pPr algn="ctr"/>
            <a:r>
              <a:rPr lang="zh-CN" altLang="en-US" b="1" dirty="0"/>
              <a:t>（</a:t>
            </a:r>
            <a:r>
              <a:rPr lang="en-US" altLang="zh-CN" b="1" dirty="0"/>
              <a:t>UDP 68</a:t>
            </a:r>
            <a:r>
              <a:rPr lang="zh-CN" altLang="en-US" b="1" dirty="0"/>
              <a:t>）</a:t>
            </a:r>
          </a:p>
        </p:txBody>
      </p:sp>
      <p:cxnSp>
        <p:nvCxnSpPr>
          <p:cNvPr id="29" name="直接箭头连接符 28">
            <a:extLst>
              <a:ext uri="{FF2B5EF4-FFF2-40B4-BE49-F238E27FC236}">
                <a16:creationId xmlns:a16="http://schemas.microsoft.com/office/drawing/2014/main" id="{28B0DE16-1BA8-88C3-9287-58C3DA9ACB60}"/>
              </a:ext>
            </a:extLst>
          </p:cNvPr>
          <p:cNvCxnSpPr>
            <a:cxnSpLocks/>
          </p:cNvCxnSpPr>
          <p:nvPr/>
        </p:nvCxnSpPr>
        <p:spPr>
          <a:xfrm>
            <a:off x="1856534" y="2364636"/>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20261F8-F2BD-FBF3-B8F1-54B160C328F9}"/>
              </a:ext>
            </a:extLst>
          </p:cNvPr>
          <p:cNvCxnSpPr>
            <a:cxnSpLocks/>
          </p:cNvCxnSpPr>
          <p:nvPr/>
        </p:nvCxnSpPr>
        <p:spPr>
          <a:xfrm>
            <a:off x="6790652" y="2364635"/>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9DC7460-B317-F2ED-E726-95DD70EA1EA2}"/>
              </a:ext>
            </a:extLst>
          </p:cNvPr>
          <p:cNvCxnSpPr>
            <a:cxnSpLocks/>
          </p:cNvCxnSpPr>
          <p:nvPr/>
        </p:nvCxnSpPr>
        <p:spPr>
          <a:xfrm>
            <a:off x="11724769" y="2349050"/>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4DF2E40-F93E-3A37-5448-A7505301D19F}"/>
              </a:ext>
            </a:extLst>
          </p:cNvPr>
          <p:cNvGrpSpPr/>
          <p:nvPr/>
        </p:nvGrpSpPr>
        <p:grpSpPr>
          <a:xfrm>
            <a:off x="1856534" y="2364636"/>
            <a:ext cx="4934111" cy="302400"/>
            <a:chOff x="1856534" y="2450095"/>
            <a:chExt cx="4718965" cy="274542"/>
          </a:xfrm>
        </p:grpSpPr>
        <p:cxnSp>
          <p:nvCxnSpPr>
            <p:cNvPr id="35" name="直接箭头连接符 34">
              <a:extLst>
                <a:ext uri="{FF2B5EF4-FFF2-40B4-BE49-F238E27FC236}">
                  <a16:creationId xmlns:a16="http://schemas.microsoft.com/office/drawing/2014/main" id="{87216D96-0100-C48B-C771-875A7DDF010B}"/>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1112188-51FB-9B84-E819-D8D364585BB3}"/>
                </a:ext>
              </a:extLst>
            </p:cNvPr>
            <p:cNvSpPr/>
            <p:nvPr/>
          </p:nvSpPr>
          <p:spPr>
            <a:xfrm>
              <a:off x="3685817" y="2450095"/>
              <a:ext cx="1060397" cy="27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40" name="组合 39">
            <a:extLst>
              <a:ext uri="{FF2B5EF4-FFF2-40B4-BE49-F238E27FC236}">
                <a16:creationId xmlns:a16="http://schemas.microsoft.com/office/drawing/2014/main" id="{D9564DAE-B431-96C2-8341-0D510ED9FB22}"/>
              </a:ext>
            </a:extLst>
          </p:cNvPr>
          <p:cNvGrpSpPr/>
          <p:nvPr/>
        </p:nvGrpSpPr>
        <p:grpSpPr>
          <a:xfrm>
            <a:off x="6790642" y="2332601"/>
            <a:ext cx="4934120" cy="302400"/>
            <a:chOff x="6575499" y="2435839"/>
            <a:chExt cx="4718965" cy="251659"/>
          </a:xfrm>
        </p:grpSpPr>
        <p:cxnSp>
          <p:nvCxnSpPr>
            <p:cNvPr id="36" name="直接箭头连接符 35">
              <a:extLst>
                <a:ext uri="{FF2B5EF4-FFF2-40B4-BE49-F238E27FC236}">
                  <a16:creationId xmlns:a16="http://schemas.microsoft.com/office/drawing/2014/main" id="{BCC67916-1598-880E-94A4-D77A3A8C25FE}"/>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C2BC42-E2EC-7749-3E5E-40A2D9D0B7E7}"/>
                </a:ext>
              </a:extLst>
            </p:cNvPr>
            <p:cNvSpPr/>
            <p:nvPr/>
          </p:nvSpPr>
          <p:spPr>
            <a:xfrm>
              <a:off x="8402506" y="2435839"/>
              <a:ext cx="1060397" cy="251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6" name="组合 5">
            <a:extLst>
              <a:ext uri="{FF2B5EF4-FFF2-40B4-BE49-F238E27FC236}">
                <a16:creationId xmlns:a16="http://schemas.microsoft.com/office/drawing/2014/main" id="{203165C8-B377-68A3-60EF-475AD0554D9E}"/>
              </a:ext>
            </a:extLst>
          </p:cNvPr>
          <p:cNvGrpSpPr/>
          <p:nvPr/>
        </p:nvGrpSpPr>
        <p:grpSpPr>
          <a:xfrm flipH="1">
            <a:off x="1849585" y="2715982"/>
            <a:ext cx="4934111" cy="302400"/>
            <a:chOff x="1856534" y="2450095"/>
            <a:chExt cx="4718965" cy="274542"/>
          </a:xfrm>
        </p:grpSpPr>
        <p:cxnSp>
          <p:nvCxnSpPr>
            <p:cNvPr id="8" name="直接箭头连接符 7">
              <a:extLst>
                <a:ext uri="{FF2B5EF4-FFF2-40B4-BE49-F238E27FC236}">
                  <a16:creationId xmlns:a16="http://schemas.microsoft.com/office/drawing/2014/main" id="{F3E18E59-AD34-FAAF-B1F1-70E23AB45DC3}"/>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D119084-9F43-AE91-48D8-73CE5D87FF61}"/>
                </a:ext>
              </a:extLst>
            </p:cNvPr>
            <p:cNvSpPr/>
            <p:nvPr/>
          </p:nvSpPr>
          <p:spPr>
            <a:xfrm>
              <a:off x="3685818" y="2450095"/>
              <a:ext cx="1060397" cy="2745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10" name="组合 9">
            <a:extLst>
              <a:ext uri="{FF2B5EF4-FFF2-40B4-BE49-F238E27FC236}">
                <a16:creationId xmlns:a16="http://schemas.microsoft.com/office/drawing/2014/main" id="{78F4EA63-3844-D9C1-8681-5F1D2141FA01}"/>
              </a:ext>
            </a:extLst>
          </p:cNvPr>
          <p:cNvGrpSpPr/>
          <p:nvPr/>
        </p:nvGrpSpPr>
        <p:grpSpPr>
          <a:xfrm flipH="1">
            <a:off x="6783693" y="2683947"/>
            <a:ext cx="4934120" cy="302400"/>
            <a:chOff x="6575499" y="2435839"/>
            <a:chExt cx="4718965" cy="251659"/>
          </a:xfrm>
        </p:grpSpPr>
        <p:cxnSp>
          <p:nvCxnSpPr>
            <p:cNvPr id="12" name="直接箭头连接符 11">
              <a:extLst>
                <a:ext uri="{FF2B5EF4-FFF2-40B4-BE49-F238E27FC236}">
                  <a16:creationId xmlns:a16="http://schemas.microsoft.com/office/drawing/2014/main" id="{B00EC63B-07C2-28CD-D72A-09DA73E6E6B3}"/>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6FDC642-6D4B-E01E-40BB-A775D9007667}"/>
                </a:ext>
              </a:extLst>
            </p:cNvPr>
            <p:cNvSpPr/>
            <p:nvPr/>
          </p:nvSpPr>
          <p:spPr>
            <a:xfrm>
              <a:off x="8402506" y="2435839"/>
              <a:ext cx="1060397" cy="2516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22" name="组合 21">
            <a:extLst>
              <a:ext uri="{FF2B5EF4-FFF2-40B4-BE49-F238E27FC236}">
                <a16:creationId xmlns:a16="http://schemas.microsoft.com/office/drawing/2014/main" id="{981750DD-C058-1BEF-7E48-F3A81CB5DB44}"/>
              </a:ext>
            </a:extLst>
          </p:cNvPr>
          <p:cNvGrpSpPr/>
          <p:nvPr/>
        </p:nvGrpSpPr>
        <p:grpSpPr>
          <a:xfrm>
            <a:off x="1854144" y="3047323"/>
            <a:ext cx="4934111" cy="302400"/>
            <a:chOff x="1856534" y="2450095"/>
            <a:chExt cx="4718965" cy="274542"/>
          </a:xfrm>
        </p:grpSpPr>
        <p:cxnSp>
          <p:nvCxnSpPr>
            <p:cNvPr id="24" name="直接箭头连接符 23">
              <a:extLst>
                <a:ext uri="{FF2B5EF4-FFF2-40B4-BE49-F238E27FC236}">
                  <a16:creationId xmlns:a16="http://schemas.microsoft.com/office/drawing/2014/main" id="{F886B9A6-33C6-8D59-D62B-51CAAE2BF57D}"/>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2A46BF5-1AF9-5B97-6229-060065A3244D}"/>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28" name="组合 27">
            <a:extLst>
              <a:ext uri="{FF2B5EF4-FFF2-40B4-BE49-F238E27FC236}">
                <a16:creationId xmlns:a16="http://schemas.microsoft.com/office/drawing/2014/main" id="{3511AAC3-5988-9D75-A33B-DC11B9645EAF}"/>
              </a:ext>
            </a:extLst>
          </p:cNvPr>
          <p:cNvGrpSpPr/>
          <p:nvPr/>
        </p:nvGrpSpPr>
        <p:grpSpPr>
          <a:xfrm>
            <a:off x="6788252" y="3015288"/>
            <a:ext cx="4934120" cy="302400"/>
            <a:chOff x="6575499" y="2435839"/>
            <a:chExt cx="4718965" cy="251659"/>
          </a:xfrm>
        </p:grpSpPr>
        <p:cxnSp>
          <p:nvCxnSpPr>
            <p:cNvPr id="30" name="直接箭头连接符 29">
              <a:extLst>
                <a:ext uri="{FF2B5EF4-FFF2-40B4-BE49-F238E27FC236}">
                  <a16:creationId xmlns:a16="http://schemas.microsoft.com/office/drawing/2014/main" id="{79A5E8ED-F3CC-3360-BBE6-97FDE711854C}"/>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6928578-05D2-9C76-645B-B18E493AC94D}"/>
                </a:ext>
              </a:extLst>
            </p:cNvPr>
            <p:cNvSpPr/>
            <p:nvPr/>
          </p:nvSpPr>
          <p:spPr>
            <a:xfrm>
              <a:off x="8402506" y="2435839"/>
              <a:ext cx="1060397" cy="251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spTree>
    <p:custDataLst>
      <p:tags r:id="rId1"/>
    </p:custDataLst>
    <p:extLst>
      <p:ext uri="{BB962C8B-B14F-4D97-AF65-F5344CB8AC3E}">
        <p14:creationId xmlns:p14="http://schemas.microsoft.com/office/powerpoint/2010/main" val="295356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1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p:tgtEl>
                                          <p:spTgt spid="34"/>
                                        </p:tgtEl>
                                        <p:attrNameLst>
                                          <p:attrName>ppt_x</p:attrName>
                                        </p:attrNameLst>
                                      </p:cBhvr>
                                      <p:tavLst>
                                        <p:tav tm="0">
                                          <p:val>
                                            <p:strVal val="#ppt_x+#ppt_w*1.125000"/>
                                          </p:val>
                                        </p:tav>
                                        <p:tav tm="100000">
                                          <p:val>
                                            <p:strVal val="#ppt_x"/>
                                          </p:val>
                                        </p:tav>
                                      </p:tavLst>
                                    </p:anim>
                                    <p:animEffect transition="in" filter="wipe(left)">
                                      <p:cBhvr>
                                        <p:cTn id="16" dur="500"/>
                                        <p:tgtEl>
                                          <p:spTgt spid="3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p:tgtEl>
                                          <p:spTgt spid="45"/>
                                        </p:tgtEl>
                                        <p:attrNameLst>
                                          <p:attrName>ppt_x</p:attrName>
                                        </p:attrNameLst>
                                      </p:cBhvr>
                                      <p:tavLst>
                                        <p:tav tm="0">
                                          <p:val>
                                            <p:strVal val="#ppt_x-#ppt_w*1.125000"/>
                                          </p:val>
                                        </p:tav>
                                        <p:tav tm="100000">
                                          <p:val>
                                            <p:strVal val="#ppt_x"/>
                                          </p:val>
                                        </p:tav>
                                      </p:tavLst>
                                    </p:anim>
                                    <p:animEffect transition="in" filter="wipe(righ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ppt_x</p:attrName>
                                        </p:attrNameLst>
                                      </p:cBhvr>
                                      <p:tavLst>
                                        <p:tav tm="0">
                                          <p:val>
                                            <p:strVal val="#ppt_x-#ppt_w*1.125000"/>
                                          </p:val>
                                        </p:tav>
                                        <p:tav tm="100000">
                                          <p:val>
                                            <p:strVal val="#ppt_x"/>
                                          </p:val>
                                        </p:tav>
                                      </p:tavLst>
                                    </p:anim>
                                    <p:animEffect transition="in" filter="wipe(right)">
                                      <p:cBhvr>
                                        <p:cTn id="26" dur="500"/>
                                        <p:tgtEl>
                                          <p:spTgt spid="47"/>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p:tgtEl>
                                          <p:spTgt spid="46"/>
                                        </p:tgtEl>
                                        <p:attrNameLst>
                                          <p:attrName>ppt_x</p:attrName>
                                        </p:attrNameLst>
                                      </p:cBhvr>
                                      <p:tavLst>
                                        <p:tav tm="0">
                                          <p:val>
                                            <p:strVal val="#ppt_x+#ppt_w*1.125000"/>
                                          </p:val>
                                        </p:tav>
                                        <p:tav tm="100000">
                                          <p:val>
                                            <p:strVal val="#ppt_x"/>
                                          </p:val>
                                        </p:tav>
                                      </p:tavLst>
                                    </p:anim>
                                    <p:animEffect transition="in" filter="wipe(left)">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p:tgtEl>
                                          <p:spTgt spid="50"/>
                                        </p:tgtEl>
                                        <p:attrNameLst>
                                          <p:attrName>ppt_y</p:attrName>
                                        </p:attrNameLst>
                                      </p:cBhvr>
                                      <p:tavLst>
                                        <p:tav tm="0">
                                          <p:val>
                                            <p:strVal val="#ppt_y-#ppt_h*1.125000"/>
                                          </p:val>
                                        </p:tav>
                                        <p:tav tm="100000">
                                          <p:val>
                                            <p:strVal val="#ppt_y"/>
                                          </p:val>
                                        </p:tav>
                                      </p:tavLst>
                                    </p:anim>
                                    <p:animEffect transition="in" filter="wipe(down)">
                                      <p:cBhvr>
                                        <p:cTn id="36" dur="500"/>
                                        <p:tgtEl>
                                          <p:spTgt spid="50"/>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p:tgtEl>
                                          <p:spTgt spid="48"/>
                                        </p:tgtEl>
                                        <p:attrNameLst>
                                          <p:attrName>ppt_y</p:attrName>
                                        </p:attrNameLst>
                                      </p:cBhvr>
                                      <p:tavLst>
                                        <p:tav tm="0">
                                          <p:val>
                                            <p:strVal val="#ppt_y-#ppt_h*1.125000"/>
                                          </p:val>
                                        </p:tav>
                                        <p:tav tm="100000">
                                          <p:val>
                                            <p:strVal val="#ppt_y"/>
                                          </p:val>
                                        </p:tav>
                                      </p:tavLst>
                                    </p:anim>
                                    <p:animEffect transition="in" filter="wipe(down)">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down)">
                                      <p:cBhvr>
                                        <p:cTn id="46" dur="500"/>
                                        <p:tgtEl>
                                          <p:spTgt spid="49"/>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p:tgtEl>
                                          <p:spTgt spid="51"/>
                                        </p:tgtEl>
                                        <p:attrNameLst>
                                          <p:attrName>ppt_y</p:attrName>
                                        </p:attrNameLst>
                                      </p:cBhvr>
                                      <p:tavLst>
                                        <p:tav tm="0">
                                          <p:val>
                                            <p:strVal val="#ppt_y-#ppt_h*1.125000"/>
                                          </p:val>
                                        </p:tav>
                                        <p:tav tm="100000">
                                          <p:val>
                                            <p:strVal val="#ppt_y"/>
                                          </p:val>
                                        </p:tav>
                                      </p:tavLst>
                                    </p:anim>
                                    <p:animEffect transition="in" filter="wipe(down)">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p:tgtEl>
                                          <p:spTgt spid="54"/>
                                        </p:tgtEl>
                                        <p:attrNameLst>
                                          <p:attrName>ppt_y</p:attrName>
                                        </p:attrNameLst>
                                      </p:cBhvr>
                                      <p:tavLst>
                                        <p:tav tm="0">
                                          <p:val>
                                            <p:strVal val="#ppt_y-#ppt_h*1.125000"/>
                                          </p:val>
                                        </p:tav>
                                        <p:tav tm="100000">
                                          <p:val>
                                            <p:strVal val="#ppt_y"/>
                                          </p:val>
                                        </p:tav>
                                      </p:tavLst>
                                    </p:anim>
                                    <p:animEffect transition="in" filter="wipe(down)">
                                      <p:cBhvr>
                                        <p:cTn id="56" dur="500"/>
                                        <p:tgtEl>
                                          <p:spTgt spid="54"/>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p:tgtEl>
                                          <p:spTgt spid="52"/>
                                        </p:tgtEl>
                                        <p:attrNameLst>
                                          <p:attrName>ppt_y</p:attrName>
                                        </p:attrNameLst>
                                      </p:cBhvr>
                                      <p:tavLst>
                                        <p:tav tm="0">
                                          <p:val>
                                            <p:strVal val="#ppt_y-#ppt_h*1.125000"/>
                                          </p:val>
                                        </p:tav>
                                        <p:tav tm="100000">
                                          <p:val>
                                            <p:strVal val="#ppt_y"/>
                                          </p:val>
                                        </p:tav>
                                      </p:tavLst>
                                    </p:anim>
                                    <p:animEffect transition="in" filter="wipe(down)">
                                      <p:cBhvr>
                                        <p:cTn id="60" dur="500"/>
                                        <p:tgtEl>
                                          <p:spTgt spid="52"/>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p:tgtEl>
                                          <p:spTgt spid="53"/>
                                        </p:tgtEl>
                                        <p:attrNameLst>
                                          <p:attrName>ppt_y</p:attrName>
                                        </p:attrNameLst>
                                      </p:cBhvr>
                                      <p:tavLst>
                                        <p:tav tm="0">
                                          <p:val>
                                            <p:strVal val="#ppt_y-#ppt_h*1.125000"/>
                                          </p:val>
                                        </p:tav>
                                        <p:tav tm="100000">
                                          <p:val>
                                            <p:strVal val="#ppt_y"/>
                                          </p:val>
                                        </p:tav>
                                      </p:tavLst>
                                    </p:anim>
                                    <p:animEffect transition="in" filter="wipe(down)">
                                      <p:cBhvr>
                                        <p:cTn id="66" dur="500"/>
                                        <p:tgtEl>
                                          <p:spTgt spid="53"/>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p:tgtEl>
                                          <p:spTgt spid="72"/>
                                        </p:tgtEl>
                                        <p:attrNameLst>
                                          <p:attrName>ppt_y</p:attrName>
                                        </p:attrNameLst>
                                      </p:cBhvr>
                                      <p:tavLst>
                                        <p:tav tm="0">
                                          <p:val>
                                            <p:strVal val="#ppt_y-#ppt_h*1.125000"/>
                                          </p:val>
                                        </p:tav>
                                        <p:tav tm="100000">
                                          <p:val>
                                            <p:strVal val="#ppt_y"/>
                                          </p:val>
                                        </p:tav>
                                      </p:tavLst>
                                    </p:anim>
                                    <p:animEffect transition="in" filter="wipe(down)">
                                      <p:cBhvr>
                                        <p:cTn id="7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P spid="53" grpId="0"/>
      <p:bldP spid="54" grpId="0"/>
      <p:bldP spid="72" grpId="0"/>
      <p:bldP spid="34" grpId="0"/>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519FD33F-5613-1A25-20A7-9A7A3938EFB9}"/>
              </a:ext>
            </a:extLst>
          </p:cNvPr>
          <p:cNvSpPr txBox="1"/>
          <p:nvPr/>
        </p:nvSpPr>
        <p:spPr>
          <a:xfrm>
            <a:off x="4856557" y="3245726"/>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59" name="文本框 58">
            <a:extLst>
              <a:ext uri="{FF2B5EF4-FFF2-40B4-BE49-F238E27FC236}">
                <a16:creationId xmlns:a16="http://schemas.microsoft.com/office/drawing/2014/main" id="{D284ECA9-A96C-480A-B3A6-7FFCA3B9D603}"/>
              </a:ext>
            </a:extLst>
          </p:cNvPr>
          <p:cNvSpPr txBox="1"/>
          <p:nvPr/>
        </p:nvSpPr>
        <p:spPr>
          <a:xfrm>
            <a:off x="1926098" y="3245731"/>
            <a:ext cx="1653388" cy="338554"/>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34" name="文本框 33">
            <a:extLst>
              <a:ext uri="{FF2B5EF4-FFF2-40B4-BE49-F238E27FC236}">
                <a16:creationId xmlns:a16="http://schemas.microsoft.com/office/drawing/2014/main" id="{F08BF59F-7DC5-3678-411D-4DF6410FB1A1}"/>
              </a:ext>
            </a:extLst>
          </p:cNvPr>
          <p:cNvSpPr txBox="1"/>
          <p:nvPr/>
        </p:nvSpPr>
        <p:spPr>
          <a:xfrm>
            <a:off x="7667730" y="2894281"/>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5" name="文本框 44">
            <a:extLst>
              <a:ext uri="{FF2B5EF4-FFF2-40B4-BE49-F238E27FC236}">
                <a16:creationId xmlns:a16="http://schemas.microsoft.com/office/drawing/2014/main" id="{544FA009-CE68-79CD-B7F9-A113C89F0097}"/>
              </a:ext>
            </a:extLst>
          </p:cNvPr>
          <p:cNvSpPr txBox="1"/>
          <p:nvPr/>
        </p:nvSpPr>
        <p:spPr>
          <a:xfrm>
            <a:off x="4861903" y="2894281"/>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6" name="文本框 45">
            <a:extLst>
              <a:ext uri="{FF2B5EF4-FFF2-40B4-BE49-F238E27FC236}">
                <a16:creationId xmlns:a16="http://schemas.microsoft.com/office/drawing/2014/main" id="{0C936A34-28F1-7BF8-7D9B-9D5C50950249}"/>
              </a:ext>
            </a:extLst>
          </p:cNvPr>
          <p:cNvSpPr txBox="1"/>
          <p:nvPr/>
        </p:nvSpPr>
        <p:spPr>
          <a:xfrm>
            <a:off x="1926097" y="2894286"/>
            <a:ext cx="1932789"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7" name="文本框 46">
            <a:extLst>
              <a:ext uri="{FF2B5EF4-FFF2-40B4-BE49-F238E27FC236}">
                <a16:creationId xmlns:a16="http://schemas.microsoft.com/office/drawing/2014/main" id="{2FE702FF-1BD9-AF09-CBCC-F313492E8757}"/>
              </a:ext>
            </a:extLst>
          </p:cNvPr>
          <p:cNvSpPr txBox="1"/>
          <p:nvPr/>
        </p:nvSpPr>
        <p:spPr>
          <a:xfrm>
            <a:off x="9745002" y="2894287"/>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6" name="文本框 15">
            <a:extLst>
              <a:ext uri="{FF2B5EF4-FFF2-40B4-BE49-F238E27FC236}">
                <a16:creationId xmlns:a16="http://schemas.microsoft.com/office/drawing/2014/main" id="{233CFD37-354F-1B72-96C4-63BC59760FC0}"/>
              </a:ext>
            </a:extLst>
          </p:cNvPr>
          <p:cNvSpPr txBox="1"/>
          <p:nvPr/>
        </p:nvSpPr>
        <p:spPr>
          <a:xfrm>
            <a:off x="6818065" y="2562940"/>
            <a:ext cx="202245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 </a:t>
            </a:r>
            <a:r>
              <a:rPr lang="en-US" altLang="zh-CN" sz="1600" b="1" dirty="0"/>
              <a:t>255.255.255.255</a:t>
            </a:r>
            <a:endParaRPr lang="zh-CN" altLang="en-US" sz="1600" b="1" dirty="0"/>
          </a:p>
        </p:txBody>
      </p:sp>
      <p:sp>
        <p:nvSpPr>
          <p:cNvPr id="17" name="文本框 16">
            <a:extLst>
              <a:ext uri="{FF2B5EF4-FFF2-40B4-BE49-F238E27FC236}">
                <a16:creationId xmlns:a16="http://schemas.microsoft.com/office/drawing/2014/main" id="{83E62B8D-4FE8-F157-1041-3678DAE3E771}"/>
              </a:ext>
            </a:extLst>
          </p:cNvPr>
          <p:cNvSpPr txBox="1"/>
          <p:nvPr/>
        </p:nvSpPr>
        <p:spPr>
          <a:xfrm>
            <a:off x="4857344" y="2562940"/>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8" name="文本框 17">
            <a:extLst>
              <a:ext uri="{FF2B5EF4-FFF2-40B4-BE49-F238E27FC236}">
                <a16:creationId xmlns:a16="http://schemas.microsoft.com/office/drawing/2014/main" id="{55A39507-B1E7-D111-F6B0-831CFD6C065E}"/>
              </a:ext>
            </a:extLst>
          </p:cNvPr>
          <p:cNvSpPr txBox="1"/>
          <p:nvPr/>
        </p:nvSpPr>
        <p:spPr>
          <a:xfrm>
            <a:off x="1926097" y="2562945"/>
            <a:ext cx="1653389"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21" name="文本框 20">
            <a:extLst>
              <a:ext uri="{FF2B5EF4-FFF2-40B4-BE49-F238E27FC236}">
                <a16:creationId xmlns:a16="http://schemas.microsoft.com/office/drawing/2014/main" id="{049FC622-7209-EEB3-DD36-91ECCFBE25F3}"/>
              </a:ext>
            </a:extLst>
          </p:cNvPr>
          <p:cNvSpPr txBox="1"/>
          <p:nvPr/>
        </p:nvSpPr>
        <p:spPr>
          <a:xfrm>
            <a:off x="9773493" y="2562946"/>
            <a:ext cx="2085889" cy="338548"/>
          </a:xfrm>
          <a:prstGeom prst="rect">
            <a:avLst/>
          </a:prstGeom>
          <a:noFill/>
        </p:spPr>
        <p:txBody>
          <a:bodyPr wrap="square" rtlCol="0">
            <a:spAutoFit/>
          </a:bodyPr>
          <a:lstStyle/>
          <a:p>
            <a:r>
              <a:rPr lang="zh-CN" altLang="en-US" sz="1600" b="1" dirty="0">
                <a:latin typeface="+mn-ea"/>
              </a:rPr>
              <a:t>源</a:t>
            </a:r>
            <a:r>
              <a:rPr lang="en-US" altLang="zh-CN" sz="1600" b="1" dirty="0">
                <a:latin typeface="+mn-ea"/>
              </a:rPr>
              <a:t>:</a:t>
            </a:r>
            <a:r>
              <a:rPr lang="en-US" altLang="zh-CN" sz="1600" b="1" dirty="0"/>
              <a:t>DHCP</a:t>
            </a:r>
            <a:r>
              <a:rPr lang="zh-CN" altLang="en-US" sz="1600" b="1" dirty="0"/>
              <a:t>服务器</a:t>
            </a:r>
            <a:r>
              <a:rPr lang="en-US" altLang="zh-CN" sz="1600" b="1" dirty="0"/>
              <a:t>2</a:t>
            </a:r>
            <a:endParaRPr lang="zh-CN" altLang="en-US" sz="1600" b="1" dirty="0"/>
          </a:p>
        </p:txBody>
      </p:sp>
      <p:sp>
        <p:nvSpPr>
          <p:cNvPr id="41" name="文本框 40">
            <a:extLst>
              <a:ext uri="{FF2B5EF4-FFF2-40B4-BE49-F238E27FC236}">
                <a16:creationId xmlns:a16="http://schemas.microsoft.com/office/drawing/2014/main" id="{45FA4EC1-53F9-CB29-AAA8-DD1810E21233}"/>
              </a:ext>
            </a:extLst>
          </p:cNvPr>
          <p:cNvSpPr txBox="1"/>
          <p:nvPr/>
        </p:nvSpPr>
        <p:spPr>
          <a:xfrm>
            <a:off x="7670121" y="2211594"/>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2" name="文本框 41">
            <a:extLst>
              <a:ext uri="{FF2B5EF4-FFF2-40B4-BE49-F238E27FC236}">
                <a16:creationId xmlns:a16="http://schemas.microsoft.com/office/drawing/2014/main" id="{D1EF6881-D011-CE80-0D57-32F2FD5DE566}"/>
              </a:ext>
            </a:extLst>
          </p:cNvPr>
          <p:cNvSpPr txBox="1"/>
          <p:nvPr/>
        </p:nvSpPr>
        <p:spPr>
          <a:xfrm>
            <a:off x="4864293" y="2211594"/>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3" name="文本框 42">
            <a:extLst>
              <a:ext uri="{FF2B5EF4-FFF2-40B4-BE49-F238E27FC236}">
                <a16:creationId xmlns:a16="http://schemas.microsoft.com/office/drawing/2014/main" id="{C7B045FA-D9C4-3710-D392-139FF8FF1142}"/>
              </a:ext>
            </a:extLst>
          </p:cNvPr>
          <p:cNvSpPr txBox="1"/>
          <p:nvPr/>
        </p:nvSpPr>
        <p:spPr>
          <a:xfrm>
            <a:off x="1926097" y="2211599"/>
            <a:ext cx="195273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4" name="文本框 43">
            <a:extLst>
              <a:ext uri="{FF2B5EF4-FFF2-40B4-BE49-F238E27FC236}">
                <a16:creationId xmlns:a16="http://schemas.microsoft.com/office/drawing/2014/main" id="{5EBE8CB2-1DF7-6744-E973-7BDA98C1D745}"/>
              </a:ext>
            </a:extLst>
          </p:cNvPr>
          <p:cNvSpPr txBox="1"/>
          <p:nvPr/>
        </p:nvSpPr>
        <p:spPr>
          <a:xfrm>
            <a:off x="9745002" y="2211600"/>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t>动态主机配置协议</a:t>
              </a:r>
              <a:r>
                <a:rPr lang="en-US" altLang="zh-CN" sz="2000" b="1" dirty="0">
                  <a:ea typeface="+mj-ea"/>
                </a:rPr>
                <a:t>DHCP</a:t>
              </a:r>
              <a:r>
                <a:rPr lang="zh-CN" altLang="en-US" sz="2000" b="1" dirty="0">
                  <a:ea typeface="+mj-ea"/>
                </a:rPr>
                <a:t>的基本工作过程</a:t>
              </a:r>
              <a:endParaRPr lang="zh-CN" altLang="en-US" sz="2000" b="1" dirty="0">
                <a:solidFill>
                  <a:schemeClr val="tx1"/>
                </a:solidFill>
                <a:ea typeface="+mj-ea"/>
              </a:endParaRPr>
            </a:p>
          </p:txBody>
        </p:sp>
      </p:grpSp>
      <p:sp>
        <p:nvSpPr>
          <p:cNvPr id="11" name="文本框 10">
            <a:extLst>
              <a:ext uri="{FF2B5EF4-FFF2-40B4-BE49-F238E27FC236}">
                <a16:creationId xmlns:a16="http://schemas.microsoft.com/office/drawing/2014/main" id="{B50C3326-5403-AE13-CE6F-4AA85CCAE067}"/>
              </a:ext>
            </a:extLst>
          </p:cNvPr>
          <p:cNvSpPr txBox="1"/>
          <p:nvPr/>
        </p:nvSpPr>
        <p:spPr>
          <a:xfrm>
            <a:off x="2070271" y="1643308"/>
            <a:ext cx="1701167"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1</a:t>
            </a:r>
          </a:p>
        </p:txBody>
      </p:sp>
      <p:sp>
        <p:nvSpPr>
          <p:cNvPr id="14" name="文本框 13">
            <a:extLst>
              <a:ext uri="{FF2B5EF4-FFF2-40B4-BE49-F238E27FC236}">
                <a16:creationId xmlns:a16="http://schemas.microsoft.com/office/drawing/2014/main" id="{BD3B3502-462E-A387-0E9E-ACF9B941A2EF}"/>
              </a:ext>
            </a:extLst>
          </p:cNvPr>
          <p:cNvSpPr txBox="1"/>
          <p:nvPr/>
        </p:nvSpPr>
        <p:spPr>
          <a:xfrm>
            <a:off x="7122561" y="1643308"/>
            <a:ext cx="1457405" cy="369332"/>
          </a:xfrm>
          <a:prstGeom prst="rect">
            <a:avLst/>
          </a:prstGeom>
          <a:noFill/>
        </p:spPr>
        <p:txBody>
          <a:bodyPr wrap="square" rtlCol="0">
            <a:spAutoFit/>
          </a:bodyPr>
          <a:lstStyle/>
          <a:p>
            <a:pPr algn="ctr"/>
            <a:r>
              <a:rPr lang="en-US" altLang="zh-CN" b="1" dirty="0"/>
              <a:t>DHCP</a:t>
            </a:r>
            <a:r>
              <a:rPr lang="zh-CN" altLang="en-US" b="1" dirty="0"/>
              <a:t>客户</a:t>
            </a:r>
            <a:endParaRPr lang="en-US" altLang="zh-CN" b="1" dirty="0"/>
          </a:p>
        </p:txBody>
      </p:sp>
      <p:grpSp>
        <p:nvGrpSpPr>
          <p:cNvPr id="5" name="组合 4">
            <a:extLst>
              <a:ext uri="{FF2B5EF4-FFF2-40B4-BE49-F238E27FC236}">
                <a16:creationId xmlns:a16="http://schemas.microsoft.com/office/drawing/2014/main" id="{0FAD7F57-FAD0-3567-C454-90672B377188}"/>
              </a:ext>
            </a:extLst>
          </p:cNvPr>
          <p:cNvGrpSpPr/>
          <p:nvPr/>
        </p:nvGrpSpPr>
        <p:grpSpPr>
          <a:xfrm>
            <a:off x="1635790" y="1574270"/>
            <a:ext cx="10199805" cy="667424"/>
            <a:chOff x="1635790" y="1574270"/>
            <a:chExt cx="10199805" cy="667424"/>
          </a:xfrm>
        </p:grpSpPr>
        <p:pic>
          <p:nvPicPr>
            <p:cNvPr id="7" name="图形 6">
              <a:extLst>
                <a:ext uri="{FF2B5EF4-FFF2-40B4-BE49-F238E27FC236}">
                  <a16:creationId xmlns:a16="http://schemas.microsoft.com/office/drawing/2014/main" id="{78929A8C-6435-8B31-EEFB-CB4E6CEB2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5790" y="1648215"/>
              <a:ext cx="452174" cy="593479"/>
            </a:xfrm>
            <a:prstGeom prst="rect">
              <a:avLst/>
            </a:prstGeom>
          </p:spPr>
        </p:pic>
        <p:pic>
          <p:nvPicPr>
            <p:cNvPr id="13" name="图形 12">
              <a:extLst>
                <a:ext uri="{FF2B5EF4-FFF2-40B4-BE49-F238E27FC236}">
                  <a16:creationId xmlns:a16="http://schemas.microsoft.com/office/drawing/2014/main" id="{D1EFE678-90B2-700B-DA2F-AF91B894F4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433" y="1574270"/>
              <a:ext cx="690048" cy="667424"/>
            </a:xfrm>
            <a:prstGeom prst="rect">
              <a:avLst/>
            </a:prstGeom>
          </p:spPr>
        </p:pic>
        <p:pic>
          <p:nvPicPr>
            <p:cNvPr id="19" name="图形 18">
              <a:extLst>
                <a:ext uri="{FF2B5EF4-FFF2-40B4-BE49-F238E27FC236}">
                  <a16:creationId xmlns:a16="http://schemas.microsoft.com/office/drawing/2014/main" id="{21FA862C-EAAC-4CC8-3E85-3999DEA31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3421" y="1648214"/>
              <a:ext cx="452174" cy="593479"/>
            </a:xfrm>
            <a:prstGeom prst="rect">
              <a:avLst/>
            </a:prstGeom>
          </p:spPr>
        </p:pic>
      </p:grpSp>
      <p:sp>
        <p:nvSpPr>
          <p:cNvPr id="20" name="文本框 19">
            <a:extLst>
              <a:ext uri="{FF2B5EF4-FFF2-40B4-BE49-F238E27FC236}">
                <a16:creationId xmlns:a16="http://schemas.microsoft.com/office/drawing/2014/main" id="{4DB9DCE3-37E8-E6E4-31F6-99A3B3C66F64}"/>
              </a:ext>
            </a:extLst>
          </p:cNvPr>
          <p:cNvSpPr txBox="1"/>
          <p:nvPr/>
        </p:nvSpPr>
        <p:spPr>
          <a:xfrm>
            <a:off x="9580704" y="1643308"/>
            <a:ext cx="1904661"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2</a:t>
            </a:r>
          </a:p>
        </p:txBody>
      </p:sp>
      <p:sp>
        <p:nvSpPr>
          <p:cNvPr id="23" name="文本框 22">
            <a:extLst>
              <a:ext uri="{FF2B5EF4-FFF2-40B4-BE49-F238E27FC236}">
                <a16:creationId xmlns:a16="http://schemas.microsoft.com/office/drawing/2014/main" id="{4E6EB644-C4F7-4CEC-6E1F-2E1647B7870C}"/>
              </a:ext>
            </a:extLst>
          </p:cNvPr>
          <p:cNvSpPr txBox="1"/>
          <p:nvPr/>
        </p:nvSpPr>
        <p:spPr>
          <a:xfrm>
            <a:off x="2038096" y="1922257"/>
            <a:ext cx="1306286"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6" name="文本框 25">
            <a:extLst>
              <a:ext uri="{FF2B5EF4-FFF2-40B4-BE49-F238E27FC236}">
                <a16:creationId xmlns:a16="http://schemas.microsoft.com/office/drawing/2014/main" id="{26AE432D-EB95-93C7-C0D0-FC98C718C93D}"/>
              </a:ext>
            </a:extLst>
          </p:cNvPr>
          <p:cNvSpPr txBox="1"/>
          <p:nvPr/>
        </p:nvSpPr>
        <p:spPr>
          <a:xfrm>
            <a:off x="10027189" y="1922257"/>
            <a:ext cx="1436915"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7" name="文本框 26">
            <a:extLst>
              <a:ext uri="{FF2B5EF4-FFF2-40B4-BE49-F238E27FC236}">
                <a16:creationId xmlns:a16="http://schemas.microsoft.com/office/drawing/2014/main" id="{2D054BAF-9F2F-917E-0E6B-9828DA06A98E}"/>
              </a:ext>
            </a:extLst>
          </p:cNvPr>
          <p:cNvSpPr txBox="1"/>
          <p:nvPr/>
        </p:nvSpPr>
        <p:spPr>
          <a:xfrm>
            <a:off x="7132481" y="1922257"/>
            <a:ext cx="1306286" cy="369332"/>
          </a:xfrm>
          <a:prstGeom prst="rect">
            <a:avLst/>
          </a:prstGeom>
          <a:noFill/>
        </p:spPr>
        <p:txBody>
          <a:bodyPr wrap="square">
            <a:spAutoFit/>
          </a:bodyPr>
          <a:lstStyle/>
          <a:p>
            <a:pPr algn="ctr"/>
            <a:r>
              <a:rPr lang="zh-CN" altLang="en-US" b="1" dirty="0"/>
              <a:t>（</a:t>
            </a:r>
            <a:r>
              <a:rPr lang="en-US" altLang="zh-CN" b="1" dirty="0"/>
              <a:t>UDP 68</a:t>
            </a:r>
            <a:r>
              <a:rPr lang="zh-CN" altLang="en-US" b="1" dirty="0"/>
              <a:t>）</a:t>
            </a:r>
          </a:p>
        </p:txBody>
      </p:sp>
      <p:cxnSp>
        <p:nvCxnSpPr>
          <p:cNvPr id="29" name="直接箭头连接符 28">
            <a:extLst>
              <a:ext uri="{FF2B5EF4-FFF2-40B4-BE49-F238E27FC236}">
                <a16:creationId xmlns:a16="http://schemas.microsoft.com/office/drawing/2014/main" id="{28B0DE16-1BA8-88C3-9287-58C3DA9ACB60}"/>
              </a:ext>
            </a:extLst>
          </p:cNvPr>
          <p:cNvCxnSpPr>
            <a:cxnSpLocks/>
          </p:cNvCxnSpPr>
          <p:nvPr/>
        </p:nvCxnSpPr>
        <p:spPr>
          <a:xfrm>
            <a:off x="1856534" y="2364636"/>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20261F8-F2BD-FBF3-B8F1-54B160C328F9}"/>
              </a:ext>
            </a:extLst>
          </p:cNvPr>
          <p:cNvCxnSpPr>
            <a:cxnSpLocks/>
          </p:cNvCxnSpPr>
          <p:nvPr/>
        </p:nvCxnSpPr>
        <p:spPr>
          <a:xfrm>
            <a:off x="6790652" y="2364635"/>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9DC7460-B317-F2ED-E726-95DD70EA1EA2}"/>
              </a:ext>
            </a:extLst>
          </p:cNvPr>
          <p:cNvCxnSpPr>
            <a:cxnSpLocks/>
          </p:cNvCxnSpPr>
          <p:nvPr/>
        </p:nvCxnSpPr>
        <p:spPr>
          <a:xfrm>
            <a:off x="11724769" y="2349050"/>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4DF2E40-F93E-3A37-5448-A7505301D19F}"/>
              </a:ext>
            </a:extLst>
          </p:cNvPr>
          <p:cNvGrpSpPr/>
          <p:nvPr/>
        </p:nvGrpSpPr>
        <p:grpSpPr>
          <a:xfrm>
            <a:off x="1856534" y="2364636"/>
            <a:ext cx="4934111" cy="302400"/>
            <a:chOff x="1856534" y="2450095"/>
            <a:chExt cx="4718965" cy="274542"/>
          </a:xfrm>
        </p:grpSpPr>
        <p:cxnSp>
          <p:nvCxnSpPr>
            <p:cNvPr id="35" name="直接箭头连接符 34">
              <a:extLst>
                <a:ext uri="{FF2B5EF4-FFF2-40B4-BE49-F238E27FC236}">
                  <a16:creationId xmlns:a16="http://schemas.microsoft.com/office/drawing/2014/main" id="{87216D96-0100-C48B-C771-875A7DDF010B}"/>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1112188-51FB-9B84-E819-D8D364585BB3}"/>
                </a:ext>
              </a:extLst>
            </p:cNvPr>
            <p:cNvSpPr/>
            <p:nvPr/>
          </p:nvSpPr>
          <p:spPr>
            <a:xfrm>
              <a:off x="3685817" y="2450095"/>
              <a:ext cx="1060397" cy="27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40" name="组合 39">
            <a:extLst>
              <a:ext uri="{FF2B5EF4-FFF2-40B4-BE49-F238E27FC236}">
                <a16:creationId xmlns:a16="http://schemas.microsoft.com/office/drawing/2014/main" id="{D9564DAE-B431-96C2-8341-0D510ED9FB22}"/>
              </a:ext>
            </a:extLst>
          </p:cNvPr>
          <p:cNvGrpSpPr/>
          <p:nvPr/>
        </p:nvGrpSpPr>
        <p:grpSpPr>
          <a:xfrm>
            <a:off x="6790642" y="2332601"/>
            <a:ext cx="4934120" cy="302400"/>
            <a:chOff x="6575499" y="2435839"/>
            <a:chExt cx="4718965" cy="251659"/>
          </a:xfrm>
        </p:grpSpPr>
        <p:cxnSp>
          <p:nvCxnSpPr>
            <p:cNvPr id="36" name="直接箭头连接符 35">
              <a:extLst>
                <a:ext uri="{FF2B5EF4-FFF2-40B4-BE49-F238E27FC236}">
                  <a16:creationId xmlns:a16="http://schemas.microsoft.com/office/drawing/2014/main" id="{BCC67916-1598-880E-94A4-D77A3A8C25FE}"/>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C2BC42-E2EC-7749-3E5E-40A2D9D0B7E7}"/>
                </a:ext>
              </a:extLst>
            </p:cNvPr>
            <p:cNvSpPr/>
            <p:nvPr/>
          </p:nvSpPr>
          <p:spPr>
            <a:xfrm>
              <a:off x="8402506" y="2435839"/>
              <a:ext cx="1060397" cy="251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6" name="组合 5">
            <a:extLst>
              <a:ext uri="{FF2B5EF4-FFF2-40B4-BE49-F238E27FC236}">
                <a16:creationId xmlns:a16="http://schemas.microsoft.com/office/drawing/2014/main" id="{203165C8-B377-68A3-60EF-475AD0554D9E}"/>
              </a:ext>
            </a:extLst>
          </p:cNvPr>
          <p:cNvGrpSpPr/>
          <p:nvPr/>
        </p:nvGrpSpPr>
        <p:grpSpPr>
          <a:xfrm flipH="1">
            <a:off x="1849585" y="2715982"/>
            <a:ext cx="4934111" cy="302400"/>
            <a:chOff x="1856534" y="2450095"/>
            <a:chExt cx="4718965" cy="274542"/>
          </a:xfrm>
        </p:grpSpPr>
        <p:cxnSp>
          <p:nvCxnSpPr>
            <p:cNvPr id="8" name="直接箭头连接符 7">
              <a:extLst>
                <a:ext uri="{FF2B5EF4-FFF2-40B4-BE49-F238E27FC236}">
                  <a16:creationId xmlns:a16="http://schemas.microsoft.com/office/drawing/2014/main" id="{F3E18E59-AD34-FAAF-B1F1-70E23AB45DC3}"/>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D119084-9F43-AE91-48D8-73CE5D87FF61}"/>
                </a:ext>
              </a:extLst>
            </p:cNvPr>
            <p:cNvSpPr/>
            <p:nvPr/>
          </p:nvSpPr>
          <p:spPr>
            <a:xfrm>
              <a:off x="3685818" y="2450095"/>
              <a:ext cx="1060397" cy="2745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10" name="组合 9">
            <a:extLst>
              <a:ext uri="{FF2B5EF4-FFF2-40B4-BE49-F238E27FC236}">
                <a16:creationId xmlns:a16="http://schemas.microsoft.com/office/drawing/2014/main" id="{78F4EA63-3844-D9C1-8681-5F1D2141FA01}"/>
              </a:ext>
            </a:extLst>
          </p:cNvPr>
          <p:cNvGrpSpPr/>
          <p:nvPr/>
        </p:nvGrpSpPr>
        <p:grpSpPr>
          <a:xfrm flipH="1">
            <a:off x="6783693" y="2683947"/>
            <a:ext cx="4934120" cy="302400"/>
            <a:chOff x="6575499" y="2435839"/>
            <a:chExt cx="4718965" cy="251659"/>
          </a:xfrm>
        </p:grpSpPr>
        <p:cxnSp>
          <p:nvCxnSpPr>
            <p:cNvPr id="12" name="直接箭头连接符 11">
              <a:extLst>
                <a:ext uri="{FF2B5EF4-FFF2-40B4-BE49-F238E27FC236}">
                  <a16:creationId xmlns:a16="http://schemas.microsoft.com/office/drawing/2014/main" id="{B00EC63B-07C2-28CD-D72A-09DA73E6E6B3}"/>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6FDC642-6D4B-E01E-40BB-A775D9007667}"/>
                </a:ext>
              </a:extLst>
            </p:cNvPr>
            <p:cNvSpPr/>
            <p:nvPr/>
          </p:nvSpPr>
          <p:spPr>
            <a:xfrm>
              <a:off x="8402506" y="2435839"/>
              <a:ext cx="1060397" cy="2516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22" name="组合 21">
            <a:extLst>
              <a:ext uri="{FF2B5EF4-FFF2-40B4-BE49-F238E27FC236}">
                <a16:creationId xmlns:a16="http://schemas.microsoft.com/office/drawing/2014/main" id="{981750DD-C058-1BEF-7E48-F3A81CB5DB44}"/>
              </a:ext>
            </a:extLst>
          </p:cNvPr>
          <p:cNvGrpSpPr/>
          <p:nvPr/>
        </p:nvGrpSpPr>
        <p:grpSpPr>
          <a:xfrm>
            <a:off x="1854144" y="3047323"/>
            <a:ext cx="4934111" cy="302400"/>
            <a:chOff x="1856534" y="2450095"/>
            <a:chExt cx="4718965" cy="274542"/>
          </a:xfrm>
        </p:grpSpPr>
        <p:cxnSp>
          <p:nvCxnSpPr>
            <p:cNvPr id="24" name="直接箭头连接符 23">
              <a:extLst>
                <a:ext uri="{FF2B5EF4-FFF2-40B4-BE49-F238E27FC236}">
                  <a16:creationId xmlns:a16="http://schemas.microsoft.com/office/drawing/2014/main" id="{F886B9A6-33C6-8D59-D62B-51CAAE2BF57D}"/>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2A46BF5-1AF9-5B97-6229-060065A3244D}"/>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28" name="组合 27">
            <a:extLst>
              <a:ext uri="{FF2B5EF4-FFF2-40B4-BE49-F238E27FC236}">
                <a16:creationId xmlns:a16="http://schemas.microsoft.com/office/drawing/2014/main" id="{3511AAC3-5988-9D75-A33B-DC11B9645EAF}"/>
              </a:ext>
            </a:extLst>
          </p:cNvPr>
          <p:cNvGrpSpPr/>
          <p:nvPr/>
        </p:nvGrpSpPr>
        <p:grpSpPr>
          <a:xfrm>
            <a:off x="6788252" y="3015288"/>
            <a:ext cx="4934120" cy="302400"/>
            <a:chOff x="6575499" y="2435839"/>
            <a:chExt cx="4718965" cy="251659"/>
          </a:xfrm>
        </p:grpSpPr>
        <p:cxnSp>
          <p:nvCxnSpPr>
            <p:cNvPr id="30" name="直接箭头连接符 29">
              <a:extLst>
                <a:ext uri="{FF2B5EF4-FFF2-40B4-BE49-F238E27FC236}">
                  <a16:creationId xmlns:a16="http://schemas.microsoft.com/office/drawing/2014/main" id="{79A5E8ED-F3CC-3360-BBE6-97FDE711854C}"/>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6928578-05D2-9C76-645B-B18E493AC94D}"/>
                </a:ext>
              </a:extLst>
            </p:cNvPr>
            <p:cNvSpPr/>
            <p:nvPr/>
          </p:nvSpPr>
          <p:spPr>
            <a:xfrm>
              <a:off x="8402506" y="2435839"/>
              <a:ext cx="1060397" cy="251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55" name="组合 54">
            <a:extLst>
              <a:ext uri="{FF2B5EF4-FFF2-40B4-BE49-F238E27FC236}">
                <a16:creationId xmlns:a16="http://schemas.microsoft.com/office/drawing/2014/main" id="{82CB6A66-7A87-4602-2A47-E51C3EEE2BAB}"/>
              </a:ext>
            </a:extLst>
          </p:cNvPr>
          <p:cNvGrpSpPr/>
          <p:nvPr/>
        </p:nvGrpSpPr>
        <p:grpSpPr>
          <a:xfrm flipH="1">
            <a:off x="1857344" y="3393596"/>
            <a:ext cx="4934111" cy="302400"/>
            <a:chOff x="1856534" y="2450095"/>
            <a:chExt cx="4718965" cy="274542"/>
          </a:xfrm>
        </p:grpSpPr>
        <p:cxnSp>
          <p:nvCxnSpPr>
            <p:cNvPr id="56" name="直接箭头连接符 55">
              <a:extLst>
                <a:ext uri="{FF2B5EF4-FFF2-40B4-BE49-F238E27FC236}">
                  <a16:creationId xmlns:a16="http://schemas.microsoft.com/office/drawing/2014/main" id="{A11B1603-B3AD-57E4-8915-5DD875120460}"/>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6C1A04B1-9C8C-F9AC-43A7-10A721B64287}"/>
                </a:ext>
              </a:extLst>
            </p:cNvPr>
            <p:cNvSpPr/>
            <p:nvPr/>
          </p:nvSpPr>
          <p:spPr>
            <a:xfrm>
              <a:off x="3685818" y="2450095"/>
              <a:ext cx="1060397" cy="274542"/>
            </a:xfrm>
            <a:prstGeom prst="rect">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ACK</a:t>
              </a:r>
              <a:endParaRPr lang="zh-CN" altLang="en-US" sz="1600" b="1" dirty="0"/>
            </a:p>
          </p:txBody>
        </p:sp>
      </p:grpSp>
      <p:sp>
        <p:nvSpPr>
          <p:cNvPr id="60" name="对话气泡: 圆角矩形 59">
            <a:extLst>
              <a:ext uri="{FF2B5EF4-FFF2-40B4-BE49-F238E27FC236}">
                <a16:creationId xmlns:a16="http://schemas.microsoft.com/office/drawing/2014/main" id="{45A3C6D3-F76C-4EB2-0F28-8D4D0D4FEFE2}"/>
              </a:ext>
            </a:extLst>
          </p:cNvPr>
          <p:cNvSpPr/>
          <p:nvPr/>
        </p:nvSpPr>
        <p:spPr>
          <a:xfrm>
            <a:off x="2980550" y="4089770"/>
            <a:ext cx="6792943" cy="1939287"/>
          </a:xfrm>
          <a:prstGeom prst="wedgeRoundRectCallout">
            <a:avLst>
              <a:gd name="adj1" fmla="val 6387"/>
              <a:gd name="adj2" fmla="val -76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bg1"/>
                </a:solidFill>
                <a:latin typeface="+mn-ea"/>
              </a:rPr>
              <a:t>使用</a:t>
            </a:r>
            <a:r>
              <a:rPr lang="en-US" altLang="zh-CN" b="1" dirty="0">
                <a:solidFill>
                  <a:schemeClr val="bg1"/>
                </a:solidFill>
                <a:latin typeface="+mn-ea"/>
              </a:rPr>
              <a:t>ARP</a:t>
            </a:r>
            <a:r>
              <a:rPr lang="zh-CN" altLang="en-US" b="1" dirty="0">
                <a:solidFill>
                  <a:schemeClr val="bg1"/>
                </a:solidFill>
                <a:latin typeface="+mn-ea"/>
              </a:rPr>
              <a:t>检测所分配到的</a:t>
            </a:r>
            <a:r>
              <a:rPr lang="en-US" altLang="zh-CN" b="1" dirty="0">
                <a:solidFill>
                  <a:schemeClr val="bg1"/>
                </a:solidFill>
                <a:latin typeface="+mn-ea"/>
              </a:rPr>
              <a:t>IP</a:t>
            </a:r>
            <a:r>
              <a:rPr lang="zh-CN" altLang="en-US" b="1" dirty="0">
                <a:solidFill>
                  <a:schemeClr val="bg1"/>
                </a:solidFill>
                <a:latin typeface="+mn-ea"/>
              </a:rPr>
              <a:t>地址是否已被网络中其他主机占用：</a:t>
            </a:r>
            <a:endParaRPr lang="en-US" altLang="zh-CN" b="1" dirty="0">
              <a:solidFill>
                <a:schemeClr val="bg1"/>
              </a:solidFill>
              <a:latin typeface="+mn-ea"/>
            </a:endParaRPr>
          </a:p>
          <a:p>
            <a:pPr marL="285750" indent="-285750">
              <a:lnSpc>
                <a:spcPct val="150000"/>
              </a:lnSpc>
              <a:buFont typeface="Wingdings" panose="05000000000000000000" pitchFamily="2" charset="2"/>
              <a:buChar char="l"/>
            </a:pPr>
            <a:r>
              <a:rPr lang="zh-CN" altLang="en-US" b="1" dirty="0">
                <a:solidFill>
                  <a:schemeClr val="bg1"/>
                </a:solidFill>
                <a:latin typeface="+mn-ea"/>
              </a:rPr>
              <a:t>若是，则发送</a:t>
            </a:r>
            <a:r>
              <a:rPr lang="en-US" altLang="zh-CN" b="1" dirty="0">
                <a:solidFill>
                  <a:schemeClr val="bg1"/>
                </a:solidFill>
                <a:latin typeface="+mn-ea"/>
              </a:rPr>
              <a:t>DHCP</a:t>
            </a:r>
            <a:r>
              <a:rPr lang="zh-CN" altLang="en-US" b="1" dirty="0">
                <a:solidFill>
                  <a:schemeClr val="bg1"/>
                </a:solidFill>
                <a:latin typeface="+mn-ea"/>
              </a:rPr>
              <a:t>谢绝报文，并重新发送</a:t>
            </a:r>
            <a:r>
              <a:rPr lang="en-US" altLang="zh-CN" b="1" dirty="0">
                <a:solidFill>
                  <a:schemeClr val="bg1"/>
                </a:solidFill>
                <a:latin typeface="+mn-ea"/>
              </a:rPr>
              <a:t>DHCP</a:t>
            </a:r>
            <a:r>
              <a:rPr lang="zh-CN" altLang="en-US" b="1" dirty="0">
                <a:solidFill>
                  <a:schemeClr val="bg1"/>
                </a:solidFill>
                <a:latin typeface="+mn-ea"/>
              </a:rPr>
              <a:t>发现报文；</a:t>
            </a:r>
            <a:endParaRPr lang="en-US" altLang="zh-CN" b="1" dirty="0">
              <a:solidFill>
                <a:schemeClr val="bg1"/>
              </a:solidFill>
              <a:latin typeface="+mn-ea"/>
            </a:endParaRPr>
          </a:p>
          <a:p>
            <a:pPr marL="285750" indent="-285750">
              <a:lnSpc>
                <a:spcPct val="150000"/>
              </a:lnSpc>
              <a:buFont typeface="Wingdings" panose="05000000000000000000" pitchFamily="2" charset="2"/>
              <a:buChar char="l"/>
            </a:pPr>
            <a:r>
              <a:rPr lang="zh-CN" altLang="en-US" b="1" dirty="0">
                <a:solidFill>
                  <a:schemeClr val="bg1"/>
                </a:solidFill>
                <a:latin typeface="+mn-ea"/>
              </a:rPr>
              <a:t>否则，可以使用租约中的</a:t>
            </a:r>
            <a:r>
              <a:rPr lang="en-US" altLang="zh-CN" b="1" dirty="0">
                <a:solidFill>
                  <a:schemeClr val="bg1"/>
                </a:solidFill>
                <a:latin typeface="+mn-ea"/>
              </a:rPr>
              <a:t>IP</a:t>
            </a:r>
            <a:r>
              <a:rPr lang="zh-CN" altLang="en-US" b="1" dirty="0">
                <a:solidFill>
                  <a:schemeClr val="bg1"/>
                </a:solidFill>
                <a:latin typeface="+mn-ea"/>
              </a:rPr>
              <a:t>地址与网络中其他主机通信了。</a:t>
            </a:r>
          </a:p>
        </p:txBody>
      </p:sp>
    </p:spTree>
    <p:custDataLst>
      <p:tags r:id="rId1"/>
    </p:custDataLst>
    <p:extLst>
      <p:ext uri="{BB962C8B-B14F-4D97-AF65-F5344CB8AC3E}">
        <p14:creationId xmlns:p14="http://schemas.microsoft.com/office/powerpoint/2010/main" val="1822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p:tgtEl>
                                          <p:spTgt spid="59"/>
                                        </p:tgtEl>
                                        <p:attrNameLst>
                                          <p:attrName>ppt_x</p:attrName>
                                        </p:attrNameLst>
                                      </p:cBhvr>
                                      <p:tavLst>
                                        <p:tav tm="0">
                                          <p:val>
                                            <p:strVal val="#ppt_x+#ppt_w*1.125000"/>
                                          </p:val>
                                        </p:tav>
                                        <p:tav tm="100000">
                                          <p:val>
                                            <p:strVal val="#ppt_x"/>
                                          </p:val>
                                        </p:tav>
                                      </p:tavLst>
                                    </p:anim>
                                    <p:animEffect transition="in" filter="wipe(left)">
                                      <p:cBhvr>
                                        <p:cTn id="13" dur="5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additive="base">
                                        <p:cTn id="18" dur="500"/>
                                        <p:tgtEl>
                                          <p:spTgt spid="58"/>
                                        </p:tgtEl>
                                        <p:attrNameLst>
                                          <p:attrName>ppt_x</p:attrName>
                                        </p:attrNameLst>
                                      </p:cBhvr>
                                      <p:tavLst>
                                        <p:tav tm="0">
                                          <p:val>
                                            <p:strVal val="#ppt_x-#ppt_w*1.125000"/>
                                          </p:val>
                                        </p:tav>
                                        <p:tav tm="100000">
                                          <p:val>
                                            <p:strVal val="#ppt_x"/>
                                          </p:val>
                                        </p:tav>
                                      </p:tavLst>
                                    </p:anim>
                                    <p:animEffect transition="in" filter="wipe(right)">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p:tgtEl>
                                          <p:spTgt spid="60"/>
                                        </p:tgtEl>
                                        <p:attrNameLst>
                                          <p:attrName>ppt_y</p:attrName>
                                        </p:attrNameLst>
                                      </p:cBhvr>
                                      <p:tavLst>
                                        <p:tav tm="0">
                                          <p:val>
                                            <p:strVal val="#ppt_y+#ppt_h*1.125000"/>
                                          </p:val>
                                        </p:tav>
                                        <p:tav tm="100000">
                                          <p:val>
                                            <p:strVal val="#ppt_y"/>
                                          </p:val>
                                        </p:tav>
                                      </p:tavLst>
                                    </p:anim>
                                    <p:animEffect transition="in" filter="wipe(up)">
                                      <p:cBhvr>
                                        <p:cTn id="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DB2C9604-8CB5-9565-B001-15934967FFD0}"/>
              </a:ext>
            </a:extLst>
          </p:cNvPr>
          <p:cNvSpPr txBox="1"/>
          <p:nvPr/>
        </p:nvSpPr>
        <p:spPr>
          <a:xfrm>
            <a:off x="4872835" y="3757054"/>
            <a:ext cx="1632849"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zh-CN" altLang="en-US" sz="1600" b="1" dirty="0"/>
              <a:t>租用的地址</a:t>
            </a:r>
          </a:p>
        </p:txBody>
      </p:sp>
      <p:sp>
        <p:nvSpPr>
          <p:cNvPr id="63" name="文本框 62">
            <a:extLst>
              <a:ext uri="{FF2B5EF4-FFF2-40B4-BE49-F238E27FC236}">
                <a16:creationId xmlns:a16="http://schemas.microsoft.com/office/drawing/2014/main" id="{42082970-DD42-7FD7-CEBC-F8955CF586B0}"/>
              </a:ext>
            </a:extLst>
          </p:cNvPr>
          <p:cNvSpPr txBox="1"/>
          <p:nvPr/>
        </p:nvSpPr>
        <p:spPr>
          <a:xfrm>
            <a:off x="1926097" y="3757059"/>
            <a:ext cx="192737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58" name="文本框 57">
            <a:extLst>
              <a:ext uri="{FF2B5EF4-FFF2-40B4-BE49-F238E27FC236}">
                <a16:creationId xmlns:a16="http://schemas.microsoft.com/office/drawing/2014/main" id="{519FD33F-5613-1A25-20A7-9A7A3938EFB9}"/>
              </a:ext>
            </a:extLst>
          </p:cNvPr>
          <p:cNvSpPr txBox="1"/>
          <p:nvPr/>
        </p:nvSpPr>
        <p:spPr>
          <a:xfrm>
            <a:off x="4856557" y="3245726"/>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59" name="文本框 58">
            <a:extLst>
              <a:ext uri="{FF2B5EF4-FFF2-40B4-BE49-F238E27FC236}">
                <a16:creationId xmlns:a16="http://schemas.microsoft.com/office/drawing/2014/main" id="{D284ECA9-A96C-480A-B3A6-7FFCA3B9D603}"/>
              </a:ext>
            </a:extLst>
          </p:cNvPr>
          <p:cNvSpPr txBox="1"/>
          <p:nvPr/>
        </p:nvSpPr>
        <p:spPr>
          <a:xfrm>
            <a:off x="1926098" y="3245731"/>
            <a:ext cx="1653388" cy="338554"/>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34" name="文本框 33">
            <a:extLst>
              <a:ext uri="{FF2B5EF4-FFF2-40B4-BE49-F238E27FC236}">
                <a16:creationId xmlns:a16="http://schemas.microsoft.com/office/drawing/2014/main" id="{F08BF59F-7DC5-3678-411D-4DF6410FB1A1}"/>
              </a:ext>
            </a:extLst>
          </p:cNvPr>
          <p:cNvSpPr txBox="1"/>
          <p:nvPr/>
        </p:nvSpPr>
        <p:spPr>
          <a:xfrm>
            <a:off x="7667730" y="2894281"/>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5" name="文本框 44">
            <a:extLst>
              <a:ext uri="{FF2B5EF4-FFF2-40B4-BE49-F238E27FC236}">
                <a16:creationId xmlns:a16="http://schemas.microsoft.com/office/drawing/2014/main" id="{544FA009-CE68-79CD-B7F9-A113C89F0097}"/>
              </a:ext>
            </a:extLst>
          </p:cNvPr>
          <p:cNvSpPr txBox="1"/>
          <p:nvPr/>
        </p:nvSpPr>
        <p:spPr>
          <a:xfrm>
            <a:off x="4861903" y="2894281"/>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6" name="文本框 45">
            <a:extLst>
              <a:ext uri="{FF2B5EF4-FFF2-40B4-BE49-F238E27FC236}">
                <a16:creationId xmlns:a16="http://schemas.microsoft.com/office/drawing/2014/main" id="{0C936A34-28F1-7BF8-7D9B-9D5C50950249}"/>
              </a:ext>
            </a:extLst>
          </p:cNvPr>
          <p:cNvSpPr txBox="1"/>
          <p:nvPr/>
        </p:nvSpPr>
        <p:spPr>
          <a:xfrm>
            <a:off x="1926097" y="2894286"/>
            <a:ext cx="1932789"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7" name="文本框 46">
            <a:extLst>
              <a:ext uri="{FF2B5EF4-FFF2-40B4-BE49-F238E27FC236}">
                <a16:creationId xmlns:a16="http://schemas.microsoft.com/office/drawing/2014/main" id="{2FE702FF-1BD9-AF09-CBCC-F313492E8757}"/>
              </a:ext>
            </a:extLst>
          </p:cNvPr>
          <p:cNvSpPr txBox="1"/>
          <p:nvPr/>
        </p:nvSpPr>
        <p:spPr>
          <a:xfrm>
            <a:off x="9745002" y="2894287"/>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6" name="文本框 15">
            <a:extLst>
              <a:ext uri="{FF2B5EF4-FFF2-40B4-BE49-F238E27FC236}">
                <a16:creationId xmlns:a16="http://schemas.microsoft.com/office/drawing/2014/main" id="{233CFD37-354F-1B72-96C4-63BC59760FC0}"/>
              </a:ext>
            </a:extLst>
          </p:cNvPr>
          <p:cNvSpPr txBox="1"/>
          <p:nvPr/>
        </p:nvSpPr>
        <p:spPr>
          <a:xfrm>
            <a:off x="6818065" y="2562940"/>
            <a:ext cx="202245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 </a:t>
            </a:r>
            <a:r>
              <a:rPr lang="en-US" altLang="zh-CN" sz="1600" b="1" dirty="0"/>
              <a:t>255.255.255.255</a:t>
            </a:r>
            <a:endParaRPr lang="zh-CN" altLang="en-US" sz="1600" b="1" dirty="0"/>
          </a:p>
        </p:txBody>
      </p:sp>
      <p:sp>
        <p:nvSpPr>
          <p:cNvPr id="17" name="文本框 16">
            <a:extLst>
              <a:ext uri="{FF2B5EF4-FFF2-40B4-BE49-F238E27FC236}">
                <a16:creationId xmlns:a16="http://schemas.microsoft.com/office/drawing/2014/main" id="{83E62B8D-4FE8-F157-1041-3678DAE3E771}"/>
              </a:ext>
            </a:extLst>
          </p:cNvPr>
          <p:cNvSpPr txBox="1"/>
          <p:nvPr/>
        </p:nvSpPr>
        <p:spPr>
          <a:xfrm>
            <a:off x="4857344" y="2562940"/>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8" name="文本框 17">
            <a:extLst>
              <a:ext uri="{FF2B5EF4-FFF2-40B4-BE49-F238E27FC236}">
                <a16:creationId xmlns:a16="http://schemas.microsoft.com/office/drawing/2014/main" id="{55A39507-B1E7-D111-F6B0-831CFD6C065E}"/>
              </a:ext>
            </a:extLst>
          </p:cNvPr>
          <p:cNvSpPr txBox="1"/>
          <p:nvPr/>
        </p:nvSpPr>
        <p:spPr>
          <a:xfrm>
            <a:off x="1926097" y="2562945"/>
            <a:ext cx="1653389"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21" name="文本框 20">
            <a:extLst>
              <a:ext uri="{FF2B5EF4-FFF2-40B4-BE49-F238E27FC236}">
                <a16:creationId xmlns:a16="http://schemas.microsoft.com/office/drawing/2014/main" id="{049FC622-7209-EEB3-DD36-91ECCFBE25F3}"/>
              </a:ext>
            </a:extLst>
          </p:cNvPr>
          <p:cNvSpPr txBox="1"/>
          <p:nvPr/>
        </p:nvSpPr>
        <p:spPr>
          <a:xfrm>
            <a:off x="9773493" y="2562946"/>
            <a:ext cx="2085889" cy="338548"/>
          </a:xfrm>
          <a:prstGeom prst="rect">
            <a:avLst/>
          </a:prstGeom>
          <a:noFill/>
        </p:spPr>
        <p:txBody>
          <a:bodyPr wrap="square" rtlCol="0">
            <a:spAutoFit/>
          </a:bodyPr>
          <a:lstStyle/>
          <a:p>
            <a:r>
              <a:rPr lang="zh-CN" altLang="en-US" sz="1600" b="1" dirty="0">
                <a:latin typeface="+mn-ea"/>
              </a:rPr>
              <a:t>源</a:t>
            </a:r>
            <a:r>
              <a:rPr lang="en-US" altLang="zh-CN" sz="1600" b="1" dirty="0">
                <a:latin typeface="+mn-ea"/>
              </a:rPr>
              <a:t>:</a:t>
            </a:r>
            <a:r>
              <a:rPr lang="en-US" altLang="zh-CN" sz="1600" b="1" dirty="0"/>
              <a:t>DHCP</a:t>
            </a:r>
            <a:r>
              <a:rPr lang="zh-CN" altLang="en-US" sz="1600" b="1" dirty="0"/>
              <a:t>服务器</a:t>
            </a:r>
            <a:r>
              <a:rPr lang="en-US" altLang="zh-CN" sz="1600" b="1" dirty="0"/>
              <a:t>2</a:t>
            </a:r>
            <a:endParaRPr lang="zh-CN" altLang="en-US" sz="1600" b="1" dirty="0"/>
          </a:p>
        </p:txBody>
      </p:sp>
      <p:sp>
        <p:nvSpPr>
          <p:cNvPr id="41" name="文本框 40">
            <a:extLst>
              <a:ext uri="{FF2B5EF4-FFF2-40B4-BE49-F238E27FC236}">
                <a16:creationId xmlns:a16="http://schemas.microsoft.com/office/drawing/2014/main" id="{45FA4EC1-53F9-CB29-AAA8-DD1810E21233}"/>
              </a:ext>
            </a:extLst>
          </p:cNvPr>
          <p:cNvSpPr txBox="1"/>
          <p:nvPr/>
        </p:nvSpPr>
        <p:spPr>
          <a:xfrm>
            <a:off x="7670121" y="2211594"/>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2" name="文本框 41">
            <a:extLst>
              <a:ext uri="{FF2B5EF4-FFF2-40B4-BE49-F238E27FC236}">
                <a16:creationId xmlns:a16="http://schemas.microsoft.com/office/drawing/2014/main" id="{D1EF6881-D011-CE80-0D57-32F2FD5DE566}"/>
              </a:ext>
            </a:extLst>
          </p:cNvPr>
          <p:cNvSpPr txBox="1"/>
          <p:nvPr/>
        </p:nvSpPr>
        <p:spPr>
          <a:xfrm>
            <a:off x="4864293" y="2211594"/>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3" name="文本框 42">
            <a:extLst>
              <a:ext uri="{FF2B5EF4-FFF2-40B4-BE49-F238E27FC236}">
                <a16:creationId xmlns:a16="http://schemas.microsoft.com/office/drawing/2014/main" id="{C7B045FA-D9C4-3710-D392-139FF8FF1142}"/>
              </a:ext>
            </a:extLst>
          </p:cNvPr>
          <p:cNvSpPr txBox="1"/>
          <p:nvPr/>
        </p:nvSpPr>
        <p:spPr>
          <a:xfrm>
            <a:off x="1926097" y="2211599"/>
            <a:ext cx="195273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4" name="文本框 43">
            <a:extLst>
              <a:ext uri="{FF2B5EF4-FFF2-40B4-BE49-F238E27FC236}">
                <a16:creationId xmlns:a16="http://schemas.microsoft.com/office/drawing/2014/main" id="{5EBE8CB2-1DF7-6744-E973-7BDA98C1D745}"/>
              </a:ext>
            </a:extLst>
          </p:cNvPr>
          <p:cNvSpPr txBox="1"/>
          <p:nvPr/>
        </p:nvSpPr>
        <p:spPr>
          <a:xfrm>
            <a:off x="9745002" y="2211600"/>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t>动态主机配置协议</a:t>
              </a:r>
              <a:r>
                <a:rPr lang="en-US" altLang="zh-CN" sz="2000" b="1" dirty="0">
                  <a:ea typeface="+mj-ea"/>
                </a:rPr>
                <a:t>DHCP</a:t>
              </a:r>
              <a:r>
                <a:rPr lang="zh-CN" altLang="en-US" sz="2000" b="1" dirty="0">
                  <a:ea typeface="+mj-ea"/>
                </a:rPr>
                <a:t>的基本工作过程</a:t>
              </a:r>
              <a:endParaRPr lang="zh-CN" altLang="en-US" sz="2000" b="1" dirty="0">
                <a:solidFill>
                  <a:schemeClr val="tx1"/>
                </a:solidFill>
                <a:ea typeface="+mj-ea"/>
              </a:endParaRPr>
            </a:p>
          </p:txBody>
        </p:sp>
      </p:grpSp>
      <p:sp>
        <p:nvSpPr>
          <p:cNvPr id="11" name="文本框 10">
            <a:extLst>
              <a:ext uri="{FF2B5EF4-FFF2-40B4-BE49-F238E27FC236}">
                <a16:creationId xmlns:a16="http://schemas.microsoft.com/office/drawing/2014/main" id="{B50C3326-5403-AE13-CE6F-4AA85CCAE067}"/>
              </a:ext>
            </a:extLst>
          </p:cNvPr>
          <p:cNvSpPr txBox="1"/>
          <p:nvPr/>
        </p:nvSpPr>
        <p:spPr>
          <a:xfrm>
            <a:off x="2070271" y="1643308"/>
            <a:ext cx="1701167"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1</a:t>
            </a:r>
          </a:p>
        </p:txBody>
      </p:sp>
      <p:sp>
        <p:nvSpPr>
          <p:cNvPr id="14" name="文本框 13">
            <a:extLst>
              <a:ext uri="{FF2B5EF4-FFF2-40B4-BE49-F238E27FC236}">
                <a16:creationId xmlns:a16="http://schemas.microsoft.com/office/drawing/2014/main" id="{BD3B3502-462E-A387-0E9E-ACF9B941A2EF}"/>
              </a:ext>
            </a:extLst>
          </p:cNvPr>
          <p:cNvSpPr txBox="1"/>
          <p:nvPr/>
        </p:nvSpPr>
        <p:spPr>
          <a:xfrm>
            <a:off x="7122561" y="1643308"/>
            <a:ext cx="1457405" cy="369332"/>
          </a:xfrm>
          <a:prstGeom prst="rect">
            <a:avLst/>
          </a:prstGeom>
          <a:noFill/>
        </p:spPr>
        <p:txBody>
          <a:bodyPr wrap="square" rtlCol="0">
            <a:spAutoFit/>
          </a:bodyPr>
          <a:lstStyle/>
          <a:p>
            <a:pPr algn="ctr"/>
            <a:r>
              <a:rPr lang="en-US" altLang="zh-CN" b="1" dirty="0"/>
              <a:t>DHCP</a:t>
            </a:r>
            <a:r>
              <a:rPr lang="zh-CN" altLang="en-US" b="1" dirty="0"/>
              <a:t>客户</a:t>
            </a:r>
            <a:endParaRPr lang="en-US" altLang="zh-CN" b="1" dirty="0"/>
          </a:p>
        </p:txBody>
      </p:sp>
      <p:grpSp>
        <p:nvGrpSpPr>
          <p:cNvPr id="5" name="组合 4">
            <a:extLst>
              <a:ext uri="{FF2B5EF4-FFF2-40B4-BE49-F238E27FC236}">
                <a16:creationId xmlns:a16="http://schemas.microsoft.com/office/drawing/2014/main" id="{0FAD7F57-FAD0-3567-C454-90672B377188}"/>
              </a:ext>
            </a:extLst>
          </p:cNvPr>
          <p:cNvGrpSpPr/>
          <p:nvPr/>
        </p:nvGrpSpPr>
        <p:grpSpPr>
          <a:xfrm>
            <a:off x="1635790" y="1574270"/>
            <a:ext cx="10199805" cy="667424"/>
            <a:chOff x="1635790" y="1574270"/>
            <a:chExt cx="10199805" cy="667424"/>
          </a:xfrm>
        </p:grpSpPr>
        <p:pic>
          <p:nvPicPr>
            <p:cNvPr id="7" name="图形 6">
              <a:extLst>
                <a:ext uri="{FF2B5EF4-FFF2-40B4-BE49-F238E27FC236}">
                  <a16:creationId xmlns:a16="http://schemas.microsoft.com/office/drawing/2014/main" id="{78929A8C-6435-8B31-EEFB-CB4E6CEB2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5790" y="1648215"/>
              <a:ext cx="452174" cy="593479"/>
            </a:xfrm>
            <a:prstGeom prst="rect">
              <a:avLst/>
            </a:prstGeom>
          </p:spPr>
        </p:pic>
        <p:pic>
          <p:nvPicPr>
            <p:cNvPr id="13" name="图形 12">
              <a:extLst>
                <a:ext uri="{FF2B5EF4-FFF2-40B4-BE49-F238E27FC236}">
                  <a16:creationId xmlns:a16="http://schemas.microsoft.com/office/drawing/2014/main" id="{D1EFE678-90B2-700B-DA2F-AF91B894F4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433" y="1574270"/>
              <a:ext cx="690048" cy="667424"/>
            </a:xfrm>
            <a:prstGeom prst="rect">
              <a:avLst/>
            </a:prstGeom>
          </p:spPr>
        </p:pic>
        <p:pic>
          <p:nvPicPr>
            <p:cNvPr id="19" name="图形 18">
              <a:extLst>
                <a:ext uri="{FF2B5EF4-FFF2-40B4-BE49-F238E27FC236}">
                  <a16:creationId xmlns:a16="http://schemas.microsoft.com/office/drawing/2014/main" id="{21FA862C-EAAC-4CC8-3E85-3999DEA31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3421" y="1648214"/>
              <a:ext cx="452174" cy="593479"/>
            </a:xfrm>
            <a:prstGeom prst="rect">
              <a:avLst/>
            </a:prstGeom>
          </p:spPr>
        </p:pic>
      </p:grpSp>
      <p:sp>
        <p:nvSpPr>
          <p:cNvPr id="20" name="文本框 19">
            <a:extLst>
              <a:ext uri="{FF2B5EF4-FFF2-40B4-BE49-F238E27FC236}">
                <a16:creationId xmlns:a16="http://schemas.microsoft.com/office/drawing/2014/main" id="{4DB9DCE3-37E8-E6E4-31F6-99A3B3C66F64}"/>
              </a:ext>
            </a:extLst>
          </p:cNvPr>
          <p:cNvSpPr txBox="1"/>
          <p:nvPr/>
        </p:nvSpPr>
        <p:spPr>
          <a:xfrm>
            <a:off x="9580704" y="1643308"/>
            <a:ext cx="1904661"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2</a:t>
            </a:r>
          </a:p>
        </p:txBody>
      </p:sp>
      <p:sp>
        <p:nvSpPr>
          <p:cNvPr id="23" name="文本框 22">
            <a:extLst>
              <a:ext uri="{FF2B5EF4-FFF2-40B4-BE49-F238E27FC236}">
                <a16:creationId xmlns:a16="http://schemas.microsoft.com/office/drawing/2014/main" id="{4E6EB644-C4F7-4CEC-6E1F-2E1647B7870C}"/>
              </a:ext>
            </a:extLst>
          </p:cNvPr>
          <p:cNvSpPr txBox="1"/>
          <p:nvPr/>
        </p:nvSpPr>
        <p:spPr>
          <a:xfrm>
            <a:off x="2038096" y="1922257"/>
            <a:ext cx="1306286"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6" name="文本框 25">
            <a:extLst>
              <a:ext uri="{FF2B5EF4-FFF2-40B4-BE49-F238E27FC236}">
                <a16:creationId xmlns:a16="http://schemas.microsoft.com/office/drawing/2014/main" id="{26AE432D-EB95-93C7-C0D0-FC98C718C93D}"/>
              </a:ext>
            </a:extLst>
          </p:cNvPr>
          <p:cNvSpPr txBox="1"/>
          <p:nvPr/>
        </p:nvSpPr>
        <p:spPr>
          <a:xfrm>
            <a:off x="10027189" y="1922257"/>
            <a:ext cx="1436915"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7" name="文本框 26">
            <a:extLst>
              <a:ext uri="{FF2B5EF4-FFF2-40B4-BE49-F238E27FC236}">
                <a16:creationId xmlns:a16="http://schemas.microsoft.com/office/drawing/2014/main" id="{2D054BAF-9F2F-917E-0E6B-9828DA06A98E}"/>
              </a:ext>
            </a:extLst>
          </p:cNvPr>
          <p:cNvSpPr txBox="1"/>
          <p:nvPr/>
        </p:nvSpPr>
        <p:spPr>
          <a:xfrm>
            <a:off x="7132481" y="1922257"/>
            <a:ext cx="1306286" cy="369332"/>
          </a:xfrm>
          <a:prstGeom prst="rect">
            <a:avLst/>
          </a:prstGeom>
          <a:noFill/>
        </p:spPr>
        <p:txBody>
          <a:bodyPr wrap="square">
            <a:spAutoFit/>
          </a:bodyPr>
          <a:lstStyle/>
          <a:p>
            <a:pPr algn="ctr"/>
            <a:r>
              <a:rPr lang="zh-CN" altLang="en-US" b="1" dirty="0"/>
              <a:t>（</a:t>
            </a:r>
            <a:r>
              <a:rPr lang="en-US" altLang="zh-CN" b="1" dirty="0"/>
              <a:t>UDP 68</a:t>
            </a:r>
            <a:r>
              <a:rPr lang="zh-CN" altLang="en-US" b="1" dirty="0"/>
              <a:t>）</a:t>
            </a:r>
          </a:p>
        </p:txBody>
      </p:sp>
      <p:cxnSp>
        <p:nvCxnSpPr>
          <p:cNvPr id="29" name="直接箭头连接符 28">
            <a:extLst>
              <a:ext uri="{FF2B5EF4-FFF2-40B4-BE49-F238E27FC236}">
                <a16:creationId xmlns:a16="http://schemas.microsoft.com/office/drawing/2014/main" id="{28B0DE16-1BA8-88C3-9287-58C3DA9ACB60}"/>
              </a:ext>
            </a:extLst>
          </p:cNvPr>
          <p:cNvCxnSpPr>
            <a:cxnSpLocks/>
          </p:cNvCxnSpPr>
          <p:nvPr/>
        </p:nvCxnSpPr>
        <p:spPr>
          <a:xfrm>
            <a:off x="1856534" y="2364636"/>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20261F8-F2BD-FBF3-B8F1-54B160C328F9}"/>
              </a:ext>
            </a:extLst>
          </p:cNvPr>
          <p:cNvCxnSpPr>
            <a:cxnSpLocks/>
          </p:cNvCxnSpPr>
          <p:nvPr/>
        </p:nvCxnSpPr>
        <p:spPr>
          <a:xfrm>
            <a:off x="6790652" y="2364635"/>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9DC7460-B317-F2ED-E726-95DD70EA1EA2}"/>
              </a:ext>
            </a:extLst>
          </p:cNvPr>
          <p:cNvCxnSpPr>
            <a:cxnSpLocks/>
          </p:cNvCxnSpPr>
          <p:nvPr/>
        </p:nvCxnSpPr>
        <p:spPr>
          <a:xfrm>
            <a:off x="11724769" y="2349050"/>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4DF2E40-F93E-3A37-5448-A7505301D19F}"/>
              </a:ext>
            </a:extLst>
          </p:cNvPr>
          <p:cNvGrpSpPr/>
          <p:nvPr/>
        </p:nvGrpSpPr>
        <p:grpSpPr>
          <a:xfrm>
            <a:off x="1856534" y="2364636"/>
            <a:ext cx="4934111" cy="302400"/>
            <a:chOff x="1856534" y="2450095"/>
            <a:chExt cx="4718965" cy="274542"/>
          </a:xfrm>
        </p:grpSpPr>
        <p:cxnSp>
          <p:nvCxnSpPr>
            <p:cNvPr id="35" name="直接箭头连接符 34">
              <a:extLst>
                <a:ext uri="{FF2B5EF4-FFF2-40B4-BE49-F238E27FC236}">
                  <a16:creationId xmlns:a16="http://schemas.microsoft.com/office/drawing/2014/main" id="{87216D96-0100-C48B-C771-875A7DDF010B}"/>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1112188-51FB-9B84-E819-D8D364585BB3}"/>
                </a:ext>
              </a:extLst>
            </p:cNvPr>
            <p:cNvSpPr/>
            <p:nvPr/>
          </p:nvSpPr>
          <p:spPr>
            <a:xfrm>
              <a:off x="3685817" y="2450095"/>
              <a:ext cx="1060397" cy="27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40" name="组合 39">
            <a:extLst>
              <a:ext uri="{FF2B5EF4-FFF2-40B4-BE49-F238E27FC236}">
                <a16:creationId xmlns:a16="http://schemas.microsoft.com/office/drawing/2014/main" id="{D9564DAE-B431-96C2-8341-0D510ED9FB22}"/>
              </a:ext>
            </a:extLst>
          </p:cNvPr>
          <p:cNvGrpSpPr/>
          <p:nvPr/>
        </p:nvGrpSpPr>
        <p:grpSpPr>
          <a:xfrm>
            <a:off x="6790642" y="2332601"/>
            <a:ext cx="4934120" cy="302400"/>
            <a:chOff x="6575499" y="2435839"/>
            <a:chExt cx="4718965" cy="251659"/>
          </a:xfrm>
        </p:grpSpPr>
        <p:cxnSp>
          <p:nvCxnSpPr>
            <p:cNvPr id="36" name="直接箭头连接符 35">
              <a:extLst>
                <a:ext uri="{FF2B5EF4-FFF2-40B4-BE49-F238E27FC236}">
                  <a16:creationId xmlns:a16="http://schemas.microsoft.com/office/drawing/2014/main" id="{BCC67916-1598-880E-94A4-D77A3A8C25FE}"/>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C2BC42-E2EC-7749-3E5E-40A2D9D0B7E7}"/>
                </a:ext>
              </a:extLst>
            </p:cNvPr>
            <p:cNvSpPr/>
            <p:nvPr/>
          </p:nvSpPr>
          <p:spPr>
            <a:xfrm>
              <a:off x="8402506" y="2435839"/>
              <a:ext cx="1060397" cy="251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6" name="组合 5">
            <a:extLst>
              <a:ext uri="{FF2B5EF4-FFF2-40B4-BE49-F238E27FC236}">
                <a16:creationId xmlns:a16="http://schemas.microsoft.com/office/drawing/2014/main" id="{203165C8-B377-68A3-60EF-475AD0554D9E}"/>
              </a:ext>
            </a:extLst>
          </p:cNvPr>
          <p:cNvGrpSpPr/>
          <p:nvPr/>
        </p:nvGrpSpPr>
        <p:grpSpPr>
          <a:xfrm flipH="1">
            <a:off x="1849585" y="2715982"/>
            <a:ext cx="4934111" cy="302400"/>
            <a:chOff x="1856534" y="2450095"/>
            <a:chExt cx="4718965" cy="274542"/>
          </a:xfrm>
        </p:grpSpPr>
        <p:cxnSp>
          <p:nvCxnSpPr>
            <p:cNvPr id="8" name="直接箭头连接符 7">
              <a:extLst>
                <a:ext uri="{FF2B5EF4-FFF2-40B4-BE49-F238E27FC236}">
                  <a16:creationId xmlns:a16="http://schemas.microsoft.com/office/drawing/2014/main" id="{F3E18E59-AD34-FAAF-B1F1-70E23AB45DC3}"/>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D119084-9F43-AE91-48D8-73CE5D87FF61}"/>
                </a:ext>
              </a:extLst>
            </p:cNvPr>
            <p:cNvSpPr/>
            <p:nvPr/>
          </p:nvSpPr>
          <p:spPr>
            <a:xfrm>
              <a:off x="3685818" y="2450095"/>
              <a:ext cx="1060397" cy="2745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10" name="组合 9">
            <a:extLst>
              <a:ext uri="{FF2B5EF4-FFF2-40B4-BE49-F238E27FC236}">
                <a16:creationId xmlns:a16="http://schemas.microsoft.com/office/drawing/2014/main" id="{78F4EA63-3844-D9C1-8681-5F1D2141FA01}"/>
              </a:ext>
            </a:extLst>
          </p:cNvPr>
          <p:cNvGrpSpPr/>
          <p:nvPr/>
        </p:nvGrpSpPr>
        <p:grpSpPr>
          <a:xfrm flipH="1">
            <a:off x="6783693" y="2683947"/>
            <a:ext cx="4934120" cy="302400"/>
            <a:chOff x="6575499" y="2435839"/>
            <a:chExt cx="4718965" cy="251659"/>
          </a:xfrm>
        </p:grpSpPr>
        <p:cxnSp>
          <p:nvCxnSpPr>
            <p:cNvPr id="12" name="直接箭头连接符 11">
              <a:extLst>
                <a:ext uri="{FF2B5EF4-FFF2-40B4-BE49-F238E27FC236}">
                  <a16:creationId xmlns:a16="http://schemas.microsoft.com/office/drawing/2014/main" id="{B00EC63B-07C2-28CD-D72A-09DA73E6E6B3}"/>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6FDC642-6D4B-E01E-40BB-A775D9007667}"/>
                </a:ext>
              </a:extLst>
            </p:cNvPr>
            <p:cNvSpPr/>
            <p:nvPr/>
          </p:nvSpPr>
          <p:spPr>
            <a:xfrm>
              <a:off x="8402506" y="2435839"/>
              <a:ext cx="1060397" cy="2516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22" name="组合 21">
            <a:extLst>
              <a:ext uri="{FF2B5EF4-FFF2-40B4-BE49-F238E27FC236}">
                <a16:creationId xmlns:a16="http://schemas.microsoft.com/office/drawing/2014/main" id="{981750DD-C058-1BEF-7E48-F3A81CB5DB44}"/>
              </a:ext>
            </a:extLst>
          </p:cNvPr>
          <p:cNvGrpSpPr/>
          <p:nvPr/>
        </p:nvGrpSpPr>
        <p:grpSpPr>
          <a:xfrm>
            <a:off x="1854144" y="3047323"/>
            <a:ext cx="4934111" cy="302400"/>
            <a:chOff x="1856534" y="2450095"/>
            <a:chExt cx="4718965" cy="274542"/>
          </a:xfrm>
        </p:grpSpPr>
        <p:cxnSp>
          <p:nvCxnSpPr>
            <p:cNvPr id="24" name="直接箭头连接符 23">
              <a:extLst>
                <a:ext uri="{FF2B5EF4-FFF2-40B4-BE49-F238E27FC236}">
                  <a16:creationId xmlns:a16="http://schemas.microsoft.com/office/drawing/2014/main" id="{F886B9A6-33C6-8D59-D62B-51CAAE2BF57D}"/>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2A46BF5-1AF9-5B97-6229-060065A3244D}"/>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28" name="组合 27">
            <a:extLst>
              <a:ext uri="{FF2B5EF4-FFF2-40B4-BE49-F238E27FC236}">
                <a16:creationId xmlns:a16="http://schemas.microsoft.com/office/drawing/2014/main" id="{3511AAC3-5988-9D75-A33B-DC11B9645EAF}"/>
              </a:ext>
            </a:extLst>
          </p:cNvPr>
          <p:cNvGrpSpPr/>
          <p:nvPr/>
        </p:nvGrpSpPr>
        <p:grpSpPr>
          <a:xfrm>
            <a:off x="6788252" y="3015288"/>
            <a:ext cx="4934120" cy="302400"/>
            <a:chOff x="6575499" y="2435839"/>
            <a:chExt cx="4718965" cy="251659"/>
          </a:xfrm>
        </p:grpSpPr>
        <p:cxnSp>
          <p:nvCxnSpPr>
            <p:cNvPr id="30" name="直接箭头连接符 29">
              <a:extLst>
                <a:ext uri="{FF2B5EF4-FFF2-40B4-BE49-F238E27FC236}">
                  <a16:creationId xmlns:a16="http://schemas.microsoft.com/office/drawing/2014/main" id="{79A5E8ED-F3CC-3360-BBE6-97FDE711854C}"/>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6928578-05D2-9C76-645B-B18E493AC94D}"/>
                </a:ext>
              </a:extLst>
            </p:cNvPr>
            <p:cNvSpPr/>
            <p:nvPr/>
          </p:nvSpPr>
          <p:spPr>
            <a:xfrm>
              <a:off x="8402506" y="2435839"/>
              <a:ext cx="1060397" cy="251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55" name="组合 54">
            <a:extLst>
              <a:ext uri="{FF2B5EF4-FFF2-40B4-BE49-F238E27FC236}">
                <a16:creationId xmlns:a16="http://schemas.microsoft.com/office/drawing/2014/main" id="{82CB6A66-7A87-4602-2A47-E51C3EEE2BAB}"/>
              </a:ext>
            </a:extLst>
          </p:cNvPr>
          <p:cNvGrpSpPr/>
          <p:nvPr/>
        </p:nvGrpSpPr>
        <p:grpSpPr>
          <a:xfrm flipH="1">
            <a:off x="1857344" y="3393596"/>
            <a:ext cx="4934111" cy="302400"/>
            <a:chOff x="1856534" y="2450095"/>
            <a:chExt cx="4718965" cy="274542"/>
          </a:xfrm>
        </p:grpSpPr>
        <p:cxnSp>
          <p:nvCxnSpPr>
            <p:cNvPr id="56" name="直接箭头连接符 55">
              <a:extLst>
                <a:ext uri="{FF2B5EF4-FFF2-40B4-BE49-F238E27FC236}">
                  <a16:creationId xmlns:a16="http://schemas.microsoft.com/office/drawing/2014/main" id="{A11B1603-B3AD-57E4-8915-5DD875120460}"/>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6C1A04B1-9C8C-F9AC-43A7-10A721B64287}"/>
                </a:ext>
              </a:extLst>
            </p:cNvPr>
            <p:cNvSpPr/>
            <p:nvPr/>
          </p:nvSpPr>
          <p:spPr>
            <a:xfrm>
              <a:off x="3685818" y="2450095"/>
              <a:ext cx="1060397" cy="274542"/>
            </a:xfrm>
            <a:prstGeom prst="rect">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ACK</a:t>
              </a:r>
              <a:endParaRPr lang="zh-CN" altLang="en-US" sz="1600" b="1" dirty="0"/>
            </a:p>
          </p:txBody>
        </p:sp>
      </p:grpSp>
      <p:grpSp>
        <p:nvGrpSpPr>
          <p:cNvPr id="48" name="组合 47">
            <a:extLst>
              <a:ext uri="{FF2B5EF4-FFF2-40B4-BE49-F238E27FC236}">
                <a16:creationId xmlns:a16="http://schemas.microsoft.com/office/drawing/2014/main" id="{BAF7043D-0DA6-BA3B-19A4-D72EB99023AA}"/>
              </a:ext>
            </a:extLst>
          </p:cNvPr>
          <p:cNvGrpSpPr/>
          <p:nvPr/>
        </p:nvGrpSpPr>
        <p:grpSpPr>
          <a:xfrm>
            <a:off x="6814701" y="3538435"/>
            <a:ext cx="1585667" cy="521473"/>
            <a:chOff x="6806155" y="3820452"/>
            <a:chExt cx="1585667" cy="669415"/>
          </a:xfrm>
        </p:grpSpPr>
        <p:cxnSp>
          <p:nvCxnSpPr>
            <p:cNvPr id="49" name="直接箭头连接符 48">
              <a:extLst>
                <a:ext uri="{FF2B5EF4-FFF2-40B4-BE49-F238E27FC236}">
                  <a16:creationId xmlns:a16="http://schemas.microsoft.com/office/drawing/2014/main" id="{4B469A36-3764-2201-1F77-1DB92E2F0A1A}"/>
                </a:ext>
              </a:extLst>
            </p:cNvPr>
            <p:cNvCxnSpPr>
              <a:cxnSpLocks/>
            </p:cNvCxnSpPr>
            <p:nvPr/>
          </p:nvCxnSpPr>
          <p:spPr>
            <a:xfrm flipH="1">
              <a:off x="6811075" y="3820452"/>
              <a:ext cx="1441577"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88EAAAE-2096-013D-D7F7-B9342A74D834}"/>
                </a:ext>
              </a:extLst>
            </p:cNvPr>
            <p:cNvCxnSpPr>
              <a:cxnSpLocks/>
            </p:cNvCxnSpPr>
            <p:nvPr/>
          </p:nvCxnSpPr>
          <p:spPr>
            <a:xfrm>
              <a:off x="7613406" y="3820452"/>
              <a:ext cx="0" cy="66941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3AF415D-74F1-4AD5-70A7-BBC6E372E0B8}"/>
                </a:ext>
              </a:extLst>
            </p:cNvPr>
            <p:cNvSpPr txBox="1"/>
            <p:nvPr/>
          </p:nvSpPr>
          <p:spPr>
            <a:xfrm>
              <a:off x="6839776" y="3966384"/>
              <a:ext cx="1552046" cy="355584"/>
            </a:xfrm>
            <a:prstGeom prst="rect">
              <a:avLst/>
            </a:prstGeom>
            <a:solidFill>
              <a:schemeClr val="bg1"/>
            </a:solidFill>
          </p:spPr>
          <p:txBody>
            <a:bodyPr wrap="square" lIns="0" tIns="0" rIns="0" bIns="0" rtlCol="0">
              <a:spAutoFit/>
            </a:bodyPr>
            <a:lstStyle/>
            <a:p>
              <a:pPr algn="ctr"/>
              <a:r>
                <a:rPr lang="en-US" altLang="zh-CN" b="1" dirty="0">
                  <a:solidFill>
                    <a:schemeClr val="accent1"/>
                  </a:solidFill>
                  <a:latin typeface="+mn-ea"/>
                </a:rPr>
                <a:t>0.5</a:t>
              </a:r>
              <a:r>
                <a:rPr lang="zh-CN" altLang="en-US" b="1" dirty="0">
                  <a:solidFill>
                    <a:schemeClr val="accent1"/>
                  </a:solidFill>
                  <a:latin typeface="+mn-ea"/>
                </a:rPr>
                <a:t>倍租用期</a:t>
              </a:r>
            </a:p>
          </p:txBody>
        </p:sp>
        <p:cxnSp>
          <p:nvCxnSpPr>
            <p:cNvPr id="52" name="直接箭头连接符 51">
              <a:extLst>
                <a:ext uri="{FF2B5EF4-FFF2-40B4-BE49-F238E27FC236}">
                  <a16:creationId xmlns:a16="http://schemas.microsoft.com/office/drawing/2014/main" id="{215D7155-F8D9-23C1-8FCB-B621AD2E546B}"/>
                </a:ext>
              </a:extLst>
            </p:cNvPr>
            <p:cNvCxnSpPr>
              <a:cxnSpLocks/>
            </p:cNvCxnSpPr>
            <p:nvPr/>
          </p:nvCxnSpPr>
          <p:spPr>
            <a:xfrm flipH="1">
              <a:off x="6806155" y="4489867"/>
              <a:ext cx="1446497"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7B01C8B8-0054-5D7E-6F33-2C07020330DB}"/>
              </a:ext>
            </a:extLst>
          </p:cNvPr>
          <p:cNvGrpSpPr/>
          <p:nvPr/>
        </p:nvGrpSpPr>
        <p:grpSpPr>
          <a:xfrm>
            <a:off x="1865077" y="3910096"/>
            <a:ext cx="4934111" cy="302400"/>
            <a:chOff x="1856534" y="2450095"/>
            <a:chExt cx="4718965" cy="274542"/>
          </a:xfrm>
        </p:grpSpPr>
        <p:cxnSp>
          <p:nvCxnSpPr>
            <p:cNvPr id="54" name="直接箭头连接符 53">
              <a:extLst>
                <a:ext uri="{FF2B5EF4-FFF2-40B4-BE49-F238E27FC236}">
                  <a16:creationId xmlns:a16="http://schemas.microsoft.com/office/drawing/2014/main" id="{E20A5631-CC34-EFD5-BC0D-67612BAEB21C}"/>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3B7EAFBE-6BCA-AD4A-1A7C-6DCE0FC2BC15}"/>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64" name="组合 63">
            <a:extLst>
              <a:ext uri="{FF2B5EF4-FFF2-40B4-BE49-F238E27FC236}">
                <a16:creationId xmlns:a16="http://schemas.microsoft.com/office/drawing/2014/main" id="{0541DB54-368A-A96F-19F2-E9763B9553DD}"/>
              </a:ext>
            </a:extLst>
          </p:cNvPr>
          <p:cNvGrpSpPr/>
          <p:nvPr/>
        </p:nvGrpSpPr>
        <p:grpSpPr>
          <a:xfrm>
            <a:off x="1865076" y="4103297"/>
            <a:ext cx="4934111" cy="455442"/>
            <a:chOff x="1856530" y="4573327"/>
            <a:chExt cx="4934111" cy="455442"/>
          </a:xfrm>
        </p:grpSpPr>
        <p:grpSp>
          <p:nvGrpSpPr>
            <p:cNvPr id="65" name="组合 64">
              <a:extLst>
                <a:ext uri="{FF2B5EF4-FFF2-40B4-BE49-F238E27FC236}">
                  <a16:creationId xmlns:a16="http://schemas.microsoft.com/office/drawing/2014/main" id="{132337B6-805F-709B-C5C9-CCB4254D0E51}"/>
                </a:ext>
              </a:extLst>
            </p:cNvPr>
            <p:cNvGrpSpPr/>
            <p:nvPr/>
          </p:nvGrpSpPr>
          <p:grpSpPr>
            <a:xfrm flipH="1">
              <a:off x="1856530" y="4726369"/>
              <a:ext cx="4934111" cy="302400"/>
              <a:chOff x="1856534" y="2450095"/>
              <a:chExt cx="4718965" cy="274542"/>
            </a:xfrm>
          </p:grpSpPr>
          <p:cxnSp>
            <p:nvCxnSpPr>
              <p:cNvPr id="68" name="直接箭头连接符 67">
                <a:extLst>
                  <a:ext uri="{FF2B5EF4-FFF2-40B4-BE49-F238E27FC236}">
                    <a16:creationId xmlns:a16="http://schemas.microsoft.com/office/drawing/2014/main" id="{828958A2-9FF6-C71F-607C-13DE88EE512A}"/>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AD3B0FCA-F7C1-CB90-FFE6-9C7656112F16}"/>
                  </a:ext>
                </a:extLst>
              </p:cNvPr>
              <p:cNvSpPr/>
              <p:nvPr/>
            </p:nvSpPr>
            <p:spPr>
              <a:xfrm>
                <a:off x="3685818" y="2450095"/>
                <a:ext cx="1060397" cy="274542"/>
              </a:xfrm>
              <a:prstGeom prst="rect">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ACK</a:t>
                </a:r>
                <a:endParaRPr lang="zh-CN" altLang="en-US" sz="1600" b="1" dirty="0"/>
              </a:p>
            </p:txBody>
          </p:sp>
        </p:grpSp>
        <p:sp>
          <p:nvSpPr>
            <p:cNvPr id="66" name="文本框 65">
              <a:extLst>
                <a:ext uri="{FF2B5EF4-FFF2-40B4-BE49-F238E27FC236}">
                  <a16:creationId xmlns:a16="http://schemas.microsoft.com/office/drawing/2014/main" id="{91FBE22E-E1A9-E1C9-F9F9-BDA77453A65B}"/>
                </a:ext>
              </a:extLst>
            </p:cNvPr>
            <p:cNvSpPr txBox="1"/>
            <p:nvPr/>
          </p:nvSpPr>
          <p:spPr>
            <a:xfrm>
              <a:off x="4864289" y="4573327"/>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zh-CN" altLang="en-US" sz="1600" b="1" dirty="0"/>
                <a:t>租用的地址</a:t>
              </a:r>
            </a:p>
          </p:txBody>
        </p:sp>
        <p:sp>
          <p:nvSpPr>
            <p:cNvPr id="67" name="文本框 66">
              <a:extLst>
                <a:ext uri="{FF2B5EF4-FFF2-40B4-BE49-F238E27FC236}">
                  <a16:creationId xmlns:a16="http://schemas.microsoft.com/office/drawing/2014/main" id="{B8A72142-6541-6941-51DD-062F4922D76D}"/>
                </a:ext>
              </a:extLst>
            </p:cNvPr>
            <p:cNvSpPr txBox="1"/>
            <p:nvPr/>
          </p:nvSpPr>
          <p:spPr>
            <a:xfrm>
              <a:off x="1928443" y="4573332"/>
              <a:ext cx="1666825"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grpSp>
      <p:sp>
        <p:nvSpPr>
          <p:cNvPr id="70" name="文本框 69">
            <a:extLst>
              <a:ext uri="{FF2B5EF4-FFF2-40B4-BE49-F238E27FC236}">
                <a16:creationId xmlns:a16="http://schemas.microsoft.com/office/drawing/2014/main" id="{0C70D15F-3C8D-072B-47D3-F9BE57C5A5BA}"/>
              </a:ext>
            </a:extLst>
          </p:cNvPr>
          <p:cNvSpPr txBox="1"/>
          <p:nvPr/>
        </p:nvSpPr>
        <p:spPr>
          <a:xfrm>
            <a:off x="969997" y="4101651"/>
            <a:ext cx="908200" cy="369332"/>
          </a:xfrm>
          <a:prstGeom prst="rect">
            <a:avLst/>
          </a:prstGeom>
          <a:noFill/>
        </p:spPr>
        <p:txBody>
          <a:bodyPr wrap="square" rtlCol="0">
            <a:spAutoFit/>
          </a:bodyPr>
          <a:lstStyle/>
          <a:p>
            <a:r>
              <a:rPr lang="zh-CN" altLang="en-US" b="1" dirty="0"/>
              <a:t>情况</a:t>
            </a:r>
            <a:r>
              <a:rPr lang="en-US" altLang="zh-CN" b="1" dirty="0">
                <a:latin typeface="+mn-ea"/>
              </a:rPr>
              <a:t>1</a:t>
            </a:r>
            <a:r>
              <a:rPr lang="zh-CN" altLang="en-US" b="1" dirty="0"/>
              <a:t>：</a:t>
            </a:r>
          </a:p>
        </p:txBody>
      </p:sp>
      <p:sp>
        <p:nvSpPr>
          <p:cNvPr id="71" name="文本框 70">
            <a:extLst>
              <a:ext uri="{FF2B5EF4-FFF2-40B4-BE49-F238E27FC236}">
                <a16:creationId xmlns:a16="http://schemas.microsoft.com/office/drawing/2014/main" id="{7AF47C0C-0E85-36E0-E903-D520814E8181}"/>
              </a:ext>
            </a:extLst>
          </p:cNvPr>
          <p:cNvSpPr txBox="1"/>
          <p:nvPr/>
        </p:nvSpPr>
        <p:spPr>
          <a:xfrm>
            <a:off x="6862512" y="4212097"/>
            <a:ext cx="2100315" cy="369332"/>
          </a:xfrm>
          <a:prstGeom prst="rect">
            <a:avLst/>
          </a:prstGeom>
          <a:noFill/>
        </p:spPr>
        <p:txBody>
          <a:bodyPr wrap="square" rtlCol="0">
            <a:spAutoFit/>
          </a:bodyPr>
          <a:lstStyle/>
          <a:p>
            <a:r>
              <a:rPr lang="zh-CN" altLang="en-US" b="1" dirty="0">
                <a:solidFill>
                  <a:schemeClr val="accent1"/>
                </a:solidFill>
              </a:rPr>
              <a:t>得到新的租用期</a:t>
            </a:r>
          </a:p>
        </p:txBody>
      </p:sp>
      <p:sp>
        <p:nvSpPr>
          <p:cNvPr id="72" name="文本框 71">
            <a:extLst>
              <a:ext uri="{FF2B5EF4-FFF2-40B4-BE49-F238E27FC236}">
                <a16:creationId xmlns:a16="http://schemas.microsoft.com/office/drawing/2014/main" id="{782FF86F-187A-7883-63AD-8C5D5E6E4DFE}"/>
              </a:ext>
            </a:extLst>
          </p:cNvPr>
          <p:cNvSpPr txBox="1"/>
          <p:nvPr/>
        </p:nvSpPr>
        <p:spPr>
          <a:xfrm>
            <a:off x="969997" y="4484253"/>
            <a:ext cx="908200" cy="369332"/>
          </a:xfrm>
          <a:prstGeom prst="rect">
            <a:avLst/>
          </a:prstGeom>
          <a:noFill/>
        </p:spPr>
        <p:txBody>
          <a:bodyPr wrap="square" rtlCol="0">
            <a:spAutoFit/>
          </a:bodyPr>
          <a:lstStyle/>
          <a:p>
            <a:r>
              <a:rPr lang="zh-CN" altLang="en-US" b="1" dirty="0"/>
              <a:t>情况</a:t>
            </a:r>
            <a:r>
              <a:rPr lang="en-US" altLang="zh-CN" b="1" dirty="0">
                <a:latin typeface="+mn-ea"/>
              </a:rPr>
              <a:t>2</a:t>
            </a:r>
            <a:r>
              <a:rPr lang="zh-CN" altLang="en-US" b="1" dirty="0"/>
              <a:t>：</a:t>
            </a:r>
          </a:p>
        </p:txBody>
      </p:sp>
      <p:grpSp>
        <p:nvGrpSpPr>
          <p:cNvPr id="73" name="组合 72">
            <a:extLst>
              <a:ext uri="{FF2B5EF4-FFF2-40B4-BE49-F238E27FC236}">
                <a16:creationId xmlns:a16="http://schemas.microsoft.com/office/drawing/2014/main" id="{D1E6A206-2A84-155C-375C-6F9F93ED4FAA}"/>
              </a:ext>
            </a:extLst>
          </p:cNvPr>
          <p:cNvGrpSpPr/>
          <p:nvPr/>
        </p:nvGrpSpPr>
        <p:grpSpPr>
          <a:xfrm>
            <a:off x="1865076" y="4445635"/>
            <a:ext cx="4934111" cy="455442"/>
            <a:chOff x="1856530" y="4573327"/>
            <a:chExt cx="4934111" cy="455442"/>
          </a:xfrm>
        </p:grpSpPr>
        <p:grpSp>
          <p:nvGrpSpPr>
            <p:cNvPr id="74" name="组合 73">
              <a:extLst>
                <a:ext uri="{FF2B5EF4-FFF2-40B4-BE49-F238E27FC236}">
                  <a16:creationId xmlns:a16="http://schemas.microsoft.com/office/drawing/2014/main" id="{76794E8C-821B-A804-6002-D3DCB5A3EE2C}"/>
                </a:ext>
              </a:extLst>
            </p:cNvPr>
            <p:cNvGrpSpPr/>
            <p:nvPr/>
          </p:nvGrpSpPr>
          <p:grpSpPr>
            <a:xfrm flipH="1">
              <a:off x="1856530" y="4726369"/>
              <a:ext cx="4934111" cy="302400"/>
              <a:chOff x="1856534" y="2450095"/>
              <a:chExt cx="4718965" cy="274542"/>
            </a:xfrm>
          </p:grpSpPr>
          <p:cxnSp>
            <p:nvCxnSpPr>
              <p:cNvPr id="77" name="直接箭头连接符 76">
                <a:extLst>
                  <a:ext uri="{FF2B5EF4-FFF2-40B4-BE49-F238E27FC236}">
                    <a16:creationId xmlns:a16="http://schemas.microsoft.com/office/drawing/2014/main" id="{C621B447-979E-29EC-7BF7-70C1EF3EA848}"/>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BE1A8F91-ADD7-7C22-FB11-93DC6C7AF084}"/>
                  </a:ext>
                </a:extLst>
              </p:cNvPr>
              <p:cNvSpPr/>
              <p:nvPr/>
            </p:nvSpPr>
            <p:spPr>
              <a:xfrm>
                <a:off x="3685818" y="2450095"/>
                <a:ext cx="1060397" cy="274542"/>
              </a:xfrm>
              <a:prstGeom prst="rect">
                <a:avLst/>
              </a:prstGeom>
              <a:solidFill>
                <a:schemeClr val="bg2">
                  <a:lumMod val="9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solidFill>
                      <a:schemeClr val="tx1"/>
                    </a:solidFill>
                  </a:rPr>
                  <a:t>NACK</a:t>
                </a:r>
                <a:endParaRPr lang="zh-CN" altLang="en-US" sz="1600" b="1" dirty="0">
                  <a:solidFill>
                    <a:schemeClr val="tx1"/>
                  </a:solidFill>
                </a:endParaRPr>
              </a:p>
            </p:txBody>
          </p:sp>
        </p:grpSp>
        <p:sp>
          <p:nvSpPr>
            <p:cNvPr id="75" name="文本框 74">
              <a:extLst>
                <a:ext uri="{FF2B5EF4-FFF2-40B4-BE49-F238E27FC236}">
                  <a16:creationId xmlns:a16="http://schemas.microsoft.com/office/drawing/2014/main" id="{242FB23A-B06F-1A04-0FE5-9FD1C6667113}"/>
                </a:ext>
              </a:extLst>
            </p:cNvPr>
            <p:cNvSpPr txBox="1"/>
            <p:nvPr/>
          </p:nvSpPr>
          <p:spPr>
            <a:xfrm>
              <a:off x="4864289" y="4573327"/>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zh-CN" altLang="en-US" sz="1600" b="1" dirty="0"/>
                <a:t>租用的地址</a:t>
              </a:r>
            </a:p>
          </p:txBody>
        </p:sp>
        <p:sp>
          <p:nvSpPr>
            <p:cNvPr id="76" name="文本框 75">
              <a:extLst>
                <a:ext uri="{FF2B5EF4-FFF2-40B4-BE49-F238E27FC236}">
                  <a16:creationId xmlns:a16="http://schemas.microsoft.com/office/drawing/2014/main" id="{EC3AC4B6-53C8-9C0F-292D-5807F74CA834}"/>
                </a:ext>
              </a:extLst>
            </p:cNvPr>
            <p:cNvSpPr txBox="1"/>
            <p:nvPr/>
          </p:nvSpPr>
          <p:spPr>
            <a:xfrm>
              <a:off x="1928443" y="4573332"/>
              <a:ext cx="1666825"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grpSp>
      <p:sp>
        <p:nvSpPr>
          <p:cNvPr id="79" name="文本框 78">
            <a:extLst>
              <a:ext uri="{FF2B5EF4-FFF2-40B4-BE49-F238E27FC236}">
                <a16:creationId xmlns:a16="http://schemas.microsoft.com/office/drawing/2014/main" id="{1380BE89-6E78-FF01-FF63-8A758152C14F}"/>
              </a:ext>
            </a:extLst>
          </p:cNvPr>
          <p:cNvSpPr txBox="1"/>
          <p:nvPr/>
        </p:nvSpPr>
        <p:spPr>
          <a:xfrm>
            <a:off x="6862512" y="4583510"/>
            <a:ext cx="2962934" cy="646331"/>
          </a:xfrm>
          <a:prstGeom prst="rect">
            <a:avLst/>
          </a:prstGeom>
          <a:noFill/>
        </p:spPr>
        <p:txBody>
          <a:bodyPr wrap="square" rtlCol="0">
            <a:spAutoFit/>
          </a:bodyPr>
          <a:lstStyle/>
          <a:p>
            <a:r>
              <a:rPr lang="zh-CN" altLang="en-US" b="1" dirty="0">
                <a:solidFill>
                  <a:schemeClr val="accent1"/>
                </a:solidFill>
                <a:latin typeface="+mn-ea"/>
              </a:rPr>
              <a:t>立即停止使用租用的</a:t>
            </a:r>
            <a:r>
              <a:rPr lang="en-US" altLang="zh-CN" b="1" dirty="0">
                <a:solidFill>
                  <a:schemeClr val="accent1"/>
                </a:solidFill>
                <a:latin typeface="+mn-ea"/>
              </a:rPr>
              <a:t>IP</a:t>
            </a:r>
            <a:r>
              <a:rPr lang="zh-CN" altLang="en-US" b="1" dirty="0">
                <a:solidFill>
                  <a:schemeClr val="accent1"/>
                </a:solidFill>
                <a:latin typeface="+mn-ea"/>
              </a:rPr>
              <a:t>地址</a:t>
            </a:r>
            <a:endParaRPr lang="en-US" altLang="zh-CN" b="1" dirty="0">
              <a:solidFill>
                <a:schemeClr val="accent1"/>
              </a:solidFill>
              <a:latin typeface="+mn-ea"/>
            </a:endParaRPr>
          </a:p>
          <a:p>
            <a:r>
              <a:rPr lang="zh-CN" altLang="en-US" b="1" dirty="0">
                <a:solidFill>
                  <a:schemeClr val="accent1"/>
                </a:solidFill>
                <a:latin typeface="+mn-ea"/>
              </a:rPr>
              <a:t>重新发送</a:t>
            </a:r>
            <a:r>
              <a:rPr lang="en-US" altLang="zh-CN" b="1" dirty="0">
                <a:solidFill>
                  <a:schemeClr val="accent1"/>
                </a:solidFill>
                <a:latin typeface="+mn-ea"/>
              </a:rPr>
              <a:t>DHCP</a:t>
            </a:r>
            <a:r>
              <a:rPr lang="zh-CN" altLang="en-US" b="1" dirty="0">
                <a:solidFill>
                  <a:schemeClr val="accent1"/>
                </a:solidFill>
                <a:latin typeface="+mn-ea"/>
              </a:rPr>
              <a:t>发现报文</a:t>
            </a:r>
          </a:p>
        </p:txBody>
      </p:sp>
      <p:sp>
        <p:nvSpPr>
          <p:cNvPr id="80" name="文本框 79">
            <a:extLst>
              <a:ext uri="{FF2B5EF4-FFF2-40B4-BE49-F238E27FC236}">
                <a16:creationId xmlns:a16="http://schemas.microsoft.com/office/drawing/2014/main" id="{437CF99F-A222-81D1-09E6-BDB75555533D}"/>
              </a:ext>
            </a:extLst>
          </p:cNvPr>
          <p:cNvSpPr txBox="1"/>
          <p:nvPr/>
        </p:nvSpPr>
        <p:spPr>
          <a:xfrm>
            <a:off x="969997" y="4824794"/>
            <a:ext cx="908200" cy="369332"/>
          </a:xfrm>
          <a:prstGeom prst="rect">
            <a:avLst/>
          </a:prstGeom>
          <a:noFill/>
        </p:spPr>
        <p:txBody>
          <a:bodyPr wrap="square" rtlCol="0">
            <a:spAutoFit/>
          </a:bodyPr>
          <a:lstStyle/>
          <a:p>
            <a:r>
              <a:rPr lang="zh-CN" altLang="en-US" b="1" dirty="0"/>
              <a:t>情况</a:t>
            </a:r>
            <a:r>
              <a:rPr lang="en-US" altLang="zh-CN" b="1" dirty="0">
                <a:latin typeface="+mn-ea"/>
              </a:rPr>
              <a:t>3</a:t>
            </a:r>
            <a:r>
              <a:rPr lang="zh-CN" altLang="en-US" b="1" dirty="0"/>
              <a:t>：</a:t>
            </a:r>
          </a:p>
        </p:txBody>
      </p:sp>
      <p:sp>
        <p:nvSpPr>
          <p:cNvPr id="81" name="文本框 80">
            <a:extLst>
              <a:ext uri="{FF2B5EF4-FFF2-40B4-BE49-F238E27FC236}">
                <a16:creationId xmlns:a16="http://schemas.microsoft.com/office/drawing/2014/main" id="{26EEA817-C03D-823F-7037-A84CC158B369}"/>
              </a:ext>
            </a:extLst>
          </p:cNvPr>
          <p:cNvSpPr txBox="1"/>
          <p:nvPr/>
        </p:nvSpPr>
        <p:spPr>
          <a:xfrm>
            <a:off x="1834091" y="4789929"/>
            <a:ext cx="1002180" cy="369332"/>
          </a:xfrm>
          <a:prstGeom prst="rect">
            <a:avLst/>
          </a:prstGeom>
          <a:noFill/>
        </p:spPr>
        <p:txBody>
          <a:bodyPr wrap="square" rtlCol="0">
            <a:spAutoFit/>
          </a:bodyPr>
          <a:lstStyle/>
          <a:p>
            <a:r>
              <a:rPr lang="zh-CN" altLang="en-US" b="1" dirty="0"/>
              <a:t>不响应</a:t>
            </a:r>
          </a:p>
        </p:txBody>
      </p:sp>
      <p:grpSp>
        <p:nvGrpSpPr>
          <p:cNvPr id="82" name="组合 81">
            <a:extLst>
              <a:ext uri="{FF2B5EF4-FFF2-40B4-BE49-F238E27FC236}">
                <a16:creationId xmlns:a16="http://schemas.microsoft.com/office/drawing/2014/main" id="{287E65DD-6301-E15A-4A21-A28F484DF89C}"/>
              </a:ext>
            </a:extLst>
          </p:cNvPr>
          <p:cNvGrpSpPr/>
          <p:nvPr/>
        </p:nvGrpSpPr>
        <p:grpSpPr>
          <a:xfrm>
            <a:off x="6814682" y="3522954"/>
            <a:ext cx="3910508" cy="1852339"/>
            <a:chOff x="6806136" y="3804972"/>
            <a:chExt cx="3910508" cy="2204895"/>
          </a:xfrm>
        </p:grpSpPr>
        <p:cxnSp>
          <p:nvCxnSpPr>
            <p:cNvPr id="83" name="直接箭头连接符 82">
              <a:extLst>
                <a:ext uri="{FF2B5EF4-FFF2-40B4-BE49-F238E27FC236}">
                  <a16:creationId xmlns:a16="http://schemas.microsoft.com/office/drawing/2014/main" id="{BEBD8C18-B4FA-6903-E26C-316D772AF858}"/>
                </a:ext>
              </a:extLst>
            </p:cNvPr>
            <p:cNvCxnSpPr>
              <a:cxnSpLocks/>
            </p:cNvCxnSpPr>
            <p:nvPr/>
          </p:nvCxnSpPr>
          <p:spPr>
            <a:xfrm flipH="1">
              <a:off x="6820467" y="3817440"/>
              <a:ext cx="3713804"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AF0B36D-2E32-1DE0-61AE-E1268B6F5CC8}"/>
                </a:ext>
              </a:extLst>
            </p:cNvPr>
            <p:cNvCxnSpPr>
              <a:cxnSpLocks/>
            </p:cNvCxnSpPr>
            <p:nvPr/>
          </p:nvCxnSpPr>
          <p:spPr>
            <a:xfrm>
              <a:off x="10122044" y="3804972"/>
              <a:ext cx="0" cy="220489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1CB7DC84-F490-3064-DBF0-60C8D41D2B67}"/>
                </a:ext>
              </a:extLst>
            </p:cNvPr>
            <p:cNvSpPr txBox="1"/>
            <p:nvPr/>
          </p:nvSpPr>
          <p:spPr>
            <a:xfrm>
              <a:off x="9580704" y="4366692"/>
              <a:ext cx="1135940" cy="769347"/>
            </a:xfrm>
            <a:prstGeom prst="rect">
              <a:avLst/>
            </a:prstGeom>
            <a:solidFill>
              <a:schemeClr val="bg1"/>
            </a:solidFill>
          </p:spPr>
          <p:txBody>
            <a:bodyPr wrap="square" rtlCol="0">
              <a:spAutoFit/>
            </a:bodyPr>
            <a:lstStyle/>
            <a:p>
              <a:pPr algn="ctr"/>
              <a:r>
                <a:rPr lang="en-US" altLang="zh-CN" b="1" dirty="0">
                  <a:solidFill>
                    <a:schemeClr val="accent1"/>
                  </a:solidFill>
                  <a:latin typeface="+mn-ea"/>
                </a:rPr>
                <a:t>0.875</a:t>
              </a:r>
              <a:r>
                <a:rPr lang="zh-CN" altLang="en-US" b="1" dirty="0">
                  <a:solidFill>
                    <a:schemeClr val="accent1"/>
                  </a:solidFill>
                  <a:latin typeface="+mn-ea"/>
                </a:rPr>
                <a:t>倍</a:t>
              </a:r>
              <a:endParaRPr lang="en-US" altLang="zh-CN" b="1" dirty="0">
                <a:solidFill>
                  <a:schemeClr val="accent1"/>
                </a:solidFill>
                <a:latin typeface="+mn-ea"/>
              </a:endParaRPr>
            </a:p>
            <a:p>
              <a:pPr algn="ctr"/>
              <a:r>
                <a:rPr lang="zh-CN" altLang="en-US" b="1" dirty="0">
                  <a:solidFill>
                    <a:schemeClr val="accent1"/>
                  </a:solidFill>
                  <a:latin typeface="+mn-ea"/>
                </a:rPr>
                <a:t>租用期</a:t>
              </a:r>
            </a:p>
          </p:txBody>
        </p:sp>
        <p:cxnSp>
          <p:nvCxnSpPr>
            <p:cNvPr id="86" name="直接箭头连接符 85">
              <a:extLst>
                <a:ext uri="{FF2B5EF4-FFF2-40B4-BE49-F238E27FC236}">
                  <a16:creationId xmlns:a16="http://schemas.microsoft.com/office/drawing/2014/main" id="{789D60F7-AA08-7E93-5512-5BBA73E1B3CB}"/>
                </a:ext>
              </a:extLst>
            </p:cNvPr>
            <p:cNvCxnSpPr>
              <a:cxnSpLocks/>
            </p:cNvCxnSpPr>
            <p:nvPr/>
          </p:nvCxnSpPr>
          <p:spPr>
            <a:xfrm flipH="1">
              <a:off x="6806136" y="6009867"/>
              <a:ext cx="3728135"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2ECFECD1-56C0-2F92-8596-E151BCA161E1}"/>
              </a:ext>
            </a:extLst>
          </p:cNvPr>
          <p:cNvGrpSpPr/>
          <p:nvPr/>
        </p:nvGrpSpPr>
        <p:grpSpPr>
          <a:xfrm>
            <a:off x="1857344" y="5072901"/>
            <a:ext cx="4934111" cy="455442"/>
            <a:chOff x="2028329" y="6780315"/>
            <a:chExt cx="4934111" cy="455442"/>
          </a:xfrm>
        </p:grpSpPr>
        <p:grpSp>
          <p:nvGrpSpPr>
            <p:cNvPr id="88" name="组合 87">
              <a:extLst>
                <a:ext uri="{FF2B5EF4-FFF2-40B4-BE49-F238E27FC236}">
                  <a16:creationId xmlns:a16="http://schemas.microsoft.com/office/drawing/2014/main" id="{81499158-16A7-4131-CAE1-326EC7B40D6D}"/>
                </a:ext>
              </a:extLst>
            </p:cNvPr>
            <p:cNvGrpSpPr/>
            <p:nvPr/>
          </p:nvGrpSpPr>
          <p:grpSpPr>
            <a:xfrm>
              <a:off x="2028329" y="6933357"/>
              <a:ext cx="4934111" cy="302400"/>
              <a:chOff x="1856534" y="2450095"/>
              <a:chExt cx="4718965" cy="274542"/>
            </a:xfrm>
          </p:grpSpPr>
          <p:cxnSp>
            <p:nvCxnSpPr>
              <p:cNvPr id="91" name="直接箭头连接符 90">
                <a:extLst>
                  <a:ext uri="{FF2B5EF4-FFF2-40B4-BE49-F238E27FC236}">
                    <a16:creationId xmlns:a16="http://schemas.microsoft.com/office/drawing/2014/main" id="{40F64F4F-C590-F465-6E2D-75643A6420F9}"/>
                  </a:ext>
                </a:extLst>
              </p:cNvPr>
              <p:cNvCxnSpPr/>
              <p:nvPr/>
            </p:nvCxnSpPr>
            <p:spPr>
              <a:xfrm flipH="1">
                <a:off x="1856534" y="2589519"/>
                <a:ext cx="47189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6E0EC66E-73E3-DC19-AD07-90A58DDB71AC}"/>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sp>
          <p:nvSpPr>
            <p:cNvPr id="89" name="文本框 88">
              <a:extLst>
                <a:ext uri="{FF2B5EF4-FFF2-40B4-BE49-F238E27FC236}">
                  <a16:creationId xmlns:a16="http://schemas.microsoft.com/office/drawing/2014/main" id="{F8B7307F-C0C4-59D5-CC8F-DF6C985DC1F1}"/>
                </a:ext>
              </a:extLst>
            </p:cNvPr>
            <p:cNvSpPr txBox="1"/>
            <p:nvPr/>
          </p:nvSpPr>
          <p:spPr>
            <a:xfrm>
              <a:off x="5036087" y="6780315"/>
              <a:ext cx="1602917"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zh-CN" altLang="en-US" sz="1600" b="1" dirty="0"/>
                <a:t>租用的地址</a:t>
              </a:r>
            </a:p>
          </p:txBody>
        </p:sp>
        <p:sp>
          <p:nvSpPr>
            <p:cNvPr id="90" name="文本框 89">
              <a:extLst>
                <a:ext uri="{FF2B5EF4-FFF2-40B4-BE49-F238E27FC236}">
                  <a16:creationId xmlns:a16="http://schemas.microsoft.com/office/drawing/2014/main" id="{E9C9E0D1-BEE9-DBF8-3D47-F178650BE642}"/>
                </a:ext>
              </a:extLst>
            </p:cNvPr>
            <p:cNvSpPr txBox="1"/>
            <p:nvPr/>
          </p:nvSpPr>
          <p:spPr>
            <a:xfrm>
              <a:off x="2106966" y="6780320"/>
              <a:ext cx="1919643"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grpSp>
    </p:spTree>
    <p:custDataLst>
      <p:tags r:id="rId1"/>
    </p:custDataLst>
    <p:extLst>
      <p:ext uri="{BB962C8B-B14F-4D97-AF65-F5344CB8AC3E}">
        <p14:creationId xmlns:p14="http://schemas.microsoft.com/office/powerpoint/2010/main" val="257617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1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p:tgtEl>
                                          <p:spTgt spid="62"/>
                                        </p:tgtEl>
                                        <p:attrNameLst>
                                          <p:attrName>ppt_x</p:attrName>
                                        </p:attrNameLst>
                                      </p:cBhvr>
                                      <p:tavLst>
                                        <p:tav tm="0">
                                          <p:val>
                                            <p:strVal val="#ppt_x-#ppt_w*1.125000"/>
                                          </p:val>
                                        </p:tav>
                                        <p:tav tm="100000">
                                          <p:val>
                                            <p:strVal val="#ppt_x"/>
                                          </p:val>
                                        </p:tav>
                                      </p:tavLst>
                                    </p:anim>
                                    <p:animEffect transition="in" filter="wipe(right)">
                                      <p:cBhvr>
                                        <p:cTn id="18" dur="5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p:tgtEl>
                                          <p:spTgt spid="63"/>
                                        </p:tgtEl>
                                        <p:attrNameLst>
                                          <p:attrName>ppt_x</p:attrName>
                                        </p:attrNameLst>
                                      </p:cBhvr>
                                      <p:tavLst>
                                        <p:tav tm="0">
                                          <p:val>
                                            <p:strVal val="#ppt_x+#ppt_w*1.125000"/>
                                          </p:val>
                                        </p:tav>
                                        <p:tav tm="100000">
                                          <p:val>
                                            <p:strVal val="#ppt_x"/>
                                          </p:val>
                                        </p:tav>
                                      </p:tavLst>
                                    </p:anim>
                                    <p:animEffect transition="in" filter="wipe(left)">
                                      <p:cBhvr>
                                        <p:cTn id="24" dur="5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p:cTn id="29" dur="500" fill="hold"/>
                                        <p:tgtEl>
                                          <p:spTgt spid="70"/>
                                        </p:tgtEl>
                                        <p:attrNameLst>
                                          <p:attrName>ppt_w</p:attrName>
                                        </p:attrNameLst>
                                      </p:cBhvr>
                                      <p:tavLst>
                                        <p:tav tm="0">
                                          <p:val>
                                            <p:fltVal val="0"/>
                                          </p:val>
                                        </p:tav>
                                        <p:tav tm="100000">
                                          <p:val>
                                            <p:strVal val="#ppt_w"/>
                                          </p:val>
                                        </p:tav>
                                      </p:tavLst>
                                    </p:anim>
                                    <p:anim calcmode="lin" valueType="num">
                                      <p:cBhvr>
                                        <p:cTn id="30" dur="500" fill="hold"/>
                                        <p:tgtEl>
                                          <p:spTgt spid="70"/>
                                        </p:tgtEl>
                                        <p:attrNameLst>
                                          <p:attrName>ppt_h</p:attrName>
                                        </p:attrNameLst>
                                      </p:cBhvr>
                                      <p:tavLst>
                                        <p:tav tm="0">
                                          <p:val>
                                            <p:fltVal val="0"/>
                                          </p:val>
                                        </p:tav>
                                        <p:tav tm="100000">
                                          <p:val>
                                            <p:strVal val="#ppt_h"/>
                                          </p:val>
                                        </p:tav>
                                      </p:tavLst>
                                    </p:anim>
                                    <p:animEffect transition="in" filter="fade">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10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p:cTn id="41" dur="500" fill="hold"/>
                                        <p:tgtEl>
                                          <p:spTgt spid="71"/>
                                        </p:tgtEl>
                                        <p:attrNameLst>
                                          <p:attrName>ppt_w</p:attrName>
                                        </p:attrNameLst>
                                      </p:cBhvr>
                                      <p:tavLst>
                                        <p:tav tm="0">
                                          <p:val>
                                            <p:fltVal val="0"/>
                                          </p:val>
                                        </p:tav>
                                        <p:tav tm="100000">
                                          <p:val>
                                            <p:strVal val="#ppt_w"/>
                                          </p:val>
                                        </p:tav>
                                      </p:tavLst>
                                    </p:anim>
                                    <p:anim calcmode="lin" valueType="num">
                                      <p:cBhvr>
                                        <p:cTn id="42" dur="500" fill="hold"/>
                                        <p:tgtEl>
                                          <p:spTgt spid="71"/>
                                        </p:tgtEl>
                                        <p:attrNameLst>
                                          <p:attrName>ppt_h</p:attrName>
                                        </p:attrNameLst>
                                      </p:cBhvr>
                                      <p:tavLst>
                                        <p:tav tm="0">
                                          <p:val>
                                            <p:fltVal val="0"/>
                                          </p:val>
                                        </p:tav>
                                        <p:tav tm="100000">
                                          <p:val>
                                            <p:strVal val="#ppt_h"/>
                                          </p:val>
                                        </p:tav>
                                      </p:tavLst>
                                    </p:anim>
                                    <p:animEffect transition="in" filter="fade">
                                      <p:cBhvr>
                                        <p:cTn id="43" dur="500"/>
                                        <p:tgtEl>
                                          <p:spTgt spid="7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left)">
                                      <p:cBhvr>
                                        <p:cTn id="55" dur="10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79"/>
                                        </p:tgtEl>
                                        <p:attrNameLst>
                                          <p:attrName>style.visibility</p:attrName>
                                        </p:attrNameLst>
                                      </p:cBhvr>
                                      <p:to>
                                        <p:strVal val="visible"/>
                                      </p:to>
                                    </p:set>
                                    <p:anim calcmode="lin" valueType="num">
                                      <p:cBhvr>
                                        <p:cTn id="60" dur="500" fill="hold"/>
                                        <p:tgtEl>
                                          <p:spTgt spid="79"/>
                                        </p:tgtEl>
                                        <p:attrNameLst>
                                          <p:attrName>ppt_w</p:attrName>
                                        </p:attrNameLst>
                                      </p:cBhvr>
                                      <p:tavLst>
                                        <p:tav tm="0">
                                          <p:val>
                                            <p:fltVal val="0"/>
                                          </p:val>
                                        </p:tav>
                                        <p:tav tm="100000">
                                          <p:val>
                                            <p:strVal val="#ppt_w"/>
                                          </p:val>
                                        </p:tav>
                                      </p:tavLst>
                                    </p:anim>
                                    <p:anim calcmode="lin" valueType="num">
                                      <p:cBhvr>
                                        <p:cTn id="61" dur="500" fill="hold"/>
                                        <p:tgtEl>
                                          <p:spTgt spid="79"/>
                                        </p:tgtEl>
                                        <p:attrNameLst>
                                          <p:attrName>ppt_h</p:attrName>
                                        </p:attrNameLst>
                                      </p:cBhvr>
                                      <p:tavLst>
                                        <p:tav tm="0">
                                          <p:val>
                                            <p:fltVal val="0"/>
                                          </p:val>
                                        </p:tav>
                                        <p:tav tm="100000">
                                          <p:val>
                                            <p:strVal val="#ppt_h"/>
                                          </p:val>
                                        </p:tav>
                                      </p:tavLst>
                                    </p:anim>
                                    <p:animEffect transition="in" filter="fade">
                                      <p:cBhvr>
                                        <p:cTn id="62" dur="500"/>
                                        <p:tgtEl>
                                          <p:spTgt spid="7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Effect transition="in" filter="fade">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81"/>
                                        </p:tgtEl>
                                        <p:attrNameLst>
                                          <p:attrName>style.visibility</p:attrName>
                                        </p:attrNameLst>
                                      </p:cBhvr>
                                      <p:to>
                                        <p:strVal val="visible"/>
                                      </p:to>
                                    </p:set>
                                    <p:anim calcmode="lin" valueType="num">
                                      <p:cBhvr additive="base">
                                        <p:cTn id="74" dur="500"/>
                                        <p:tgtEl>
                                          <p:spTgt spid="81"/>
                                        </p:tgtEl>
                                        <p:attrNameLst>
                                          <p:attrName>ppt_x</p:attrName>
                                        </p:attrNameLst>
                                      </p:cBhvr>
                                      <p:tavLst>
                                        <p:tav tm="0">
                                          <p:val>
                                            <p:strVal val="#ppt_x-#ppt_w*1.125000"/>
                                          </p:val>
                                        </p:tav>
                                        <p:tav tm="100000">
                                          <p:val>
                                            <p:strVal val="#ppt_x"/>
                                          </p:val>
                                        </p:tav>
                                      </p:tavLst>
                                    </p:anim>
                                    <p:animEffect transition="in" filter="wipe(right)">
                                      <p:cBhvr>
                                        <p:cTn id="75" dur="500"/>
                                        <p:tgtEl>
                                          <p:spTgt spid="8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wipe(up)">
                                      <p:cBhvr>
                                        <p:cTn id="80" dur="1000"/>
                                        <p:tgtEl>
                                          <p:spTgt spid="8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wipe(right)">
                                      <p:cBhvr>
                                        <p:cTn id="85"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70" grpId="0"/>
      <p:bldP spid="71" grpId="0"/>
      <p:bldP spid="72" grpId="0"/>
      <p:bldP spid="79" grpId="0"/>
      <p:bldP spid="80" grpId="0"/>
      <p:bldP spid="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DB2C9604-8CB5-9565-B001-15934967FFD0}"/>
              </a:ext>
            </a:extLst>
          </p:cNvPr>
          <p:cNvSpPr txBox="1"/>
          <p:nvPr/>
        </p:nvSpPr>
        <p:spPr>
          <a:xfrm>
            <a:off x="4872835" y="3757054"/>
            <a:ext cx="1632849"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zh-CN" altLang="en-US" sz="1600" b="1" dirty="0"/>
              <a:t>租用的地址</a:t>
            </a:r>
          </a:p>
        </p:txBody>
      </p:sp>
      <p:sp>
        <p:nvSpPr>
          <p:cNvPr id="63" name="文本框 62">
            <a:extLst>
              <a:ext uri="{FF2B5EF4-FFF2-40B4-BE49-F238E27FC236}">
                <a16:creationId xmlns:a16="http://schemas.microsoft.com/office/drawing/2014/main" id="{42082970-DD42-7FD7-CEBC-F8955CF586B0}"/>
              </a:ext>
            </a:extLst>
          </p:cNvPr>
          <p:cNvSpPr txBox="1"/>
          <p:nvPr/>
        </p:nvSpPr>
        <p:spPr>
          <a:xfrm>
            <a:off x="1926097" y="3757059"/>
            <a:ext cx="192737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58" name="文本框 57">
            <a:extLst>
              <a:ext uri="{FF2B5EF4-FFF2-40B4-BE49-F238E27FC236}">
                <a16:creationId xmlns:a16="http://schemas.microsoft.com/office/drawing/2014/main" id="{519FD33F-5613-1A25-20A7-9A7A3938EFB9}"/>
              </a:ext>
            </a:extLst>
          </p:cNvPr>
          <p:cNvSpPr txBox="1"/>
          <p:nvPr/>
        </p:nvSpPr>
        <p:spPr>
          <a:xfrm>
            <a:off x="4856557" y="3245726"/>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59" name="文本框 58">
            <a:extLst>
              <a:ext uri="{FF2B5EF4-FFF2-40B4-BE49-F238E27FC236}">
                <a16:creationId xmlns:a16="http://schemas.microsoft.com/office/drawing/2014/main" id="{D284ECA9-A96C-480A-B3A6-7FFCA3B9D603}"/>
              </a:ext>
            </a:extLst>
          </p:cNvPr>
          <p:cNvSpPr txBox="1"/>
          <p:nvPr/>
        </p:nvSpPr>
        <p:spPr>
          <a:xfrm>
            <a:off x="1926098" y="3245731"/>
            <a:ext cx="1653388" cy="338554"/>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34" name="文本框 33">
            <a:extLst>
              <a:ext uri="{FF2B5EF4-FFF2-40B4-BE49-F238E27FC236}">
                <a16:creationId xmlns:a16="http://schemas.microsoft.com/office/drawing/2014/main" id="{F08BF59F-7DC5-3678-411D-4DF6410FB1A1}"/>
              </a:ext>
            </a:extLst>
          </p:cNvPr>
          <p:cNvSpPr txBox="1"/>
          <p:nvPr/>
        </p:nvSpPr>
        <p:spPr>
          <a:xfrm>
            <a:off x="7667730" y="2894281"/>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5" name="文本框 44">
            <a:extLst>
              <a:ext uri="{FF2B5EF4-FFF2-40B4-BE49-F238E27FC236}">
                <a16:creationId xmlns:a16="http://schemas.microsoft.com/office/drawing/2014/main" id="{544FA009-CE68-79CD-B7F9-A113C89F0097}"/>
              </a:ext>
            </a:extLst>
          </p:cNvPr>
          <p:cNvSpPr txBox="1"/>
          <p:nvPr/>
        </p:nvSpPr>
        <p:spPr>
          <a:xfrm>
            <a:off x="4861903" y="2894281"/>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6" name="文本框 45">
            <a:extLst>
              <a:ext uri="{FF2B5EF4-FFF2-40B4-BE49-F238E27FC236}">
                <a16:creationId xmlns:a16="http://schemas.microsoft.com/office/drawing/2014/main" id="{0C936A34-28F1-7BF8-7D9B-9D5C50950249}"/>
              </a:ext>
            </a:extLst>
          </p:cNvPr>
          <p:cNvSpPr txBox="1"/>
          <p:nvPr/>
        </p:nvSpPr>
        <p:spPr>
          <a:xfrm>
            <a:off x="1926097" y="2894286"/>
            <a:ext cx="1932789"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7" name="文本框 46">
            <a:extLst>
              <a:ext uri="{FF2B5EF4-FFF2-40B4-BE49-F238E27FC236}">
                <a16:creationId xmlns:a16="http://schemas.microsoft.com/office/drawing/2014/main" id="{2FE702FF-1BD9-AF09-CBCC-F313492E8757}"/>
              </a:ext>
            </a:extLst>
          </p:cNvPr>
          <p:cNvSpPr txBox="1"/>
          <p:nvPr/>
        </p:nvSpPr>
        <p:spPr>
          <a:xfrm>
            <a:off x="9745002" y="2894287"/>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6" name="文本框 15">
            <a:extLst>
              <a:ext uri="{FF2B5EF4-FFF2-40B4-BE49-F238E27FC236}">
                <a16:creationId xmlns:a16="http://schemas.microsoft.com/office/drawing/2014/main" id="{233CFD37-354F-1B72-96C4-63BC59760FC0}"/>
              </a:ext>
            </a:extLst>
          </p:cNvPr>
          <p:cNvSpPr txBox="1"/>
          <p:nvPr/>
        </p:nvSpPr>
        <p:spPr>
          <a:xfrm>
            <a:off x="6818065" y="2562940"/>
            <a:ext cx="202245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 </a:t>
            </a:r>
            <a:r>
              <a:rPr lang="en-US" altLang="zh-CN" sz="1600" b="1" dirty="0"/>
              <a:t>255.255.255.255</a:t>
            </a:r>
            <a:endParaRPr lang="zh-CN" altLang="en-US" sz="1600" b="1" dirty="0"/>
          </a:p>
        </p:txBody>
      </p:sp>
      <p:sp>
        <p:nvSpPr>
          <p:cNvPr id="17" name="文本框 16">
            <a:extLst>
              <a:ext uri="{FF2B5EF4-FFF2-40B4-BE49-F238E27FC236}">
                <a16:creationId xmlns:a16="http://schemas.microsoft.com/office/drawing/2014/main" id="{83E62B8D-4FE8-F157-1041-3678DAE3E771}"/>
              </a:ext>
            </a:extLst>
          </p:cNvPr>
          <p:cNvSpPr txBox="1"/>
          <p:nvPr/>
        </p:nvSpPr>
        <p:spPr>
          <a:xfrm>
            <a:off x="4857344" y="2562940"/>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sp>
        <p:nvSpPr>
          <p:cNvPr id="18" name="文本框 17">
            <a:extLst>
              <a:ext uri="{FF2B5EF4-FFF2-40B4-BE49-F238E27FC236}">
                <a16:creationId xmlns:a16="http://schemas.microsoft.com/office/drawing/2014/main" id="{55A39507-B1E7-D111-F6B0-831CFD6C065E}"/>
              </a:ext>
            </a:extLst>
          </p:cNvPr>
          <p:cNvSpPr txBox="1"/>
          <p:nvPr/>
        </p:nvSpPr>
        <p:spPr>
          <a:xfrm>
            <a:off x="1926097" y="2562945"/>
            <a:ext cx="1653389"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sp>
        <p:nvSpPr>
          <p:cNvPr id="21" name="文本框 20">
            <a:extLst>
              <a:ext uri="{FF2B5EF4-FFF2-40B4-BE49-F238E27FC236}">
                <a16:creationId xmlns:a16="http://schemas.microsoft.com/office/drawing/2014/main" id="{049FC622-7209-EEB3-DD36-91ECCFBE25F3}"/>
              </a:ext>
            </a:extLst>
          </p:cNvPr>
          <p:cNvSpPr txBox="1"/>
          <p:nvPr/>
        </p:nvSpPr>
        <p:spPr>
          <a:xfrm>
            <a:off x="9773493" y="2562946"/>
            <a:ext cx="2085889" cy="338548"/>
          </a:xfrm>
          <a:prstGeom prst="rect">
            <a:avLst/>
          </a:prstGeom>
          <a:noFill/>
        </p:spPr>
        <p:txBody>
          <a:bodyPr wrap="square" rtlCol="0">
            <a:spAutoFit/>
          </a:bodyPr>
          <a:lstStyle/>
          <a:p>
            <a:r>
              <a:rPr lang="zh-CN" altLang="en-US" sz="1600" b="1" dirty="0">
                <a:latin typeface="+mn-ea"/>
              </a:rPr>
              <a:t>源</a:t>
            </a:r>
            <a:r>
              <a:rPr lang="en-US" altLang="zh-CN" sz="1600" b="1" dirty="0">
                <a:latin typeface="+mn-ea"/>
              </a:rPr>
              <a:t>:</a:t>
            </a:r>
            <a:r>
              <a:rPr lang="en-US" altLang="zh-CN" sz="1600" b="1" dirty="0"/>
              <a:t>DHCP</a:t>
            </a:r>
            <a:r>
              <a:rPr lang="zh-CN" altLang="en-US" sz="1600" b="1" dirty="0"/>
              <a:t>服务器</a:t>
            </a:r>
            <a:r>
              <a:rPr lang="en-US" altLang="zh-CN" sz="1600" b="1" dirty="0"/>
              <a:t>2</a:t>
            </a:r>
            <a:endParaRPr lang="zh-CN" altLang="en-US" sz="1600" b="1" dirty="0"/>
          </a:p>
        </p:txBody>
      </p:sp>
      <p:sp>
        <p:nvSpPr>
          <p:cNvPr id="41" name="文本框 40">
            <a:extLst>
              <a:ext uri="{FF2B5EF4-FFF2-40B4-BE49-F238E27FC236}">
                <a16:creationId xmlns:a16="http://schemas.microsoft.com/office/drawing/2014/main" id="{45FA4EC1-53F9-CB29-AAA8-DD1810E21233}"/>
              </a:ext>
            </a:extLst>
          </p:cNvPr>
          <p:cNvSpPr txBox="1"/>
          <p:nvPr/>
        </p:nvSpPr>
        <p:spPr>
          <a:xfrm>
            <a:off x="7670121" y="2211594"/>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2" name="文本框 41">
            <a:extLst>
              <a:ext uri="{FF2B5EF4-FFF2-40B4-BE49-F238E27FC236}">
                <a16:creationId xmlns:a16="http://schemas.microsoft.com/office/drawing/2014/main" id="{D1EF6881-D011-CE80-0D57-32F2FD5DE566}"/>
              </a:ext>
            </a:extLst>
          </p:cNvPr>
          <p:cNvSpPr txBox="1"/>
          <p:nvPr/>
        </p:nvSpPr>
        <p:spPr>
          <a:xfrm>
            <a:off x="4864293" y="2211594"/>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43" name="文本框 42">
            <a:extLst>
              <a:ext uri="{FF2B5EF4-FFF2-40B4-BE49-F238E27FC236}">
                <a16:creationId xmlns:a16="http://schemas.microsoft.com/office/drawing/2014/main" id="{C7B045FA-D9C4-3710-D392-139FF8FF1142}"/>
              </a:ext>
            </a:extLst>
          </p:cNvPr>
          <p:cNvSpPr txBox="1"/>
          <p:nvPr/>
        </p:nvSpPr>
        <p:spPr>
          <a:xfrm>
            <a:off x="1926097" y="2211599"/>
            <a:ext cx="1952736"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sp>
        <p:nvSpPr>
          <p:cNvPr id="44" name="文本框 43">
            <a:extLst>
              <a:ext uri="{FF2B5EF4-FFF2-40B4-BE49-F238E27FC236}">
                <a16:creationId xmlns:a16="http://schemas.microsoft.com/office/drawing/2014/main" id="{5EBE8CB2-1DF7-6744-E973-7BDA98C1D745}"/>
              </a:ext>
            </a:extLst>
          </p:cNvPr>
          <p:cNvSpPr txBox="1"/>
          <p:nvPr/>
        </p:nvSpPr>
        <p:spPr>
          <a:xfrm>
            <a:off x="9745002" y="2211600"/>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t>动态主机配置协议</a:t>
              </a:r>
              <a:r>
                <a:rPr lang="en-US" altLang="zh-CN" sz="2000" b="1" dirty="0">
                  <a:ea typeface="+mj-ea"/>
                </a:rPr>
                <a:t>DHCP</a:t>
              </a:r>
              <a:r>
                <a:rPr lang="zh-CN" altLang="en-US" sz="2000" b="1" dirty="0">
                  <a:ea typeface="+mj-ea"/>
                </a:rPr>
                <a:t>的基本工作过程</a:t>
              </a:r>
              <a:endParaRPr lang="zh-CN" altLang="en-US" sz="2000" b="1" dirty="0">
                <a:solidFill>
                  <a:schemeClr val="tx1"/>
                </a:solidFill>
                <a:ea typeface="+mj-ea"/>
              </a:endParaRPr>
            </a:p>
          </p:txBody>
        </p:sp>
      </p:grpSp>
      <p:sp>
        <p:nvSpPr>
          <p:cNvPr id="11" name="文本框 10">
            <a:extLst>
              <a:ext uri="{FF2B5EF4-FFF2-40B4-BE49-F238E27FC236}">
                <a16:creationId xmlns:a16="http://schemas.microsoft.com/office/drawing/2014/main" id="{B50C3326-5403-AE13-CE6F-4AA85CCAE067}"/>
              </a:ext>
            </a:extLst>
          </p:cNvPr>
          <p:cNvSpPr txBox="1"/>
          <p:nvPr/>
        </p:nvSpPr>
        <p:spPr>
          <a:xfrm>
            <a:off x="2070271" y="1643308"/>
            <a:ext cx="1701167"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1</a:t>
            </a:r>
          </a:p>
        </p:txBody>
      </p:sp>
      <p:sp>
        <p:nvSpPr>
          <p:cNvPr id="14" name="文本框 13">
            <a:extLst>
              <a:ext uri="{FF2B5EF4-FFF2-40B4-BE49-F238E27FC236}">
                <a16:creationId xmlns:a16="http://schemas.microsoft.com/office/drawing/2014/main" id="{BD3B3502-462E-A387-0E9E-ACF9B941A2EF}"/>
              </a:ext>
            </a:extLst>
          </p:cNvPr>
          <p:cNvSpPr txBox="1"/>
          <p:nvPr/>
        </p:nvSpPr>
        <p:spPr>
          <a:xfrm>
            <a:off x="7122561" y="1643308"/>
            <a:ext cx="1457405" cy="369332"/>
          </a:xfrm>
          <a:prstGeom prst="rect">
            <a:avLst/>
          </a:prstGeom>
          <a:noFill/>
        </p:spPr>
        <p:txBody>
          <a:bodyPr wrap="square" rtlCol="0">
            <a:spAutoFit/>
          </a:bodyPr>
          <a:lstStyle/>
          <a:p>
            <a:pPr algn="ctr"/>
            <a:r>
              <a:rPr lang="en-US" altLang="zh-CN" b="1" dirty="0"/>
              <a:t>DHCP</a:t>
            </a:r>
            <a:r>
              <a:rPr lang="zh-CN" altLang="en-US" b="1" dirty="0"/>
              <a:t>客户</a:t>
            </a:r>
            <a:endParaRPr lang="en-US" altLang="zh-CN" b="1" dirty="0"/>
          </a:p>
        </p:txBody>
      </p:sp>
      <p:grpSp>
        <p:nvGrpSpPr>
          <p:cNvPr id="5" name="组合 4">
            <a:extLst>
              <a:ext uri="{FF2B5EF4-FFF2-40B4-BE49-F238E27FC236}">
                <a16:creationId xmlns:a16="http://schemas.microsoft.com/office/drawing/2014/main" id="{0FAD7F57-FAD0-3567-C454-90672B377188}"/>
              </a:ext>
            </a:extLst>
          </p:cNvPr>
          <p:cNvGrpSpPr/>
          <p:nvPr/>
        </p:nvGrpSpPr>
        <p:grpSpPr>
          <a:xfrm>
            <a:off x="1635790" y="1574270"/>
            <a:ext cx="10199805" cy="667424"/>
            <a:chOff x="1635790" y="1574270"/>
            <a:chExt cx="10199805" cy="667424"/>
          </a:xfrm>
        </p:grpSpPr>
        <p:pic>
          <p:nvPicPr>
            <p:cNvPr id="7" name="图形 6">
              <a:extLst>
                <a:ext uri="{FF2B5EF4-FFF2-40B4-BE49-F238E27FC236}">
                  <a16:creationId xmlns:a16="http://schemas.microsoft.com/office/drawing/2014/main" id="{78929A8C-6435-8B31-EEFB-CB4E6CEB2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5790" y="1648215"/>
              <a:ext cx="452174" cy="593479"/>
            </a:xfrm>
            <a:prstGeom prst="rect">
              <a:avLst/>
            </a:prstGeom>
          </p:spPr>
        </p:pic>
        <p:pic>
          <p:nvPicPr>
            <p:cNvPr id="13" name="图形 12">
              <a:extLst>
                <a:ext uri="{FF2B5EF4-FFF2-40B4-BE49-F238E27FC236}">
                  <a16:creationId xmlns:a16="http://schemas.microsoft.com/office/drawing/2014/main" id="{D1EFE678-90B2-700B-DA2F-AF91B894F4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433" y="1574270"/>
              <a:ext cx="690048" cy="667424"/>
            </a:xfrm>
            <a:prstGeom prst="rect">
              <a:avLst/>
            </a:prstGeom>
          </p:spPr>
        </p:pic>
        <p:pic>
          <p:nvPicPr>
            <p:cNvPr id="19" name="图形 18">
              <a:extLst>
                <a:ext uri="{FF2B5EF4-FFF2-40B4-BE49-F238E27FC236}">
                  <a16:creationId xmlns:a16="http://schemas.microsoft.com/office/drawing/2014/main" id="{21FA862C-EAAC-4CC8-3E85-3999DEA31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3421" y="1648214"/>
              <a:ext cx="452174" cy="593479"/>
            </a:xfrm>
            <a:prstGeom prst="rect">
              <a:avLst/>
            </a:prstGeom>
          </p:spPr>
        </p:pic>
      </p:grpSp>
      <p:sp>
        <p:nvSpPr>
          <p:cNvPr id="20" name="文本框 19">
            <a:extLst>
              <a:ext uri="{FF2B5EF4-FFF2-40B4-BE49-F238E27FC236}">
                <a16:creationId xmlns:a16="http://schemas.microsoft.com/office/drawing/2014/main" id="{4DB9DCE3-37E8-E6E4-31F6-99A3B3C66F64}"/>
              </a:ext>
            </a:extLst>
          </p:cNvPr>
          <p:cNvSpPr txBox="1"/>
          <p:nvPr/>
        </p:nvSpPr>
        <p:spPr>
          <a:xfrm>
            <a:off x="9580704" y="1643308"/>
            <a:ext cx="1904661" cy="369332"/>
          </a:xfrm>
          <a:prstGeom prst="rect">
            <a:avLst/>
          </a:prstGeom>
          <a:noFill/>
        </p:spPr>
        <p:txBody>
          <a:bodyPr wrap="square" rtlCol="0">
            <a:spAutoFit/>
          </a:bodyPr>
          <a:lstStyle/>
          <a:p>
            <a:pPr algn="ctr"/>
            <a:r>
              <a:rPr lang="en-US" altLang="zh-CN" b="1" dirty="0"/>
              <a:t>DHCP</a:t>
            </a:r>
            <a:r>
              <a:rPr lang="zh-CN" altLang="en-US" b="1" dirty="0"/>
              <a:t>服务器</a:t>
            </a:r>
            <a:r>
              <a:rPr lang="en-US" altLang="zh-CN" b="1" dirty="0"/>
              <a:t>2</a:t>
            </a:r>
          </a:p>
        </p:txBody>
      </p:sp>
      <p:sp>
        <p:nvSpPr>
          <p:cNvPr id="23" name="文本框 22">
            <a:extLst>
              <a:ext uri="{FF2B5EF4-FFF2-40B4-BE49-F238E27FC236}">
                <a16:creationId xmlns:a16="http://schemas.microsoft.com/office/drawing/2014/main" id="{4E6EB644-C4F7-4CEC-6E1F-2E1647B7870C}"/>
              </a:ext>
            </a:extLst>
          </p:cNvPr>
          <p:cNvSpPr txBox="1"/>
          <p:nvPr/>
        </p:nvSpPr>
        <p:spPr>
          <a:xfrm>
            <a:off x="2038096" y="1922257"/>
            <a:ext cx="1306286"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6" name="文本框 25">
            <a:extLst>
              <a:ext uri="{FF2B5EF4-FFF2-40B4-BE49-F238E27FC236}">
                <a16:creationId xmlns:a16="http://schemas.microsoft.com/office/drawing/2014/main" id="{26AE432D-EB95-93C7-C0D0-FC98C718C93D}"/>
              </a:ext>
            </a:extLst>
          </p:cNvPr>
          <p:cNvSpPr txBox="1"/>
          <p:nvPr/>
        </p:nvSpPr>
        <p:spPr>
          <a:xfrm>
            <a:off x="10027189" y="1922257"/>
            <a:ext cx="1436915" cy="369332"/>
          </a:xfrm>
          <a:prstGeom prst="rect">
            <a:avLst/>
          </a:prstGeom>
          <a:noFill/>
        </p:spPr>
        <p:txBody>
          <a:bodyPr wrap="square">
            <a:spAutoFit/>
          </a:bodyPr>
          <a:lstStyle/>
          <a:p>
            <a:pPr algn="ctr"/>
            <a:r>
              <a:rPr lang="zh-CN" altLang="en-US" b="1" dirty="0"/>
              <a:t>（</a:t>
            </a:r>
            <a:r>
              <a:rPr lang="en-US" altLang="zh-CN" b="1" dirty="0"/>
              <a:t>UDP 67</a:t>
            </a:r>
            <a:r>
              <a:rPr lang="zh-CN" altLang="en-US" b="1" dirty="0"/>
              <a:t>）</a:t>
            </a:r>
          </a:p>
        </p:txBody>
      </p:sp>
      <p:sp>
        <p:nvSpPr>
          <p:cNvPr id="27" name="文本框 26">
            <a:extLst>
              <a:ext uri="{FF2B5EF4-FFF2-40B4-BE49-F238E27FC236}">
                <a16:creationId xmlns:a16="http://schemas.microsoft.com/office/drawing/2014/main" id="{2D054BAF-9F2F-917E-0E6B-9828DA06A98E}"/>
              </a:ext>
            </a:extLst>
          </p:cNvPr>
          <p:cNvSpPr txBox="1"/>
          <p:nvPr/>
        </p:nvSpPr>
        <p:spPr>
          <a:xfrm>
            <a:off x="7132481" y="1922257"/>
            <a:ext cx="1306286" cy="369332"/>
          </a:xfrm>
          <a:prstGeom prst="rect">
            <a:avLst/>
          </a:prstGeom>
          <a:noFill/>
        </p:spPr>
        <p:txBody>
          <a:bodyPr wrap="square">
            <a:spAutoFit/>
          </a:bodyPr>
          <a:lstStyle/>
          <a:p>
            <a:pPr algn="ctr"/>
            <a:r>
              <a:rPr lang="zh-CN" altLang="en-US" b="1" dirty="0"/>
              <a:t>（</a:t>
            </a:r>
            <a:r>
              <a:rPr lang="en-US" altLang="zh-CN" b="1" dirty="0"/>
              <a:t>UDP 68</a:t>
            </a:r>
            <a:r>
              <a:rPr lang="zh-CN" altLang="en-US" b="1" dirty="0"/>
              <a:t>）</a:t>
            </a:r>
          </a:p>
        </p:txBody>
      </p:sp>
      <p:cxnSp>
        <p:nvCxnSpPr>
          <p:cNvPr id="29" name="直接箭头连接符 28">
            <a:extLst>
              <a:ext uri="{FF2B5EF4-FFF2-40B4-BE49-F238E27FC236}">
                <a16:creationId xmlns:a16="http://schemas.microsoft.com/office/drawing/2014/main" id="{28B0DE16-1BA8-88C3-9287-58C3DA9ACB60}"/>
              </a:ext>
            </a:extLst>
          </p:cNvPr>
          <p:cNvCxnSpPr>
            <a:cxnSpLocks/>
          </p:cNvCxnSpPr>
          <p:nvPr/>
        </p:nvCxnSpPr>
        <p:spPr>
          <a:xfrm>
            <a:off x="1856534" y="2364636"/>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20261F8-F2BD-FBF3-B8F1-54B160C328F9}"/>
              </a:ext>
            </a:extLst>
          </p:cNvPr>
          <p:cNvCxnSpPr>
            <a:cxnSpLocks/>
          </p:cNvCxnSpPr>
          <p:nvPr/>
        </p:nvCxnSpPr>
        <p:spPr>
          <a:xfrm>
            <a:off x="6790652" y="2364635"/>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9DC7460-B317-F2ED-E726-95DD70EA1EA2}"/>
              </a:ext>
            </a:extLst>
          </p:cNvPr>
          <p:cNvCxnSpPr>
            <a:cxnSpLocks/>
          </p:cNvCxnSpPr>
          <p:nvPr/>
        </p:nvCxnSpPr>
        <p:spPr>
          <a:xfrm>
            <a:off x="11724769" y="2349050"/>
            <a:ext cx="0" cy="4132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4DF2E40-F93E-3A37-5448-A7505301D19F}"/>
              </a:ext>
            </a:extLst>
          </p:cNvPr>
          <p:cNvGrpSpPr/>
          <p:nvPr/>
        </p:nvGrpSpPr>
        <p:grpSpPr>
          <a:xfrm>
            <a:off x="1856534" y="2364636"/>
            <a:ext cx="4934111" cy="302400"/>
            <a:chOff x="1856534" y="2450095"/>
            <a:chExt cx="4718965" cy="274542"/>
          </a:xfrm>
        </p:grpSpPr>
        <p:cxnSp>
          <p:nvCxnSpPr>
            <p:cNvPr id="35" name="直接箭头连接符 34">
              <a:extLst>
                <a:ext uri="{FF2B5EF4-FFF2-40B4-BE49-F238E27FC236}">
                  <a16:creationId xmlns:a16="http://schemas.microsoft.com/office/drawing/2014/main" id="{87216D96-0100-C48B-C771-875A7DDF010B}"/>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1112188-51FB-9B84-E819-D8D364585BB3}"/>
                </a:ext>
              </a:extLst>
            </p:cNvPr>
            <p:cNvSpPr/>
            <p:nvPr/>
          </p:nvSpPr>
          <p:spPr>
            <a:xfrm>
              <a:off x="3685817" y="2450095"/>
              <a:ext cx="1060397" cy="27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40" name="组合 39">
            <a:extLst>
              <a:ext uri="{FF2B5EF4-FFF2-40B4-BE49-F238E27FC236}">
                <a16:creationId xmlns:a16="http://schemas.microsoft.com/office/drawing/2014/main" id="{D9564DAE-B431-96C2-8341-0D510ED9FB22}"/>
              </a:ext>
            </a:extLst>
          </p:cNvPr>
          <p:cNvGrpSpPr/>
          <p:nvPr/>
        </p:nvGrpSpPr>
        <p:grpSpPr>
          <a:xfrm>
            <a:off x="6790642" y="2332601"/>
            <a:ext cx="4934120" cy="302400"/>
            <a:chOff x="6575499" y="2435839"/>
            <a:chExt cx="4718965" cy="251659"/>
          </a:xfrm>
        </p:grpSpPr>
        <p:cxnSp>
          <p:nvCxnSpPr>
            <p:cNvPr id="36" name="直接箭头连接符 35">
              <a:extLst>
                <a:ext uri="{FF2B5EF4-FFF2-40B4-BE49-F238E27FC236}">
                  <a16:creationId xmlns:a16="http://schemas.microsoft.com/office/drawing/2014/main" id="{BCC67916-1598-880E-94A4-D77A3A8C25FE}"/>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C2BC42-E2EC-7749-3E5E-40A2D9D0B7E7}"/>
                </a:ext>
              </a:extLst>
            </p:cNvPr>
            <p:cNvSpPr/>
            <p:nvPr/>
          </p:nvSpPr>
          <p:spPr>
            <a:xfrm>
              <a:off x="8402506" y="2435839"/>
              <a:ext cx="1060397" cy="251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DISCOVER</a:t>
              </a:r>
              <a:endParaRPr lang="zh-CN" altLang="en-US" sz="1600" b="1" dirty="0"/>
            </a:p>
          </p:txBody>
        </p:sp>
      </p:grpSp>
      <p:grpSp>
        <p:nvGrpSpPr>
          <p:cNvPr id="6" name="组合 5">
            <a:extLst>
              <a:ext uri="{FF2B5EF4-FFF2-40B4-BE49-F238E27FC236}">
                <a16:creationId xmlns:a16="http://schemas.microsoft.com/office/drawing/2014/main" id="{203165C8-B377-68A3-60EF-475AD0554D9E}"/>
              </a:ext>
            </a:extLst>
          </p:cNvPr>
          <p:cNvGrpSpPr/>
          <p:nvPr/>
        </p:nvGrpSpPr>
        <p:grpSpPr>
          <a:xfrm flipH="1">
            <a:off x="1849585" y="2715982"/>
            <a:ext cx="4934111" cy="302400"/>
            <a:chOff x="1856534" y="2450095"/>
            <a:chExt cx="4718965" cy="274542"/>
          </a:xfrm>
        </p:grpSpPr>
        <p:cxnSp>
          <p:nvCxnSpPr>
            <p:cNvPr id="8" name="直接箭头连接符 7">
              <a:extLst>
                <a:ext uri="{FF2B5EF4-FFF2-40B4-BE49-F238E27FC236}">
                  <a16:creationId xmlns:a16="http://schemas.microsoft.com/office/drawing/2014/main" id="{F3E18E59-AD34-FAAF-B1F1-70E23AB45DC3}"/>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D119084-9F43-AE91-48D8-73CE5D87FF61}"/>
                </a:ext>
              </a:extLst>
            </p:cNvPr>
            <p:cNvSpPr/>
            <p:nvPr/>
          </p:nvSpPr>
          <p:spPr>
            <a:xfrm>
              <a:off x="3685818" y="2450095"/>
              <a:ext cx="1060397" cy="2745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10" name="组合 9">
            <a:extLst>
              <a:ext uri="{FF2B5EF4-FFF2-40B4-BE49-F238E27FC236}">
                <a16:creationId xmlns:a16="http://schemas.microsoft.com/office/drawing/2014/main" id="{78F4EA63-3844-D9C1-8681-5F1D2141FA01}"/>
              </a:ext>
            </a:extLst>
          </p:cNvPr>
          <p:cNvGrpSpPr/>
          <p:nvPr/>
        </p:nvGrpSpPr>
        <p:grpSpPr>
          <a:xfrm flipH="1">
            <a:off x="6783693" y="2683947"/>
            <a:ext cx="4934120" cy="302400"/>
            <a:chOff x="6575499" y="2435839"/>
            <a:chExt cx="4718965" cy="251659"/>
          </a:xfrm>
        </p:grpSpPr>
        <p:cxnSp>
          <p:nvCxnSpPr>
            <p:cNvPr id="12" name="直接箭头连接符 11">
              <a:extLst>
                <a:ext uri="{FF2B5EF4-FFF2-40B4-BE49-F238E27FC236}">
                  <a16:creationId xmlns:a16="http://schemas.microsoft.com/office/drawing/2014/main" id="{B00EC63B-07C2-28CD-D72A-09DA73E6E6B3}"/>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6FDC642-6D4B-E01E-40BB-A775D9007667}"/>
                </a:ext>
              </a:extLst>
            </p:cNvPr>
            <p:cNvSpPr/>
            <p:nvPr/>
          </p:nvSpPr>
          <p:spPr>
            <a:xfrm>
              <a:off x="8402506" y="2435839"/>
              <a:ext cx="1060397" cy="2516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bg1"/>
                  </a:solidFill>
                </a:rPr>
                <a:t>OFFER</a:t>
              </a:r>
              <a:endParaRPr lang="zh-CN" altLang="en-US" sz="1600" b="1" dirty="0">
                <a:solidFill>
                  <a:schemeClr val="bg1"/>
                </a:solidFill>
              </a:endParaRPr>
            </a:p>
          </p:txBody>
        </p:sp>
      </p:grpSp>
      <p:grpSp>
        <p:nvGrpSpPr>
          <p:cNvPr id="22" name="组合 21">
            <a:extLst>
              <a:ext uri="{FF2B5EF4-FFF2-40B4-BE49-F238E27FC236}">
                <a16:creationId xmlns:a16="http://schemas.microsoft.com/office/drawing/2014/main" id="{981750DD-C058-1BEF-7E48-F3A81CB5DB44}"/>
              </a:ext>
            </a:extLst>
          </p:cNvPr>
          <p:cNvGrpSpPr/>
          <p:nvPr/>
        </p:nvGrpSpPr>
        <p:grpSpPr>
          <a:xfrm>
            <a:off x="1854144" y="3047323"/>
            <a:ext cx="4934111" cy="302400"/>
            <a:chOff x="1856534" y="2450095"/>
            <a:chExt cx="4718965" cy="274542"/>
          </a:xfrm>
        </p:grpSpPr>
        <p:cxnSp>
          <p:nvCxnSpPr>
            <p:cNvPr id="24" name="直接箭头连接符 23">
              <a:extLst>
                <a:ext uri="{FF2B5EF4-FFF2-40B4-BE49-F238E27FC236}">
                  <a16:creationId xmlns:a16="http://schemas.microsoft.com/office/drawing/2014/main" id="{F886B9A6-33C6-8D59-D62B-51CAAE2BF57D}"/>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2A46BF5-1AF9-5B97-6229-060065A3244D}"/>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28" name="组合 27">
            <a:extLst>
              <a:ext uri="{FF2B5EF4-FFF2-40B4-BE49-F238E27FC236}">
                <a16:creationId xmlns:a16="http://schemas.microsoft.com/office/drawing/2014/main" id="{3511AAC3-5988-9D75-A33B-DC11B9645EAF}"/>
              </a:ext>
            </a:extLst>
          </p:cNvPr>
          <p:cNvGrpSpPr/>
          <p:nvPr/>
        </p:nvGrpSpPr>
        <p:grpSpPr>
          <a:xfrm>
            <a:off x="6788252" y="3015288"/>
            <a:ext cx="4934120" cy="302400"/>
            <a:chOff x="6575499" y="2435839"/>
            <a:chExt cx="4718965" cy="251659"/>
          </a:xfrm>
        </p:grpSpPr>
        <p:cxnSp>
          <p:nvCxnSpPr>
            <p:cNvPr id="30" name="直接箭头连接符 29">
              <a:extLst>
                <a:ext uri="{FF2B5EF4-FFF2-40B4-BE49-F238E27FC236}">
                  <a16:creationId xmlns:a16="http://schemas.microsoft.com/office/drawing/2014/main" id="{79A5E8ED-F3CC-3360-BBE6-97FDE711854C}"/>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6928578-05D2-9C76-645B-B18E493AC94D}"/>
                </a:ext>
              </a:extLst>
            </p:cNvPr>
            <p:cNvSpPr/>
            <p:nvPr/>
          </p:nvSpPr>
          <p:spPr>
            <a:xfrm>
              <a:off x="8402506" y="2435839"/>
              <a:ext cx="1060397" cy="251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55" name="组合 54">
            <a:extLst>
              <a:ext uri="{FF2B5EF4-FFF2-40B4-BE49-F238E27FC236}">
                <a16:creationId xmlns:a16="http://schemas.microsoft.com/office/drawing/2014/main" id="{82CB6A66-7A87-4602-2A47-E51C3EEE2BAB}"/>
              </a:ext>
            </a:extLst>
          </p:cNvPr>
          <p:cNvGrpSpPr/>
          <p:nvPr/>
        </p:nvGrpSpPr>
        <p:grpSpPr>
          <a:xfrm flipH="1">
            <a:off x="1857344" y="3393596"/>
            <a:ext cx="4934111" cy="302400"/>
            <a:chOff x="1856534" y="2450095"/>
            <a:chExt cx="4718965" cy="274542"/>
          </a:xfrm>
        </p:grpSpPr>
        <p:cxnSp>
          <p:nvCxnSpPr>
            <p:cNvPr id="56" name="直接箭头连接符 55">
              <a:extLst>
                <a:ext uri="{FF2B5EF4-FFF2-40B4-BE49-F238E27FC236}">
                  <a16:creationId xmlns:a16="http://schemas.microsoft.com/office/drawing/2014/main" id="{A11B1603-B3AD-57E4-8915-5DD875120460}"/>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6C1A04B1-9C8C-F9AC-43A7-10A721B64287}"/>
                </a:ext>
              </a:extLst>
            </p:cNvPr>
            <p:cNvSpPr/>
            <p:nvPr/>
          </p:nvSpPr>
          <p:spPr>
            <a:xfrm>
              <a:off x="3685818" y="2450095"/>
              <a:ext cx="1060397" cy="274542"/>
            </a:xfrm>
            <a:prstGeom prst="rect">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ACK</a:t>
              </a:r>
              <a:endParaRPr lang="zh-CN" altLang="en-US" sz="1600" b="1" dirty="0"/>
            </a:p>
          </p:txBody>
        </p:sp>
      </p:grpSp>
      <p:grpSp>
        <p:nvGrpSpPr>
          <p:cNvPr id="48" name="组合 47">
            <a:extLst>
              <a:ext uri="{FF2B5EF4-FFF2-40B4-BE49-F238E27FC236}">
                <a16:creationId xmlns:a16="http://schemas.microsoft.com/office/drawing/2014/main" id="{BAF7043D-0DA6-BA3B-19A4-D72EB99023AA}"/>
              </a:ext>
            </a:extLst>
          </p:cNvPr>
          <p:cNvGrpSpPr/>
          <p:nvPr/>
        </p:nvGrpSpPr>
        <p:grpSpPr>
          <a:xfrm>
            <a:off x="6814701" y="3538435"/>
            <a:ext cx="1585667" cy="521473"/>
            <a:chOff x="6806155" y="3820452"/>
            <a:chExt cx="1585667" cy="669415"/>
          </a:xfrm>
        </p:grpSpPr>
        <p:cxnSp>
          <p:nvCxnSpPr>
            <p:cNvPr id="49" name="直接箭头连接符 48">
              <a:extLst>
                <a:ext uri="{FF2B5EF4-FFF2-40B4-BE49-F238E27FC236}">
                  <a16:creationId xmlns:a16="http://schemas.microsoft.com/office/drawing/2014/main" id="{4B469A36-3764-2201-1F77-1DB92E2F0A1A}"/>
                </a:ext>
              </a:extLst>
            </p:cNvPr>
            <p:cNvCxnSpPr>
              <a:cxnSpLocks/>
            </p:cNvCxnSpPr>
            <p:nvPr/>
          </p:nvCxnSpPr>
          <p:spPr>
            <a:xfrm flipH="1">
              <a:off x="6811075" y="3820452"/>
              <a:ext cx="1441577"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88EAAAE-2096-013D-D7F7-B9342A74D834}"/>
                </a:ext>
              </a:extLst>
            </p:cNvPr>
            <p:cNvCxnSpPr>
              <a:cxnSpLocks/>
            </p:cNvCxnSpPr>
            <p:nvPr/>
          </p:nvCxnSpPr>
          <p:spPr>
            <a:xfrm>
              <a:off x="7613406" y="3820452"/>
              <a:ext cx="0" cy="66941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3AF415D-74F1-4AD5-70A7-BBC6E372E0B8}"/>
                </a:ext>
              </a:extLst>
            </p:cNvPr>
            <p:cNvSpPr txBox="1"/>
            <p:nvPr/>
          </p:nvSpPr>
          <p:spPr>
            <a:xfrm>
              <a:off x="6839776" y="3966384"/>
              <a:ext cx="1552046" cy="355584"/>
            </a:xfrm>
            <a:prstGeom prst="rect">
              <a:avLst/>
            </a:prstGeom>
            <a:solidFill>
              <a:schemeClr val="bg1"/>
            </a:solidFill>
          </p:spPr>
          <p:txBody>
            <a:bodyPr wrap="square" lIns="0" tIns="0" rIns="0" bIns="0" rtlCol="0">
              <a:spAutoFit/>
            </a:bodyPr>
            <a:lstStyle/>
            <a:p>
              <a:pPr algn="ctr"/>
              <a:r>
                <a:rPr lang="en-US" altLang="zh-CN" b="1" dirty="0">
                  <a:solidFill>
                    <a:schemeClr val="accent1"/>
                  </a:solidFill>
                  <a:latin typeface="+mn-ea"/>
                </a:rPr>
                <a:t>0.5</a:t>
              </a:r>
              <a:r>
                <a:rPr lang="zh-CN" altLang="en-US" b="1" dirty="0">
                  <a:solidFill>
                    <a:schemeClr val="accent1"/>
                  </a:solidFill>
                  <a:latin typeface="+mn-ea"/>
                </a:rPr>
                <a:t>倍租用期</a:t>
              </a:r>
            </a:p>
          </p:txBody>
        </p:sp>
        <p:cxnSp>
          <p:nvCxnSpPr>
            <p:cNvPr id="52" name="直接箭头连接符 51">
              <a:extLst>
                <a:ext uri="{FF2B5EF4-FFF2-40B4-BE49-F238E27FC236}">
                  <a16:creationId xmlns:a16="http://schemas.microsoft.com/office/drawing/2014/main" id="{215D7155-F8D9-23C1-8FCB-B621AD2E546B}"/>
                </a:ext>
              </a:extLst>
            </p:cNvPr>
            <p:cNvCxnSpPr>
              <a:cxnSpLocks/>
            </p:cNvCxnSpPr>
            <p:nvPr/>
          </p:nvCxnSpPr>
          <p:spPr>
            <a:xfrm flipH="1">
              <a:off x="6806155" y="4489867"/>
              <a:ext cx="1446497"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7B01C8B8-0054-5D7E-6F33-2C07020330DB}"/>
              </a:ext>
            </a:extLst>
          </p:cNvPr>
          <p:cNvGrpSpPr/>
          <p:nvPr/>
        </p:nvGrpSpPr>
        <p:grpSpPr>
          <a:xfrm>
            <a:off x="1865077" y="3910096"/>
            <a:ext cx="4934111" cy="302400"/>
            <a:chOff x="1856534" y="2450095"/>
            <a:chExt cx="4718965" cy="274542"/>
          </a:xfrm>
        </p:grpSpPr>
        <p:cxnSp>
          <p:nvCxnSpPr>
            <p:cNvPr id="54" name="直接箭头连接符 53">
              <a:extLst>
                <a:ext uri="{FF2B5EF4-FFF2-40B4-BE49-F238E27FC236}">
                  <a16:creationId xmlns:a16="http://schemas.microsoft.com/office/drawing/2014/main" id="{E20A5631-CC34-EFD5-BC0D-67612BAEB21C}"/>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3B7EAFBE-6BCA-AD4A-1A7C-6DCE0FC2BC15}"/>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grpSp>
        <p:nvGrpSpPr>
          <p:cNvPr id="64" name="组合 63">
            <a:extLst>
              <a:ext uri="{FF2B5EF4-FFF2-40B4-BE49-F238E27FC236}">
                <a16:creationId xmlns:a16="http://schemas.microsoft.com/office/drawing/2014/main" id="{0541DB54-368A-A96F-19F2-E9763B9553DD}"/>
              </a:ext>
            </a:extLst>
          </p:cNvPr>
          <p:cNvGrpSpPr/>
          <p:nvPr/>
        </p:nvGrpSpPr>
        <p:grpSpPr>
          <a:xfrm>
            <a:off x="1865076" y="4103297"/>
            <a:ext cx="4934111" cy="455442"/>
            <a:chOff x="1856530" y="4573327"/>
            <a:chExt cx="4934111" cy="455442"/>
          </a:xfrm>
        </p:grpSpPr>
        <p:grpSp>
          <p:nvGrpSpPr>
            <p:cNvPr id="65" name="组合 64">
              <a:extLst>
                <a:ext uri="{FF2B5EF4-FFF2-40B4-BE49-F238E27FC236}">
                  <a16:creationId xmlns:a16="http://schemas.microsoft.com/office/drawing/2014/main" id="{132337B6-805F-709B-C5C9-CCB4254D0E51}"/>
                </a:ext>
              </a:extLst>
            </p:cNvPr>
            <p:cNvGrpSpPr/>
            <p:nvPr/>
          </p:nvGrpSpPr>
          <p:grpSpPr>
            <a:xfrm flipH="1">
              <a:off x="1856530" y="4726369"/>
              <a:ext cx="4934111" cy="302400"/>
              <a:chOff x="1856534" y="2450095"/>
              <a:chExt cx="4718965" cy="274542"/>
            </a:xfrm>
          </p:grpSpPr>
          <p:cxnSp>
            <p:nvCxnSpPr>
              <p:cNvPr id="68" name="直接箭头连接符 67">
                <a:extLst>
                  <a:ext uri="{FF2B5EF4-FFF2-40B4-BE49-F238E27FC236}">
                    <a16:creationId xmlns:a16="http://schemas.microsoft.com/office/drawing/2014/main" id="{828958A2-9FF6-C71F-607C-13DE88EE512A}"/>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AD3B0FCA-F7C1-CB90-FFE6-9C7656112F16}"/>
                  </a:ext>
                </a:extLst>
              </p:cNvPr>
              <p:cNvSpPr/>
              <p:nvPr/>
            </p:nvSpPr>
            <p:spPr>
              <a:xfrm>
                <a:off x="3685818" y="2450095"/>
                <a:ext cx="1060397" cy="274542"/>
              </a:xfrm>
              <a:prstGeom prst="rect">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ACK</a:t>
                </a:r>
                <a:endParaRPr lang="zh-CN" altLang="en-US" sz="1600" b="1" dirty="0"/>
              </a:p>
            </p:txBody>
          </p:sp>
        </p:grpSp>
        <p:sp>
          <p:nvSpPr>
            <p:cNvPr id="66" name="文本框 65">
              <a:extLst>
                <a:ext uri="{FF2B5EF4-FFF2-40B4-BE49-F238E27FC236}">
                  <a16:creationId xmlns:a16="http://schemas.microsoft.com/office/drawing/2014/main" id="{91FBE22E-E1A9-E1C9-F9F9-BDA77453A65B}"/>
                </a:ext>
              </a:extLst>
            </p:cNvPr>
            <p:cNvSpPr txBox="1"/>
            <p:nvPr/>
          </p:nvSpPr>
          <p:spPr>
            <a:xfrm>
              <a:off x="4864289" y="4573327"/>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zh-CN" altLang="en-US" sz="1600" b="1" dirty="0"/>
                <a:t>租用的地址</a:t>
              </a:r>
            </a:p>
          </p:txBody>
        </p:sp>
        <p:sp>
          <p:nvSpPr>
            <p:cNvPr id="67" name="文本框 66">
              <a:extLst>
                <a:ext uri="{FF2B5EF4-FFF2-40B4-BE49-F238E27FC236}">
                  <a16:creationId xmlns:a16="http://schemas.microsoft.com/office/drawing/2014/main" id="{B8A72142-6541-6941-51DD-062F4922D76D}"/>
                </a:ext>
              </a:extLst>
            </p:cNvPr>
            <p:cNvSpPr txBox="1"/>
            <p:nvPr/>
          </p:nvSpPr>
          <p:spPr>
            <a:xfrm>
              <a:off x="1928443" y="4573332"/>
              <a:ext cx="1666825"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grpSp>
      <p:sp>
        <p:nvSpPr>
          <p:cNvPr id="70" name="文本框 69">
            <a:extLst>
              <a:ext uri="{FF2B5EF4-FFF2-40B4-BE49-F238E27FC236}">
                <a16:creationId xmlns:a16="http://schemas.microsoft.com/office/drawing/2014/main" id="{0C70D15F-3C8D-072B-47D3-F9BE57C5A5BA}"/>
              </a:ext>
            </a:extLst>
          </p:cNvPr>
          <p:cNvSpPr txBox="1"/>
          <p:nvPr/>
        </p:nvSpPr>
        <p:spPr>
          <a:xfrm>
            <a:off x="969997" y="4101651"/>
            <a:ext cx="908200" cy="369332"/>
          </a:xfrm>
          <a:prstGeom prst="rect">
            <a:avLst/>
          </a:prstGeom>
          <a:noFill/>
        </p:spPr>
        <p:txBody>
          <a:bodyPr wrap="square" rtlCol="0">
            <a:spAutoFit/>
          </a:bodyPr>
          <a:lstStyle/>
          <a:p>
            <a:r>
              <a:rPr lang="zh-CN" altLang="en-US" b="1" dirty="0"/>
              <a:t>情况</a:t>
            </a:r>
            <a:r>
              <a:rPr lang="en-US" altLang="zh-CN" b="1" dirty="0">
                <a:latin typeface="+mn-ea"/>
              </a:rPr>
              <a:t>1</a:t>
            </a:r>
            <a:r>
              <a:rPr lang="zh-CN" altLang="en-US" b="1" dirty="0"/>
              <a:t>：</a:t>
            </a:r>
          </a:p>
        </p:txBody>
      </p:sp>
      <p:sp>
        <p:nvSpPr>
          <p:cNvPr id="71" name="文本框 70">
            <a:extLst>
              <a:ext uri="{FF2B5EF4-FFF2-40B4-BE49-F238E27FC236}">
                <a16:creationId xmlns:a16="http://schemas.microsoft.com/office/drawing/2014/main" id="{7AF47C0C-0E85-36E0-E903-D520814E8181}"/>
              </a:ext>
            </a:extLst>
          </p:cNvPr>
          <p:cNvSpPr txBox="1"/>
          <p:nvPr/>
        </p:nvSpPr>
        <p:spPr>
          <a:xfrm>
            <a:off x="6862512" y="4212097"/>
            <a:ext cx="2100315" cy="369332"/>
          </a:xfrm>
          <a:prstGeom prst="rect">
            <a:avLst/>
          </a:prstGeom>
          <a:noFill/>
        </p:spPr>
        <p:txBody>
          <a:bodyPr wrap="square" rtlCol="0">
            <a:spAutoFit/>
          </a:bodyPr>
          <a:lstStyle/>
          <a:p>
            <a:r>
              <a:rPr lang="zh-CN" altLang="en-US" b="1" dirty="0">
                <a:solidFill>
                  <a:schemeClr val="accent1"/>
                </a:solidFill>
              </a:rPr>
              <a:t>得到新的租用期</a:t>
            </a:r>
          </a:p>
        </p:txBody>
      </p:sp>
      <p:sp>
        <p:nvSpPr>
          <p:cNvPr id="72" name="文本框 71">
            <a:extLst>
              <a:ext uri="{FF2B5EF4-FFF2-40B4-BE49-F238E27FC236}">
                <a16:creationId xmlns:a16="http://schemas.microsoft.com/office/drawing/2014/main" id="{782FF86F-187A-7883-63AD-8C5D5E6E4DFE}"/>
              </a:ext>
            </a:extLst>
          </p:cNvPr>
          <p:cNvSpPr txBox="1"/>
          <p:nvPr/>
        </p:nvSpPr>
        <p:spPr>
          <a:xfrm>
            <a:off x="969997" y="4484253"/>
            <a:ext cx="908200" cy="369332"/>
          </a:xfrm>
          <a:prstGeom prst="rect">
            <a:avLst/>
          </a:prstGeom>
          <a:noFill/>
        </p:spPr>
        <p:txBody>
          <a:bodyPr wrap="square" rtlCol="0">
            <a:spAutoFit/>
          </a:bodyPr>
          <a:lstStyle/>
          <a:p>
            <a:r>
              <a:rPr lang="zh-CN" altLang="en-US" b="1" dirty="0"/>
              <a:t>情况</a:t>
            </a:r>
            <a:r>
              <a:rPr lang="en-US" altLang="zh-CN" b="1" dirty="0">
                <a:latin typeface="+mn-ea"/>
              </a:rPr>
              <a:t>2</a:t>
            </a:r>
            <a:r>
              <a:rPr lang="zh-CN" altLang="en-US" b="1" dirty="0"/>
              <a:t>：</a:t>
            </a:r>
          </a:p>
        </p:txBody>
      </p:sp>
      <p:grpSp>
        <p:nvGrpSpPr>
          <p:cNvPr id="73" name="组合 72">
            <a:extLst>
              <a:ext uri="{FF2B5EF4-FFF2-40B4-BE49-F238E27FC236}">
                <a16:creationId xmlns:a16="http://schemas.microsoft.com/office/drawing/2014/main" id="{D1E6A206-2A84-155C-375C-6F9F93ED4FAA}"/>
              </a:ext>
            </a:extLst>
          </p:cNvPr>
          <p:cNvGrpSpPr/>
          <p:nvPr/>
        </p:nvGrpSpPr>
        <p:grpSpPr>
          <a:xfrm>
            <a:off x="1865076" y="4445635"/>
            <a:ext cx="4934111" cy="455442"/>
            <a:chOff x="1856530" y="4573327"/>
            <a:chExt cx="4934111" cy="455442"/>
          </a:xfrm>
        </p:grpSpPr>
        <p:grpSp>
          <p:nvGrpSpPr>
            <p:cNvPr id="74" name="组合 73">
              <a:extLst>
                <a:ext uri="{FF2B5EF4-FFF2-40B4-BE49-F238E27FC236}">
                  <a16:creationId xmlns:a16="http://schemas.microsoft.com/office/drawing/2014/main" id="{76794E8C-821B-A804-6002-D3DCB5A3EE2C}"/>
                </a:ext>
              </a:extLst>
            </p:cNvPr>
            <p:cNvGrpSpPr/>
            <p:nvPr/>
          </p:nvGrpSpPr>
          <p:grpSpPr>
            <a:xfrm flipH="1">
              <a:off x="1856530" y="4726369"/>
              <a:ext cx="4934111" cy="302400"/>
              <a:chOff x="1856534" y="2450095"/>
              <a:chExt cx="4718965" cy="274542"/>
            </a:xfrm>
          </p:grpSpPr>
          <p:cxnSp>
            <p:nvCxnSpPr>
              <p:cNvPr id="77" name="直接箭头连接符 76">
                <a:extLst>
                  <a:ext uri="{FF2B5EF4-FFF2-40B4-BE49-F238E27FC236}">
                    <a16:creationId xmlns:a16="http://schemas.microsoft.com/office/drawing/2014/main" id="{C621B447-979E-29EC-7BF7-70C1EF3EA848}"/>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BE1A8F91-ADD7-7C22-FB11-93DC6C7AF084}"/>
                  </a:ext>
                </a:extLst>
              </p:cNvPr>
              <p:cNvSpPr/>
              <p:nvPr/>
            </p:nvSpPr>
            <p:spPr>
              <a:xfrm>
                <a:off x="3685818" y="2450095"/>
                <a:ext cx="1060397" cy="274542"/>
              </a:xfrm>
              <a:prstGeom prst="rect">
                <a:avLst/>
              </a:prstGeom>
              <a:solidFill>
                <a:schemeClr val="bg2">
                  <a:lumMod val="9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solidFill>
                      <a:schemeClr val="tx1"/>
                    </a:solidFill>
                  </a:rPr>
                  <a:t>NACK</a:t>
                </a:r>
                <a:endParaRPr lang="zh-CN" altLang="en-US" sz="1600" b="1" dirty="0">
                  <a:solidFill>
                    <a:schemeClr val="tx1"/>
                  </a:solidFill>
                </a:endParaRPr>
              </a:p>
            </p:txBody>
          </p:sp>
        </p:grpSp>
        <p:sp>
          <p:nvSpPr>
            <p:cNvPr id="75" name="文本框 74">
              <a:extLst>
                <a:ext uri="{FF2B5EF4-FFF2-40B4-BE49-F238E27FC236}">
                  <a16:creationId xmlns:a16="http://schemas.microsoft.com/office/drawing/2014/main" id="{242FB23A-B06F-1A04-0FE5-9FD1C6667113}"/>
                </a:ext>
              </a:extLst>
            </p:cNvPr>
            <p:cNvSpPr txBox="1"/>
            <p:nvPr/>
          </p:nvSpPr>
          <p:spPr>
            <a:xfrm>
              <a:off x="4864289" y="4573327"/>
              <a:ext cx="1910848" cy="338554"/>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zh-CN" altLang="en-US" sz="1600" b="1" dirty="0"/>
                <a:t>租用的地址</a:t>
              </a:r>
            </a:p>
          </p:txBody>
        </p:sp>
        <p:sp>
          <p:nvSpPr>
            <p:cNvPr id="76" name="文本框 75">
              <a:extLst>
                <a:ext uri="{FF2B5EF4-FFF2-40B4-BE49-F238E27FC236}">
                  <a16:creationId xmlns:a16="http://schemas.microsoft.com/office/drawing/2014/main" id="{EC3AC4B6-53C8-9C0F-292D-5807F74CA834}"/>
                </a:ext>
              </a:extLst>
            </p:cNvPr>
            <p:cNvSpPr txBox="1"/>
            <p:nvPr/>
          </p:nvSpPr>
          <p:spPr>
            <a:xfrm>
              <a:off x="1928443" y="4573332"/>
              <a:ext cx="1666825" cy="338549"/>
            </a:xfrm>
            <a:prstGeom prst="rect">
              <a:avLst/>
            </a:prstGeom>
            <a:noFill/>
          </p:spPr>
          <p:txBody>
            <a:bodyPr wrap="square" rtlCol="0">
              <a:spAutoFit/>
            </a:bodyPr>
            <a:lstStyle/>
            <a:p>
              <a:r>
                <a:rPr lang="zh-CN" altLang="en-US" sz="1600" b="1" dirty="0">
                  <a:latin typeface="+mn-ea"/>
                </a:rPr>
                <a:t>源</a:t>
              </a:r>
              <a:r>
                <a:rPr lang="en-US" altLang="zh-CN" sz="1600" b="1" dirty="0"/>
                <a:t>:DHCP</a:t>
              </a:r>
              <a:r>
                <a:rPr lang="zh-CN" altLang="en-US" sz="1600" b="1" dirty="0"/>
                <a:t>服务器</a:t>
              </a:r>
              <a:r>
                <a:rPr lang="en-US" altLang="zh-CN" sz="1600" b="1" dirty="0"/>
                <a:t>1</a:t>
              </a:r>
              <a:endParaRPr lang="zh-CN" altLang="en-US" sz="1600" b="1" dirty="0"/>
            </a:p>
          </p:txBody>
        </p:sp>
      </p:grpSp>
      <p:sp>
        <p:nvSpPr>
          <p:cNvPr id="79" name="文本框 78">
            <a:extLst>
              <a:ext uri="{FF2B5EF4-FFF2-40B4-BE49-F238E27FC236}">
                <a16:creationId xmlns:a16="http://schemas.microsoft.com/office/drawing/2014/main" id="{1380BE89-6E78-FF01-FF63-8A758152C14F}"/>
              </a:ext>
            </a:extLst>
          </p:cNvPr>
          <p:cNvSpPr txBox="1"/>
          <p:nvPr/>
        </p:nvSpPr>
        <p:spPr>
          <a:xfrm>
            <a:off x="6862512" y="4583510"/>
            <a:ext cx="2962934" cy="646331"/>
          </a:xfrm>
          <a:prstGeom prst="rect">
            <a:avLst/>
          </a:prstGeom>
          <a:noFill/>
        </p:spPr>
        <p:txBody>
          <a:bodyPr wrap="square" rtlCol="0">
            <a:spAutoFit/>
          </a:bodyPr>
          <a:lstStyle/>
          <a:p>
            <a:r>
              <a:rPr lang="zh-CN" altLang="en-US" b="1" dirty="0">
                <a:solidFill>
                  <a:schemeClr val="accent1"/>
                </a:solidFill>
                <a:latin typeface="+mn-ea"/>
              </a:rPr>
              <a:t>立即停止使用租用的</a:t>
            </a:r>
            <a:r>
              <a:rPr lang="en-US" altLang="zh-CN" b="1" dirty="0">
                <a:solidFill>
                  <a:schemeClr val="accent1"/>
                </a:solidFill>
                <a:latin typeface="+mn-ea"/>
              </a:rPr>
              <a:t>IP</a:t>
            </a:r>
            <a:r>
              <a:rPr lang="zh-CN" altLang="en-US" b="1" dirty="0">
                <a:solidFill>
                  <a:schemeClr val="accent1"/>
                </a:solidFill>
                <a:latin typeface="+mn-ea"/>
              </a:rPr>
              <a:t>地址</a:t>
            </a:r>
            <a:endParaRPr lang="en-US" altLang="zh-CN" b="1" dirty="0">
              <a:solidFill>
                <a:schemeClr val="accent1"/>
              </a:solidFill>
              <a:latin typeface="+mn-ea"/>
            </a:endParaRPr>
          </a:p>
          <a:p>
            <a:r>
              <a:rPr lang="zh-CN" altLang="en-US" b="1" dirty="0">
                <a:solidFill>
                  <a:schemeClr val="accent1"/>
                </a:solidFill>
                <a:latin typeface="+mn-ea"/>
              </a:rPr>
              <a:t>重新发送</a:t>
            </a:r>
            <a:r>
              <a:rPr lang="en-US" altLang="zh-CN" b="1" dirty="0">
                <a:solidFill>
                  <a:schemeClr val="accent1"/>
                </a:solidFill>
                <a:latin typeface="+mn-ea"/>
              </a:rPr>
              <a:t>DHCP</a:t>
            </a:r>
            <a:r>
              <a:rPr lang="zh-CN" altLang="en-US" b="1" dirty="0">
                <a:solidFill>
                  <a:schemeClr val="accent1"/>
                </a:solidFill>
                <a:latin typeface="+mn-ea"/>
              </a:rPr>
              <a:t>发现报文</a:t>
            </a:r>
          </a:p>
        </p:txBody>
      </p:sp>
      <p:sp>
        <p:nvSpPr>
          <p:cNvPr id="80" name="文本框 79">
            <a:extLst>
              <a:ext uri="{FF2B5EF4-FFF2-40B4-BE49-F238E27FC236}">
                <a16:creationId xmlns:a16="http://schemas.microsoft.com/office/drawing/2014/main" id="{437CF99F-A222-81D1-09E6-BDB75555533D}"/>
              </a:ext>
            </a:extLst>
          </p:cNvPr>
          <p:cNvSpPr txBox="1"/>
          <p:nvPr/>
        </p:nvSpPr>
        <p:spPr>
          <a:xfrm>
            <a:off x="969997" y="4824794"/>
            <a:ext cx="908200" cy="369332"/>
          </a:xfrm>
          <a:prstGeom prst="rect">
            <a:avLst/>
          </a:prstGeom>
          <a:noFill/>
        </p:spPr>
        <p:txBody>
          <a:bodyPr wrap="square" rtlCol="0">
            <a:spAutoFit/>
          </a:bodyPr>
          <a:lstStyle/>
          <a:p>
            <a:r>
              <a:rPr lang="zh-CN" altLang="en-US" b="1" dirty="0"/>
              <a:t>情况</a:t>
            </a:r>
            <a:r>
              <a:rPr lang="en-US" altLang="zh-CN" b="1" dirty="0">
                <a:latin typeface="+mn-ea"/>
              </a:rPr>
              <a:t>3</a:t>
            </a:r>
            <a:r>
              <a:rPr lang="zh-CN" altLang="en-US" b="1" dirty="0"/>
              <a:t>：</a:t>
            </a:r>
          </a:p>
        </p:txBody>
      </p:sp>
      <p:sp>
        <p:nvSpPr>
          <p:cNvPr id="81" name="文本框 80">
            <a:extLst>
              <a:ext uri="{FF2B5EF4-FFF2-40B4-BE49-F238E27FC236}">
                <a16:creationId xmlns:a16="http://schemas.microsoft.com/office/drawing/2014/main" id="{26EEA817-C03D-823F-7037-A84CC158B369}"/>
              </a:ext>
            </a:extLst>
          </p:cNvPr>
          <p:cNvSpPr txBox="1"/>
          <p:nvPr/>
        </p:nvSpPr>
        <p:spPr>
          <a:xfrm>
            <a:off x="1834091" y="4789929"/>
            <a:ext cx="1002180" cy="369332"/>
          </a:xfrm>
          <a:prstGeom prst="rect">
            <a:avLst/>
          </a:prstGeom>
          <a:noFill/>
        </p:spPr>
        <p:txBody>
          <a:bodyPr wrap="square" rtlCol="0">
            <a:spAutoFit/>
          </a:bodyPr>
          <a:lstStyle/>
          <a:p>
            <a:r>
              <a:rPr lang="zh-CN" altLang="en-US" b="1" dirty="0"/>
              <a:t>不响应</a:t>
            </a:r>
          </a:p>
        </p:txBody>
      </p:sp>
      <p:grpSp>
        <p:nvGrpSpPr>
          <p:cNvPr id="82" name="组合 81">
            <a:extLst>
              <a:ext uri="{FF2B5EF4-FFF2-40B4-BE49-F238E27FC236}">
                <a16:creationId xmlns:a16="http://schemas.microsoft.com/office/drawing/2014/main" id="{287E65DD-6301-E15A-4A21-A28F484DF89C}"/>
              </a:ext>
            </a:extLst>
          </p:cNvPr>
          <p:cNvGrpSpPr/>
          <p:nvPr/>
        </p:nvGrpSpPr>
        <p:grpSpPr>
          <a:xfrm>
            <a:off x="6814682" y="3522954"/>
            <a:ext cx="3910508" cy="1852339"/>
            <a:chOff x="6806136" y="3804972"/>
            <a:chExt cx="3910508" cy="2204895"/>
          </a:xfrm>
        </p:grpSpPr>
        <p:cxnSp>
          <p:nvCxnSpPr>
            <p:cNvPr id="83" name="直接箭头连接符 82">
              <a:extLst>
                <a:ext uri="{FF2B5EF4-FFF2-40B4-BE49-F238E27FC236}">
                  <a16:creationId xmlns:a16="http://schemas.microsoft.com/office/drawing/2014/main" id="{BEBD8C18-B4FA-6903-E26C-316D772AF858}"/>
                </a:ext>
              </a:extLst>
            </p:cNvPr>
            <p:cNvCxnSpPr>
              <a:cxnSpLocks/>
            </p:cNvCxnSpPr>
            <p:nvPr/>
          </p:nvCxnSpPr>
          <p:spPr>
            <a:xfrm flipH="1">
              <a:off x="6820467" y="3817440"/>
              <a:ext cx="3713804"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AF0B36D-2E32-1DE0-61AE-E1268B6F5CC8}"/>
                </a:ext>
              </a:extLst>
            </p:cNvPr>
            <p:cNvCxnSpPr>
              <a:cxnSpLocks/>
            </p:cNvCxnSpPr>
            <p:nvPr/>
          </p:nvCxnSpPr>
          <p:spPr>
            <a:xfrm>
              <a:off x="10122044" y="3804972"/>
              <a:ext cx="0" cy="220489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1CB7DC84-F490-3064-DBF0-60C8D41D2B67}"/>
                </a:ext>
              </a:extLst>
            </p:cNvPr>
            <p:cNvSpPr txBox="1"/>
            <p:nvPr/>
          </p:nvSpPr>
          <p:spPr>
            <a:xfrm>
              <a:off x="9580704" y="4366692"/>
              <a:ext cx="1135940" cy="769347"/>
            </a:xfrm>
            <a:prstGeom prst="rect">
              <a:avLst/>
            </a:prstGeom>
            <a:solidFill>
              <a:schemeClr val="bg1"/>
            </a:solidFill>
          </p:spPr>
          <p:txBody>
            <a:bodyPr wrap="square" rtlCol="0">
              <a:spAutoFit/>
            </a:bodyPr>
            <a:lstStyle/>
            <a:p>
              <a:pPr algn="ctr"/>
              <a:r>
                <a:rPr lang="en-US" altLang="zh-CN" b="1" dirty="0">
                  <a:solidFill>
                    <a:schemeClr val="accent1"/>
                  </a:solidFill>
                  <a:latin typeface="+mn-ea"/>
                </a:rPr>
                <a:t>0.875</a:t>
              </a:r>
              <a:r>
                <a:rPr lang="zh-CN" altLang="en-US" b="1" dirty="0">
                  <a:solidFill>
                    <a:schemeClr val="accent1"/>
                  </a:solidFill>
                  <a:latin typeface="+mn-ea"/>
                </a:rPr>
                <a:t>倍</a:t>
              </a:r>
              <a:endParaRPr lang="en-US" altLang="zh-CN" b="1" dirty="0">
                <a:solidFill>
                  <a:schemeClr val="accent1"/>
                </a:solidFill>
                <a:latin typeface="+mn-ea"/>
              </a:endParaRPr>
            </a:p>
            <a:p>
              <a:pPr algn="ctr"/>
              <a:r>
                <a:rPr lang="zh-CN" altLang="en-US" b="1" dirty="0">
                  <a:solidFill>
                    <a:schemeClr val="accent1"/>
                  </a:solidFill>
                  <a:latin typeface="+mn-ea"/>
                </a:rPr>
                <a:t>租用期</a:t>
              </a:r>
            </a:p>
          </p:txBody>
        </p:sp>
        <p:cxnSp>
          <p:nvCxnSpPr>
            <p:cNvPr id="86" name="直接箭头连接符 85">
              <a:extLst>
                <a:ext uri="{FF2B5EF4-FFF2-40B4-BE49-F238E27FC236}">
                  <a16:creationId xmlns:a16="http://schemas.microsoft.com/office/drawing/2014/main" id="{789D60F7-AA08-7E93-5512-5BBA73E1B3CB}"/>
                </a:ext>
              </a:extLst>
            </p:cNvPr>
            <p:cNvCxnSpPr>
              <a:cxnSpLocks/>
            </p:cNvCxnSpPr>
            <p:nvPr/>
          </p:nvCxnSpPr>
          <p:spPr>
            <a:xfrm flipH="1">
              <a:off x="6806136" y="6009867"/>
              <a:ext cx="3728135"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2ECFECD1-56C0-2F92-8596-E151BCA161E1}"/>
              </a:ext>
            </a:extLst>
          </p:cNvPr>
          <p:cNvGrpSpPr/>
          <p:nvPr/>
        </p:nvGrpSpPr>
        <p:grpSpPr>
          <a:xfrm>
            <a:off x="1857344" y="5072901"/>
            <a:ext cx="4934111" cy="455442"/>
            <a:chOff x="2028329" y="6780315"/>
            <a:chExt cx="4934111" cy="455442"/>
          </a:xfrm>
        </p:grpSpPr>
        <p:grpSp>
          <p:nvGrpSpPr>
            <p:cNvPr id="88" name="组合 87">
              <a:extLst>
                <a:ext uri="{FF2B5EF4-FFF2-40B4-BE49-F238E27FC236}">
                  <a16:creationId xmlns:a16="http://schemas.microsoft.com/office/drawing/2014/main" id="{81499158-16A7-4131-CAE1-326EC7B40D6D}"/>
                </a:ext>
              </a:extLst>
            </p:cNvPr>
            <p:cNvGrpSpPr/>
            <p:nvPr/>
          </p:nvGrpSpPr>
          <p:grpSpPr>
            <a:xfrm>
              <a:off x="2028329" y="6933357"/>
              <a:ext cx="4934111" cy="302400"/>
              <a:chOff x="1856534" y="2450095"/>
              <a:chExt cx="4718965" cy="274542"/>
            </a:xfrm>
          </p:grpSpPr>
          <p:cxnSp>
            <p:nvCxnSpPr>
              <p:cNvPr id="91" name="直接箭头连接符 90">
                <a:extLst>
                  <a:ext uri="{FF2B5EF4-FFF2-40B4-BE49-F238E27FC236}">
                    <a16:creationId xmlns:a16="http://schemas.microsoft.com/office/drawing/2014/main" id="{40F64F4F-C590-F465-6E2D-75643A6420F9}"/>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6E0EC66E-73E3-DC19-AD07-90A58DDB71AC}"/>
                  </a:ext>
                </a:extLst>
              </p:cNvPr>
              <p:cNvSpPr/>
              <p:nvPr/>
            </p:nvSpPr>
            <p:spPr>
              <a:xfrm>
                <a:off x="3685817" y="2450095"/>
                <a:ext cx="1060397" cy="274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t>REQUEST</a:t>
                </a:r>
                <a:endParaRPr lang="zh-CN" altLang="en-US" sz="1600" b="1" dirty="0"/>
              </a:p>
            </p:txBody>
          </p:sp>
        </p:grpSp>
        <p:sp>
          <p:nvSpPr>
            <p:cNvPr id="89" name="文本框 88">
              <a:extLst>
                <a:ext uri="{FF2B5EF4-FFF2-40B4-BE49-F238E27FC236}">
                  <a16:creationId xmlns:a16="http://schemas.microsoft.com/office/drawing/2014/main" id="{F8B7307F-C0C4-59D5-CC8F-DF6C985DC1F1}"/>
                </a:ext>
              </a:extLst>
            </p:cNvPr>
            <p:cNvSpPr txBox="1"/>
            <p:nvPr/>
          </p:nvSpPr>
          <p:spPr>
            <a:xfrm>
              <a:off x="5036087" y="6780315"/>
              <a:ext cx="1602917"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zh-CN" altLang="en-US" sz="1600" b="1" dirty="0"/>
                <a:t>租用的地址</a:t>
              </a:r>
            </a:p>
          </p:txBody>
        </p:sp>
        <p:sp>
          <p:nvSpPr>
            <p:cNvPr id="90" name="文本框 89">
              <a:extLst>
                <a:ext uri="{FF2B5EF4-FFF2-40B4-BE49-F238E27FC236}">
                  <a16:creationId xmlns:a16="http://schemas.microsoft.com/office/drawing/2014/main" id="{E9C9E0D1-BEE9-DBF8-3D47-F178650BE642}"/>
                </a:ext>
              </a:extLst>
            </p:cNvPr>
            <p:cNvSpPr txBox="1"/>
            <p:nvPr/>
          </p:nvSpPr>
          <p:spPr>
            <a:xfrm>
              <a:off x="2106966" y="6780320"/>
              <a:ext cx="1919643"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grpSp>
      <p:sp>
        <p:nvSpPr>
          <p:cNvPr id="60" name="文本框 59">
            <a:extLst>
              <a:ext uri="{FF2B5EF4-FFF2-40B4-BE49-F238E27FC236}">
                <a16:creationId xmlns:a16="http://schemas.microsoft.com/office/drawing/2014/main" id="{3EE90C6D-C172-E8AF-87B5-286EF5B105C8}"/>
              </a:ext>
            </a:extLst>
          </p:cNvPr>
          <p:cNvSpPr txBox="1"/>
          <p:nvPr/>
        </p:nvSpPr>
        <p:spPr>
          <a:xfrm rot="5400000">
            <a:off x="4021824" y="5588361"/>
            <a:ext cx="868296" cy="646331"/>
          </a:xfrm>
          <a:prstGeom prst="rect">
            <a:avLst/>
          </a:prstGeom>
          <a:noFill/>
        </p:spPr>
        <p:txBody>
          <a:bodyPr wrap="square" rtlCol="0">
            <a:spAutoFit/>
          </a:bodyPr>
          <a:lstStyle/>
          <a:p>
            <a:r>
              <a:rPr lang="en-US" altLang="zh-CN" sz="3600" dirty="0">
                <a:latin typeface="+mj-ea"/>
                <a:ea typeface="+mj-ea"/>
              </a:rPr>
              <a:t>…</a:t>
            </a:r>
            <a:endParaRPr lang="zh-CN" altLang="en-US" sz="3600" dirty="0">
              <a:latin typeface="+mj-ea"/>
              <a:ea typeface="+mj-ea"/>
            </a:endParaRPr>
          </a:p>
        </p:txBody>
      </p:sp>
      <p:grpSp>
        <p:nvGrpSpPr>
          <p:cNvPr id="93" name="组合 92">
            <a:extLst>
              <a:ext uri="{FF2B5EF4-FFF2-40B4-BE49-F238E27FC236}">
                <a16:creationId xmlns:a16="http://schemas.microsoft.com/office/drawing/2014/main" id="{C92E8FB8-5EA7-33F0-9A37-6E2991A55091}"/>
              </a:ext>
            </a:extLst>
          </p:cNvPr>
          <p:cNvGrpSpPr/>
          <p:nvPr/>
        </p:nvGrpSpPr>
        <p:grpSpPr>
          <a:xfrm>
            <a:off x="969997" y="4105851"/>
            <a:ext cx="3300497" cy="1638818"/>
            <a:chOff x="969997" y="4105851"/>
            <a:chExt cx="3300497" cy="1638818"/>
          </a:xfrm>
        </p:grpSpPr>
        <p:sp>
          <p:nvSpPr>
            <p:cNvPr id="94" name="矩形 93">
              <a:extLst>
                <a:ext uri="{FF2B5EF4-FFF2-40B4-BE49-F238E27FC236}">
                  <a16:creationId xmlns:a16="http://schemas.microsoft.com/office/drawing/2014/main" id="{5D93A2DC-359A-9D91-E536-88FF082CABBC}"/>
                </a:ext>
              </a:extLst>
            </p:cNvPr>
            <p:cNvSpPr/>
            <p:nvPr/>
          </p:nvSpPr>
          <p:spPr>
            <a:xfrm>
              <a:off x="969997" y="4105851"/>
              <a:ext cx="839960" cy="108360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0CFC6D15-AE0B-6D22-9DCC-B950F08B40CE}"/>
                </a:ext>
              </a:extLst>
            </p:cNvPr>
            <p:cNvSpPr/>
            <p:nvPr/>
          </p:nvSpPr>
          <p:spPr>
            <a:xfrm>
              <a:off x="1350235" y="5247103"/>
              <a:ext cx="2920259" cy="497566"/>
            </a:xfrm>
            <a:custGeom>
              <a:avLst/>
              <a:gdLst>
                <a:gd name="connsiteX0" fmla="*/ 0 w 2803020"/>
                <a:gd name="connsiteY0" fmla="*/ 0 h 593999"/>
                <a:gd name="connsiteX1" fmla="*/ 982766 w 2803020"/>
                <a:gd name="connsiteY1" fmla="*/ 564022 h 593999"/>
                <a:gd name="connsiteX2" fmla="*/ 2803020 w 2803020"/>
                <a:gd name="connsiteY2" fmla="*/ 521293 h 593999"/>
                <a:gd name="connsiteX3" fmla="*/ 2803020 w 2803020"/>
                <a:gd name="connsiteY3" fmla="*/ 521293 h 593999"/>
                <a:gd name="connsiteX0" fmla="*/ 0 w 2803020"/>
                <a:gd name="connsiteY0" fmla="*/ 0 h 571152"/>
                <a:gd name="connsiteX1" fmla="*/ 933550 w 2803020"/>
                <a:gd name="connsiteY1" fmla="*/ 536019 h 571152"/>
                <a:gd name="connsiteX2" fmla="*/ 2803020 w 2803020"/>
                <a:gd name="connsiteY2" fmla="*/ 521293 h 571152"/>
                <a:gd name="connsiteX3" fmla="*/ 2803020 w 2803020"/>
                <a:gd name="connsiteY3" fmla="*/ 521293 h 571152"/>
                <a:gd name="connsiteX0" fmla="*/ 0 w 2803020"/>
                <a:gd name="connsiteY0" fmla="*/ 0 h 547404"/>
                <a:gd name="connsiteX1" fmla="*/ 369122 w 2803020"/>
                <a:gd name="connsiteY1" fmla="*/ 326708 h 547404"/>
                <a:gd name="connsiteX2" fmla="*/ 933550 w 2803020"/>
                <a:gd name="connsiteY2" fmla="*/ 536019 h 547404"/>
                <a:gd name="connsiteX3" fmla="*/ 2803020 w 2803020"/>
                <a:gd name="connsiteY3" fmla="*/ 521293 h 547404"/>
                <a:gd name="connsiteX4" fmla="*/ 2803020 w 2803020"/>
                <a:gd name="connsiteY4" fmla="*/ 521293 h 547404"/>
                <a:gd name="connsiteX0" fmla="*/ 0 w 2803020"/>
                <a:gd name="connsiteY0" fmla="*/ 0 h 543490"/>
                <a:gd name="connsiteX1" fmla="*/ 278892 w 2803020"/>
                <a:gd name="connsiteY1" fmla="*/ 382715 h 543490"/>
                <a:gd name="connsiteX2" fmla="*/ 933550 w 2803020"/>
                <a:gd name="connsiteY2" fmla="*/ 536019 h 543490"/>
                <a:gd name="connsiteX3" fmla="*/ 2803020 w 2803020"/>
                <a:gd name="connsiteY3" fmla="*/ 521293 h 543490"/>
                <a:gd name="connsiteX4" fmla="*/ 2803020 w 2803020"/>
                <a:gd name="connsiteY4" fmla="*/ 521293 h 543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020" h="543490">
                  <a:moveTo>
                    <a:pt x="0" y="0"/>
                  </a:moveTo>
                  <a:cubicBezTo>
                    <a:pt x="61520" y="54451"/>
                    <a:pt x="123300" y="293379"/>
                    <a:pt x="278892" y="382715"/>
                  </a:cubicBezTo>
                  <a:cubicBezTo>
                    <a:pt x="434484" y="472052"/>
                    <a:pt x="512862" y="512923"/>
                    <a:pt x="933550" y="536019"/>
                  </a:cubicBezTo>
                  <a:cubicBezTo>
                    <a:pt x="1354238" y="559115"/>
                    <a:pt x="2803020" y="521293"/>
                    <a:pt x="2803020" y="521293"/>
                  </a:cubicBezTo>
                  <a:lnTo>
                    <a:pt x="2803020" y="521293"/>
                  </a:lnTo>
                </a:path>
              </a:pathLst>
            </a:custGeom>
            <a:noFill/>
            <a:ln w="38100">
              <a:solidFill>
                <a:schemeClr val="tx1"/>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E94A4832-3A42-7D15-C553-28C51D1F7232}"/>
              </a:ext>
            </a:extLst>
          </p:cNvPr>
          <p:cNvGrpSpPr/>
          <p:nvPr/>
        </p:nvGrpSpPr>
        <p:grpSpPr>
          <a:xfrm>
            <a:off x="6815178" y="3519834"/>
            <a:ext cx="4707475" cy="2547676"/>
            <a:chOff x="6815178" y="3519834"/>
            <a:chExt cx="4707475" cy="2547676"/>
          </a:xfrm>
        </p:grpSpPr>
        <p:grpSp>
          <p:nvGrpSpPr>
            <p:cNvPr id="96" name="组合 95">
              <a:extLst>
                <a:ext uri="{FF2B5EF4-FFF2-40B4-BE49-F238E27FC236}">
                  <a16:creationId xmlns:a16="http://schemas.microsoft.com/office/drawing/2014/main" id="{CD5A2CF3-36B7-B16C-8D80-1C74205B1386}"/>
                </a:ext>
              </a:extLst>
            </p:cNvPr>
            <p:cNvGrpSpPr/>
            <p:nvPr/>
          </p:nvGrpSpPr>
          <p:grpSpPr>
            <a:xfrm>
              <a:off x="6815178" y="3519834"/>
              <a:ext cx="4707475" cy="2547676"/>
              <a:chOff x="6832270" y="3801852"/>
              <a:chExt cx="4707475" cy="2979490"/>
            </a:xfrm>
          </p:grpSpPr>
          <p:cxnSp>
            <p:nvCxnSpPr>
              <p:cNvPr id="97" name="直接箭头连接符 96">
                <a:extLst>
                  <a:ext uri="{FF2B5EF4-FFF2-40B4-BE49-F238E27FC236}">
                    <a16:creationId xmlns:a16="http://schemas.microsoft.com/office/drawing/2014/main" id="{0BB0A776-E5BA-13E7-83B8-9F4FCA30FD75}"/>
                  </a:ext>
                </a:extLst>
              </p:cNvPr>
              <p:cNvCxnSpPr>
                <a:cxnSpLocks/>
              </p:cNvCxnSpPr>
              <p:nvPr/>
            </p:nvCxnSpPr>
            <p:spPr>
              <a:xfrm>
                <a:off x="11089145" y="3801852"/>
                <a:ext cx="0" cy="296271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97414244-5378-0280-4130-DB572CF8A191}"/>
                  </a:ext>
                </a:extLst>
              </p:cNvPr>
              <p:cNvSpPr txBox="1"/>
              <p:nvPr/>
            </p:nvSpPr>
            <p:spPr>
              <a:xfrm>
                <a:off x="10651814" y="4976626"/>
                <a:ext cx="887931" cy="431931"/>
              </a:xfrm>
              <a:prstGeom prst="rect">
                <a:avLst/>
              </a:prstGeom>
              <a:solidFill>
                <a:schemeClr val="bg1"/>
              </a:solidFill>
            </p:spPr>
            <p:txBody>
              <a:bodyPr wrap="square" rtlCol="0">
                <a:spAutoFit/>
              </a:bodyPr>
              <a:lstStyle/>
              <a:p>
                <a:pPr algn="ctr"/>
                <a:r>
                  <a:rPr lang="zh-CN" altLang="en-US" b="1" dirty="0">
                    <a:solidFill>
                      <a:schemeClr val="accent1"/>
                    </a:solidFill>
                    <a:latin typeface="+mn-ea"/>
                  </a:rPr>
                  <a:t>租用期</a:t>
                </a:r>
              </a:p>
            </p:txBody>
          </p:sp>
          <p:cxnSp>
            <p:nvCxnSpPr>
              <p:cNvPr id="99" name="直接箭头连接符 98">
                <a:extLst>
                  <a:ext uri="{FF2B5EF4-FFF2-40B4-BE49-F238E27FC236}">
                    <a16:creationId xmlns:a16="http://schemas.microsoft.com/office/drawing/2014/main" id="{40338EF7-4AAF-5739-5120-E1CE57523C89}"/>
                  </a:ext>
                </a:extLst>
              </p:cNvPr>
              <p:cNvCxnSpPr>
                <a:cxnSpLocks/>
              </p:cNvCxnSpPr>
              <p:nvPr/>
            </p:nvCxnSpPr>
            <p:spPr>
              <a:xfrm flipH="1">
                <a:off x="6832270" y="6781342"/>
                <a:ext cx="4693142"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grpSp>
        <p:cxnSp>
          <p:nvCxnSpPr>
            <p:cNvPr id="100" name="直接箭头连接符 99">
              <a:extLst>
                <a:ext uri="{FF2B5EF4-FFF2-40B4-BE49-F238E27FC236}">
                  <a16:creationId xmlns:a16="http://schemas.microsoft.com/office/drawing/2014/main" id="{B4C97253-9A09-367F-1865-5BC3C79E7234}"/>
                </a:ext>
              </a:extLst>
            </p:cNvPr>
            <p:cNvCxnSpPr>
              <a:cxnSpLocks/>
            </p:cNvCxnSpPr>
            <p:nvPr/>
          </p:nvCxnSpPr>
          <p:spPr>
            <a:xfrm flipH="1">
              <a:off x="7723802" y="3534762"/>
              <a:ext cx="3713804" cy="0"/>
            </a:xfrm>
            <a:prstGeom prst="straightConnector1">
              <a:avLst/>
            </a:prstGeom>
            <a:ln w="25400">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grpSp>
      <p:sp>
        <p:nvSpPr>
          <p:cNvPr id="102" name="文本框 101">
            <a:extLst>
              <a:ext uri="{FF2B5EF4-FFF2-40B4-BE49-F238E27FC236}">
                <a16:creationId xmlns:a16="http://schemas.microsoft.com/office/drawing/2014/main" id="{A79AA816-3BC5-D2DE-9C7D-50F46F318096}"/>
              </a:ext>
            </a:extLst>
          </p:cNvPr>
          <p:cNvSpPr txBox="1"/>
          <p:nvPr/>
        </p:nvSpPr>
        <p:spPr>
          <a:xfrm>
            <a:off x="4316640" y="5615415"/>
            <a:ext cx="2579305" cy="584775"/>
          </a:xfrm>
          <a:prstGeom prst="rect">
            <a:avLst/>
          </a:prstGeom>
          <a:noFill/>
        </p:spPr>
        <p:txBody>
          <a:bodyPr wrap="square" rtlCol="0">
            <a:spAutoFit/>
          </a:bodyPr>
          <a:lstStyle/>
          <a:p>
            <a:pPr algn="ctr"/>
            <a:r>
              <a:rPr lang="zh-CN" altLang="en-US" sz="1600" b="1" dirty="0">
                <a:solidFill>
                  <a:schemeClr val="accent1"/>
                </a:solidFill>
                <a:latin typeface="+mn-ea"/>
              </a:rPr>
              <a:t>停止使用租用的</a:t>
            </a:r>
            <a:r>
              <a:rPr lang="en-US" altLang="zh-CN" sz="1600" b="1" dirty="0">
                <a:solidFill>
                  <a:schemeClr val="accent1"/>
                </a:solidFill>
                <a:latin typeface="+mn-ea"/>
              </a:rPr>
              <a:t>IP</a:t>
            </a:r>
            <a:r>
              <a:rPr lang="zh-CN" altLang="en-US" sz="1600" b="1" dirty="0">
                <a:solidFill>
                  <a:schemeClr val="accent1"/>
                </a:solidFill>
                <a:latin typeface="+mn-ea"/>
              </a:rPr>
              <a:t>地址</a:t>
            </a:r>
            <a:endParaRPr lang="en-US" altLang="zh-CN" sz="1600" b="1" dirty="0">
              <a:solidFill>
                <a:schemeClr val="accent1"/>
              </a:solidFill>
              <a:latin typeface="+mn-ea"/>
            </a:endParaRPr>
          </a:p>
          <a:p>
            <a:pPr algn="ctr"/>
            <a:r>
              <a:rPr lang="zh-CN" altLang="en-US" sz="1600" b="1" dirty="0">
                <a:solidFill>
                  <a:schemeClr val="accent1"/>
                </a:solidFill>
                <a:latin typeface="+mn-ea"/>
              </a:rPr>
              <a:t>重新发送</a:t>
            </a:r>
            <a:r>
              <a:rPr lang="en-US" altLang="zh-CN" sz="1600" b="1" dirty="0">
                <a:solidFill>
                  <a:schemeClr val="accent1"/>
                </a:solidFill>
                <a:latin typeface="+mn-ea"/>
              </a:rPr>
              <a:t>DHCP</a:t>
            </a:r>
            <a:r>
              <a:rPr lang="zh-CN" altLang="en-US" sz="1600" b="1" dirty="0">
                <a:solidFill>
                  <a:schemeClr val="accent1"/>
                </a:solidFill>
                <a:latin typeface="+mn-ea"/>
              </a:rPr>
              <a:t>发现报文</a:t>
            </a:r>
          </a:p>
        </p:txBody>
      </p:sp>
      <p:grpSp>
        <p:nvGrpSpPr>
          <p:cNvPr id="103" name="组合 102">
            <a:extLst>
              <a:ext uri="{FF2B5EF4-FFF2-40B4-BE49-F238E27FC236}">
                <a16:creationId xmlns:a16="http://schemas.microsoft.com/office/drawing/2014/main" id="{2534A1F1-9E39-8A33-B779-F41BD13AA92A}"/>
              </a:ext>
            </a:extLst>
          </p:cNvPr>
          <p:cNvGrpSpPr/>
          <p:nvPr/>
        </p:nvGrpSpPr>
        <p:grpSpPr>
          <a:xfrm>
            <a:off x="1872768" y="6073185"/>
            <a:ext cx="4934111" cy="455441"/>
            <a:chOff x="1872768" y="6073185"/>
            <a:chExt cx="4934111" cy="455441"/>
          </a:xfrm>
        </p:grpSpPr>
        <p:grpSp>
          <p:nvGrpSpPr>
            <p:cNvPr id="104" name="组合 103">
              <a:extLst>
                <a:ext uri="{FF2B5EF4-FFF2-40B4-BE49-F238E27FC236}">
                  <a16:creationId xmlns:a16="http://schemas.microsoft.com/office/drawing/2014/main" id="{29D74324-6B90-BA16-ED82-03451CA1DDF7}"/>
                </a:ext>
              </a:extLst>
            </p:cNvPr>
            <p:cNvGrpSpPr/>
            <p:nvPr/>
          </p:nvGrpSpPr>
          <p:grpSpPr>
            <a:xfrm>
              <a:off x="1872768" y="6226226"/>
              <a:ext cx="4934111" cy="302400"/>
              <a:chOff x="1856534" y="2450094"/>
              <a:chExt cx="4718965" cy="274542"/>
            </a:xfrm>
          </p:grpSpPr>
          <p:cxnSp>
            <p:nvCxnSpPr>
              <p:cNvPr id="107" name="直接箭头连接符 106">
                <a:extLst>
                  <a:ext uri="{FF2B5EF4-FFF2-40B4-BE49-F238E27FC236}">
                    <a16:creationId xmlns:a16="http://schemas.microsoft.com/office/drawing/2014/main" id="{4AE7B3A8-CDAB-14CD-47D6-586871731889}"/>
                  </a:ext>
                </a:extLst>
              </p:cNvPr>
              <p:cNvCxnSpPr/>
              <p:nvPr/>
            </p:nvCxnSpPr>
            <p:spPr>
              <a:xfrm flipH="1">
                <a:off x="1856534"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8" name="矩形 107">
                <a:extLst>
                  <a:ext uri="{FF2B5EF4-FFF2-40B4-BE49-F238E27FC236}">
                    <a16:creationId xmlns:a16="http://schemas.microsoft.com/office/drawing/2014/main" id="{5FD0C45C-284D-DAA7-C8BC-35473C3D91B1}"/>
                  </a:ext>
                </a:extLst>
              </p:cNvPr>
              <p:cNvSpPr/>
              <p:nvPr/>
            </p:nvSpPr>
            <p:spPr>
              <a:xfrm>
                <a:off x="3685817" y="2450094"/>
                <a:ext cx="1060397" cy="2745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600" b="1" dirty="0">
                    <a:solidFill>
                      <a:schemeClr val="bg1"/>
                    </a:solidFill>
                  </a:rPr>
                  <a:t>RELEASE</a:t>
                </a:r>
                <a:endParaRPr lang="zh-CN" altLang="en-US" sz="1600" b="1" dirty="0">
                  <a:solidFill>
                    <a:schemeClr val="bg1"/>
                  </a:solidFill>
                </a:endParaRPr>
              </a:p>
            </p:txBody>
          </p:sp>
        </p:grpSp>
        <p:sp>
          <p:nvSpPr>
            <p:cNvPr id="105" name="文本框 104">
              <a:extLst>
                <a:ext uri="{FF2B5EF4-FFF2-40B4-BE49-F238E27FC236}">
                  <a16:creationId xmlns:a16="http://schemas.microsoft.com/office/drawing/2014/main" id="{A6B68F40-74E7-F064-EA3E-FFC8B50D4503}"/>
                </a:ext>
              </a:extLst>
            </p:cNvPr>
            <p:cNvSpPr txBox="1"/>
            <p:nvPr/>
          </p:nvSpPr>
          <p:spPr>
            <a:xfrm>
              <a:off x="4880527" y="6073185"/>
              <a:ext cx="1283114"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106" name="文本框 105">
              <a:extLst>
                <a:ext uri="{FF2B5EF4-FFF2-40B4-BE49-F238E27FC236}">
                  <a16:creationId xmlns:a16="http://schemas.microsoft.com/office/drawing/2014/main" id="{EE5528CB-4337-25B3-BA9D-0402BED1E3F4}"/>
                </a:ext>
              </a:extLst>
            </p:cNvPr>
            <p:cNvSpPr txBox="1"/>
            <p:nvPr/>
          </p:nvSpPr>
          <p:spPr>
            <a:xfrm>
              <a:off x="1944681" y="6073190"/>
              <a:ext cx="2505828" cy="338549"/>
            </a:xfrm>
            <a:prstGeom prst="rect">
              <a:avLst/>
            </a:prstGeom>
            <a:noFill/>
          </p:spPr>
          <p:txBody>
            <a:bodyPr wrap="square" rtlCol="0">
              <a:spAutoFit/>
            </a:bodyPr>
            <a:lstStyle/>
            <a:p>
              <a:r>
                <a:rPr lang="zh-CN" altLang="en-US" sz="1600" b="1" dirty="0">
                  <a:latin typeface="+mn-ea"/>
                </a:rPr>
                <a:t>目的</a:t>
              </a:r>
              <a:r>
                <a:rPr lang="en-US" altLang="zh-CN" sz="1600" b="1" dirty="0"/>
                <a:t>:255.255.255.255</a:t>
              </a:r>
              <a:endParaRPr lang="zh-CN" altLang="en-US" sz="1600" b="1" dirty="0"/>
            </a:p>
          </p:txBody>
        </p:sp>
      </p:grpSp>
      <p:grpSp>
        <p:nvGrpSpPr>
          <p:cNvPr id="109" name="组合 108">
            <a:extLst>
              <a:ext uri="{FF2B5EF4-FFF2-40B4-BE49-F238E27FC236}">
                <a16:creationId xmlns:a16="http://schemas.microsoft.com/office/drawing/2014/main" id="{7998564C-8293-38FD-A32B-10859FA4D45A}"/>
              </a:ext>
            </a:extLst>
          </p:cNvPr>
          <p:cNvGrpSpPr/>
          <p:nvPr/>
        </p:nvGrpSpPr>
        <p:grpSpPr>
          <a:xfrm>
            <a:off x="6806876" y="6073185"/>
            <a:ext cx="5075689" cy="423407"/>
            <a:chOff x="6806876" y="6073185"/>
            <a:chExt cx="5075689" cy="423407"/>
          </a:xfrm>
        </p:grpSpPr>
        <p:grpSp>
          <p:nvGrpSpPr>
            <p:cNvPr id="110" name="组合 109">
              <a:extLst>
                <a:ext uri="{FF2B5EF4-FFF2-40B4-BE49-F238E27FC236}">
                  <a16:creationId xmlns:a16="http://schemas.microsoft.com/office/drawing/2014/main" id="{ABFE22B4-876F-84D6-6B2D-441C678062AD}"/>
                </a:ext>
              </a:extLst>
            </p:cNvPr>
            <p:cNvGrpSpPr/>
            <p:nvPr/>
          </p:nvGrpSpPr>
          <p:grpSpPr>
            <a:xfrm>
              <a:off x="6806876" y="6194192"/>
              <a:ext cx="4934120" cy="302400"/>
              <a:chOff x="6575499" y="2435839"/>
              <a:chExt cx="4718965" cy="251659"/>
            </a:xfrm>
          </p:grpSpPr>
          <p:cxnSp>
            <p:nvCxnSpPr>
              <p:cNvPr id="113" name="直接箭头连接符 112">
                <a:extLst>
                  <a:ext uri="{FF2B5EF4-FFF2-40B4-BE49-F238E27FC236}">
                    <a16:creationId xmlns:a16="http://schemas.microsoft.com/office/drawing/2014/main" id="{A672D9E9-6C89-909A-1B51-9D70470BFD3C}"/>
                  </a:ext>
                </a:extLst>
              </p:cNvPr>
              <p:cNvCxnSpPr>
                <a:cxnSpLocks/>
              </p:cNvCxnSpPr>
              <p:nvPr/>
            </p:nvCxnSpPr>
            <p:spPr>
              <a:xfrm>
                <a:off x="6575499" y="2589519"/>
                <a:ext cx="4718965"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C1890AFA-2861-B93B-725A-E2A6D7AB8914}"/>
                  </a:ext>
                </a:extLst>
              </p:cNvPr>
              <p:cNvSpPr/>
              <p:nvPr/>
            </p:nvSpPr>
            <p:spPr>
              <a:xfrm>
                <a:off x="8402506" y="2435839"/>
                <a:ext cx="1060397" cy="2516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600" b="1" dirty="0">
                    <a:solidFill>
                      <a:schemeClr val="bg1"/>
                    </a:solidFill>
                  </a:rPr>
                  <a:t>RELEASE</a:t>
                </a:r>
                <a:endParaRPr lang="zh-CN" altLang="en-US" sz="1600" b="1" dirty="0">
                  <a:solidFill>
                    <a:schemeClr val="bg1"/>
                  </a:solidFill>
                </a:endParaRPr>
              </a:p>
            </p:txBody>
          </p:sp>
        </p:grpSp>
        <p:sp>
          <p:nvSpPr>
            <p:cNvPr id="111" name="文本框 110">
              <a:extLst>
                <a:ext uri="{FF2B5EF4-FFF2-40B4-BE49-F238E27FC236}">
                  <a16:creationId xmlns:a16="http://schemas.microsoft.com/office/drawing/2014/main" id="{57A60AF8-F427-7E6D-4FC8-9368ED006D01}"/>
                </a:ext>
              </a:extLst>
            </p:cNvPr>
            <p:cNvSpPr txBox="1"/>
            <p:nvPr/>
          </p:nvSpPr>
          <p:spPr>
            <a:xfrm>
              <a:off x="7686354" y="6073185"/>
              <a:ext cx="1286552" cy="338554"/>
            </a:xfrm>
            <a:prstGeom prst="rect">
              <a:avLst/>
            </a:prstGeom>
            <a:noFill/>
          </p:spPr>
          <p:txBody>
            <a:bodyPr wrap="square" rtlCol="0">
              <a:spAutoFit/>
            </a:bodyPr>
            <a:lstStyle/>
            <a:p>
              <a:r>
                <a:rPr lang="zh-CN" altLang="en-US" sz="1600" b="1" dirty="0">
                  <a:latin typeface="+mn-ea"/>
                </a:rPr>
                <a:t>源</a:t>
              </a:r>
              <a:r>
                <a:rPr lang="en-US" altLang="zh-CN" sz="1600" b="1" dirty="0">
                  <a:latin typeface="+mn-ea"/>
                </a:rPr>
                <a:t>: </a:t>
              </a:r>
              <a:r>
                <a:rPr lang="en-US" altLang="zh-CN" sz="1600" b="1" dirty="0"/>
                <a:t>0.0.0.0</a:t>
              </a:r>
              <a:endParaRPr lang="zh-CN" altLang="en-US" sz="1600" b="1" dirty="0"/>
            </a:p>
          </p:txBody>
        </p:sp>
        <p:sp>
          <p:nvSpPr>
            <p:cNvPr id="112" name="文本框 111">
              <a:extLst>
                <a:ext uri="{FF2B5EF4-FFF2-40B4-BE49-F238E27FC236}">
                  <a16:creationId xmlns:a16="http://schemas.microsoft.com/office/drawing/2014/main" id="{5C8F0FA0-9636-1770-7123-E1555EB9650A}"/>
                </a:ext>
              </a:extLst>
            </p:cNvPr>
            <p:cNvSpPr txBox="1"/>
            <p:nvPr/>
          </p:nvSpPr>
          <p:spPr>
            <a:xfrm>
              <a:off x="9796676" y="6073191"/>
              <a:ext cx="2085889" cy="338548"/>
            </a:xfrm>
            <a:prstGeom prst="rect">
              <a:avLst/>
            </a:prstGeom>
            <a:noFill/>
          </p:spPr>
          <p:txBody>
            <a:bodyPr wrap="square" rtlCol="0">
              <a:spAutoFit/>
            </a:bodyPr>
            <a:lstStyle/>
            <a:p>
              <a:r>
                <a:rPr lang="zh-CN" altLang="en-US" sz="1600" b="1" dirty="0">
                  <a:latin typeface="+mn-ea"/>
                </a:rPr>
                <a:t>目的</a:t>
              </a:r>
              <a:r>
                <a:rPr lang="en-US" altLang="zh-CN" sz="1600" b="1" dirty="0">
                  <a:latin typeface="+mn-ea"/>
                </a:rPr>
                <a:t>:</a:t>
              </a:r>
              <a:r>
                <a:rPr lang="en-US" altLang="zh-CN" sz="1600" b="1" dirty="0"/>
                <a:t>255.255.255.255</a:t>
              </a:r>
              <a:endParaRPr lang="zh-CN" altLang="en-US" sz="1600" b="1" dirty="0"/>
            </a:p>
          </p:txBody>
        </p:sp>
      </p:grpSp>
      <p:sp>
        <p:nvSpPr>
          <p:cNvPr id="115" name="文本框 114">
            <a:extLst>
              <a:ext uri="{FF2B5EF4-FFF2-40B4-BE49-F238E27FC236}">
                <a16:creationId xmlns:a16="http://schemas.microsoft.com/office/drawing/2014/main" id="{0CD557CC-5D9C-1454-962D-C98CECF44552}"/>
              </a:ext>
            </a:extLst>
          </p:cNvPr>
          <p:cNvSpPr txBox="1"/>
          <p:nvPr/>
        </p:nvSpPr>
        <p:spPr>
          <a:xfrm>
            <a:off x="222838" y="2316118"/>
            <a:ext cx="1685884" cy="338554"/>
          </a:xfrm>
          <a:prstGeom prst="rect">
            <a:avLst/>
          </a:prstGeom>
          <a:noFill/>
        </p:spPr>
        <p:txBody>
          <a:bodyPr wrap="square" rtlCol="0">
            <a:spAutoFit/>
          </a:bodyPr>
          <a:lstStyle/>
          <a:p>
            <a:pPr algn="ctr"/>
            <a:r>
              <a:rPr lang="zh-CN" altLang="en-US" sz="1600" b="1" dirty="0">
                <a:solidFill>
                  <a:schemeClr val="accent1"/>
                </a:solidFill>
                <a:latin typeface="+mn-ea"/>
              </a:rPr>
              <a:t>寻找</a:t>
            </a:r>
            <a:r>
              <a:rPr lang="en-US" altLang="zh-CN" sz="1600" b="1" dirty="0">
                <a:solidFill>
                  <a:schemeClr val="accent1"/>
                </a:solidFill>
              </a:rPr>
              <a:t>DHCP</a:t>
            </a:r>
            <a:r>
              <a:rPr lang="zh-CN" altLang="en-US" sz="1600" b="1" dirty="0">
                <a:solidFill>
                  <a:schemeClr val="accent1"/>
                </a:solidFill>
                <a:latin typeface="+mn-ea"/>
              </a:rPr>
              <a:t>服务器</a:t>
            </a:r>
          </a:p>
        </p:txBody>
      </p:sp>
      <p:sp>
        <p:nvSpPr>
          <p:cNvPr id="116" name="文本框 115">
            <a:extLst>
              <a:ext uri="{FF2B5EF4-FFF2-40B4-BE49-F238E27FC236}">
                <a16:creationId xmlns:a16="http://schemas.microsoft.com/office/drawing/2014/main" id="{6718B4AD-D01A-4E64-3D7B-C8F16EC17DE4}"/>
              </a:ext>
            </a:extLst>
          </p:cNvPr>
          <p:cNvSpPr txBox="1"/>
          <p:nvPr/>
        </p:nvSpPr>
        <p:spPr>
          <a:xfrm>
            <a:off x="217400" y="2661067"/>
            <a:ext cx="1685884" cy="338554"/>
          </a:xfrm>
          <a:prstGeom prst="rect">
            <a:avLst/>
          </a:prstGeom>
          <a:noFill/>
        </p:spPr>
        <p:txBody>
          <a:bodyPr wrap="square" rtlCol="0">
            <a:spAutoFit/>
          </a:bodyPr>
          <a:lstStyle/>
          <a:p>
            <a:pPr algn="ctr"/>
            <a:r>
              <a:rPr lang="zh-CN" altLang="en-US" sz="1600" b="1" dirty="0">
                <a:solidFill>
                  <a:schemeClr val="accent1"/>
                </a:solidFill>
                <a:latin typeface="+mn-ea"/>
              </a:rPr>
              <a:t>提供 </a:t>
            </a:r>
            <a:r>
              <a:rPr lang="en-US" altLang="zh-CN" sz="1600" b="1" dirty="0">
                <a:solidFill>
                  <a:schemeClr val="accent1"/>
                </a:solidFill>
              </a:rPr>
              <a:t>IP</a:t>
            </a:r>
            <a:r>
              <a:rPr lang="zh-CN" altLang="en-US" sz="1600" b="1" dirty="0">
                <a:solidFill>
                  <a:schemeClr val="accent1"/>
                </a:solidFill>
                <a:latin typeface="+mn-ea"/>
              </a:rPr>
              <a:t>地址租用</a:t>
            </a:r>
          </a:p>
        </p:txBody>
      </p:sp>
      <p:sp>
        <p:nvSpPr>
          <p:cNvPr id="117" name="文本框 116">
            <a:extLst>
              <a:ext uri="{FF2B5EF4-FFF2-40B4-BE49-F238E27FC236}">
                <a16:creationId xmlns:a16="http://schemas.microsoft.com/office/drawing/2014/main" id="{058DDD85-4102-C093-87F3-C4B15F14E677}"/>
              </a:ext>
            </a:extLst>
          </p:cNvPr>
          <p:cNvSpPr txBox="1"/>
          <p:nvPr/>
        </p:nvSpPr>
        <p:spPr>
          <a:xfrm>
            <a:off x="208865" y="3004541"/>
            <a:ext cx="1685884" cy="338554"/>
          </a:xfrm>
          <a:prstGeom prst="rect">
            <a:avLst/>
          </a:prstGeom>
          <a:noFill/>
        </p:spPr>
        <p:txBody>
          <a:bodyPr wrap="square" rtlCol="0">
            <a:spAutoFit/>
          </a:bodyPr>
          <a:lstStyle/>
          <a:p>
            <a:pPr algn="ctr"/>
            <a:r>
              <a:rPr lang="zh-CN" altLang="en-US" sz="1600" b="1" dirty="0">
                <a:solidFill>
                  <a:schemeClr val="accent1"/>
                </a:solidFill>
                <a:latin typeface="+mn-ea"/>
              </a:rPr>
              <a:t>接受 </a:t>
            </a:r>
            <a:r>
              <a:rPr lang="en-US" altLang="zh-CN" sz="1600" b="1" dirty="0">
                <a:solidFill>
                  <a:schemeClr val="accent1"/>
                </a:solidFill>
              </a:rPr>
              <a:t>IP</a:t>
            </a:r>
            <a:r>
              <a:rPr lang="zh-CN" altLang="en-US" sz="1600" b="1" dirty="0">
                <a:solidFill>
                  <a:schemeClr val="accent1"/>
                </a:solidFill>
                <a:latin typeface="+mn-ea"/>
              </a:rPr>
              <a:t>地址租约</a:t>
            </a:r>
          </a:p>
        </p:txBody>
      </p:sp>
      <p:sp>
        <p:nvSpPr>
          <p:cNvPr id="118" name="文本框 117">
            <a:extLst>
              <a:ext uri="{FF2B5EF4-FFF2-40B4-BE49-F238E27FC236}">
                <a16:creationId xmlns:a16="http://schemas.microsoft.com/office/drawing/2014/main" id="{72A9E657-7D0D-8D5C-831D-A155F8251AAC}"/>
              </a:ext>
            </a:extLst>
          </p:cNvPr>
          <p:cNvSpPr txBox="1"/>
          <p:nvPr/>
        </p:nvSpPr>
        <p:spPr>
          <a:xfrm>
            <a:off x="200330" y="3335881"/>
            <a:ext cx="1685884" cy="338554"/>
          </a:xfrm>
          <a:prstGeom prst="rect">
            <a:avLst/>
          </a:prstGeom>
          <a:noFill/>
        </p:spPr>
        <p:txBody>
          <a:bodyPr wrap="square" rtlCol="0">
            <a:spAutoFit/>
          </a:bodyPr>
          <a:lstStyle/>
          <a:p>
            <a:pPr algn="ctr"/>
            <a:r>
              <a:rPr lang="zh-CN" altLang="en-US" sz="1600" b="1" dirty="0">
                <a:solidFill>
                  <a:schemeClr val="accent1"/>
                </a:solidFill>
                <a:latin typeface="+mn-ea"/>
              </a:rPr>
              <a:t>确认 </a:t>
            </a:r>
            <a:r>
              <a:rPr lang="en-US" altLang="zh-CN" sz="1600" b="1" dirty="0">
                <a:solidFill>
                  <a:schemeClr val="accent1"/>
                </a:solidFill>
              </a:rPr>
              <a:t>IP</a:t>
            </a:r>
            <a:r>
              <a:rPr lang="zh-CN" altLang="en-US" sz="1600" b="1" dirty="0">
                <a:solidFill>
                  <a:schemeClr val="accent1"/>
                </a:solidFill>
                <a:latin typeface="+mn-ea"/>
              </a:rPr>
              <a:t>地址租约</a:t>
            </a:r>
          </a:p>
        </p:txBody>
      </p:sp>
      <p:grpSp>
        <p:nvGrpSpPr>
          <p:cNvPr id="119" name="组合 118">
            <a:extLst>
              <a:ext uri="{FF2B5EF4-FFF2-40B4-BE49-F238E27FC236}">
                <a16:creationId xmlns:a16="http://schemas.microsoft.com/office/drawing/2014/main" id="{727F9236-57AC-B1F1-7591-A7A7ED9C74AE}"/>
              </a:ext>
            </a:extLst>
          </p:cNvPr>
          <p:cNvGrpSpPr/>
          <p:nvPr/>
        </p:nvGrpSpPr>
        <p:grpSpPr>
          <a:xfrm>
            <a:off x="377174" y="4059908"/>
            <a:ext cx="1487902" cy="1335810"/>
            <a:chOff x="377174" y="4059908"/>
            <a:chExt cx="1487902" cy="1335810"/>
          </a:xfrm>
        </p:grpSpPr>
        <p:cxnSp>
          <p:nvCxnSpPr>
            <p:cNvPr id="120" name="直接连接符 119">
              <a:extLst>
                <a:ext uri="{FF2B5EF4-FFF2-40B4-BE49-F238E27FC236}">
                  <a16:creationId xmlns:a16="http://schemas.microsoft.com/office/drawing/2014/main" id="{FB8CDEF3-321A-7F29-445D-9275A2FC68B2}"/>
                </a:ext>
              </a:extLst>
            </p:cNvPr>
            <p:cNvCxnSpPr/>
            <p:nvPr/>
          </p:nvCxnSpPr>
          <p:spPr>
            <a:xfrm flipH="1">
              <a:off x="377174" y="4059908"/>
              <a:ext cx="14879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765BDB8C-9354-F82C-3682-4C41E6094BD7}"/>
                </a:ext>
              </a:extLst>
            </p:cNvPr>
            <p:cNvCxnSpPr/>
            <p:nvPr/>
          </p:nvCxnSpPr>
          <p:spPr>
            <a:xfrm flipH="1">
              <a:off x="377174" y="5388403"/>
              <a:ext cx="14879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6B2FFD1F-DC0F-3A79-F3AC-8CCBE1705DE2}"/>
                </a:ext>
              </a:extLst>
            </p:cNvPr>
            <p:cNvSpPr txBox="1"/>
            <p:nvPr/>
          </p:nvSpPr>
          <p:spPr>
            <a:xfrm>
              <a:off x="386417" y="4072279"/>
              <a:ext cx="417691" cy="1323439"/>
            </a:xfrm>
            <a:prstGeom prst="rect">
              <a:avLst/>
            </a:prstGeom>
            <a:noFill/>
          </p:spPr>
          <p:txBody>
            <a:bodyPr wrap="square" rtlCol="0">
              <a:spAutoFit/>
            </a:bodyPr>
            <a:lstStyle/>
            <a:p>
              <a:pPr algn="ctr"/>
              <a:r>
                <a:rPr lang="zh-CN" altLang="en-US" sz="1600" b="1" dirty="0">
                  <a:solidFill>
                    <a:schemeClr val="accent1"/>
                  </a:solidFill>
                  <a:latin typeface="+mn-ea"/>
                </a:rPr>
                <a:t> </a:t>
              </a:r>
              <a:r>
                <a:rPr lang="en-US" altLang="zh-CN" sz="1600" b="1" dirty="0">
                  <a:solidFill>
                    <a:schemeClr val="accent1"/>
                  </a:solidFill>
                </a:rPr>
                <a:t>IP</a:t>
              </a:r>
            </a:p>
            <a:p>
              <a:pPr algn="ctr"/>
              <a:r>
                <a:rPr lang="zh-CN" altLang="en-US" sz="1600" b="1" dirty="0">
                  <a:solidFill>
                    <a:schemeClr val="accent1"/>
                  </a:solidFill>
                  <a:latin typeface="+mn-ea"/>
                </a:rPr>
                <a:t>地</a:t>
              </a:r>
              <a:endParaRPr lang="en-US" altLang="zh-CN" sz="1600" b="1" dirty="0">
                <a:solidFill>
                  <a:schemeClr val="accent1"/>
                </a:solidFill>
                <a:latin typeface="+mn-ea"/>
              </a:endParaRPr>
            </a:p>
            <a:p>
              <a:pPr algn="ctr"/>
              <a:r>
                <a:rPr lang="zh-CN" altLang="en-US" sz="1600" b="1" dirty="0">
                  <a:solidFill>
                    <a:schemeClr val="accent1"/>
                  </a:solidFill>
                  <a:latin typeface="+mn-ea"/>
                </a:rPr>
                <a:t>址</a:t>
              </a:r>
              <a:endParaRPr lang="en-US" altLang="zh-CN" sz="1600" b="1" dirty="0">
                <a:solidFill>
                  <a:schemeClr val="accent1"/>
                </a:solidFill>
                <a:latin typeface="+mn-ea"/>
              </a:endParaRPr>
            </a:p>
            <a:p>
              <a:pPr algn="ctr"/>
              <a:r>
                <a:rPr lang="zh-CN" altLang="en-US" sz="1600" b="1" dirty="0">
                  <a:solidFill>
                    <a:schemeClr val="accent1"/>
                  </a:solidFill>
                  <a:latin typeface="+mn-ea"/>
                </a:rPr>
                <a:t>续</a:t>
              </a:r>
              <a:endParaRPr lang="en-US" altLang="zh-CN" sz="1600" b="1" dirty="0">
                <a:solidFill>
                  <a:schemeClr val="accent1"/>
                </a:solidFill>
                <a:latin typeface="+mn-ea"/>
              </a:endParaRPr>
            </a:p>
            <a:p>
              <a:pPr algn="ctr"/>
              <a:r>
                <a:rPr lang="zh-CN" altLang="en-US" sz="1600" b="1" dirty="0">
                  <a:solidFill>
                    <a:schemeClr val="accent1"/>
                  </a:solidFill>
                  <a:latin typeface="+mn-ea"/>
                </a:rPr>
                <a:t>约</a:t>
              </a:r>
            </a:p>
          </p:txBody>
        </p:sp>
      </p:grpSp>
      <p:sp>
        <p:nvSpPr>
          <p:cNvPr id="123" name="文本框 122">
            <a:extLst>
              <a:ext uri="{FF2B5EF4-FFF2-40B4-BE49-F238E27FC236}">
                <a16:creationId xmlns:a16="http://schemas.microsoft.com/office/drawing/2014/main" id="{819C2E8E-2418-08AA-B5ED-F190B75C9CCB}"/>
              </a:ext>
            </a:extLst>
          </p:cNvPr>
          <p:cNvSpPr txBox="1"/>
          <p:nvPr/>
        </p:nvSpPr>
        <p:spPr>
          <a:xfrm>
            <a:off x="407095" y="5927863"/>
            <a:ext cx="1685884" cy="584775"/>
          </a:xfrm>
          <a:prstGeom prst="rect">
            <a:avLst/>
          </a:prstGeom>
          <a:noFill/>
        </p:spPr>
        <p:txBody>
          <a:bodyPr wrap="square" rtlCol="0">
            <a:spAutoFit/>
          </a:bodyPr>
          <a:lstStyle/>
          <a:p>
            <a:pPr algn="ctr"/>
            <a:r>
              <a:rPr lang="zh-CN" altLang="en-US" sz="1600" b="1" dirty="0">
                <a:solidFill>
                  <a:schemeClr val="accent1"/>
                </a:solidFill>
                <a:latin typeface="+mn-ea"/>
              </a:rPr>
              <a:t>随时解除</a:t>
            </a:r>
            <a:endParaRPr lang="en-US" altLang="zh-CN" sz="1600" b="1" dirty="0">
              <a:solidFill>
                <a:schemeClr val="accent1"/>
              </a:solidFill>
              <a:latin typeface="+mn-ea"/>
            </a:endParaRPr>
          </a:p>
          <a:p>
            <a:pPr algn="ctr"/>
            <a:r>
              <a:rPr lang="zh-CN" altLang="en-US" sz="1600" b="1" dirty="0">
                <a:solidFill>
                  <a:schemeClr val="accent1"/>
                </a:solidFill>
                <a:latin typeface="+mn-ea"/>
              </a:rPr>
              <a:t>地址租约</a:t>
            </a:r>
          </a:p>
        </p:txBody>
      </p:sp>
      <p:sp>
        <p:nvSpPr>
          <p:cNvPr id="124" name="对话气泡: 圆角矩形 123">
            <a:extLst>
              <a:ext uri="{FF2B5EF4-FFF2-40B4-BE49-F238E27FC236}">
                <a16:creationId xmlns:a16="http://schemas.microsoft.com/office/drawing/2014/main" id="{2C887063-8E82-DCB2-1603-041E1CED1763}"/>
              </a:ext>
            </a:extLst>
          </p:cNvPr>
          <p:cNvSpPr/>
          <p:nvPr/>
        </p:nvSpPr>
        <p:spPr>
          <a:xfrm>
            <a:off x="3649159" y="1127842"/>
            <a:ext cx="2038947" cy="965005"/>
          </a:xfrm>
          <a:prstGeom prst="wedgeRoundRectCallout">
            <a:avLst>
              <a:gd name="adj1" fmla="val -55711"/>
              <a:gd name="adj2" fmla="val 1192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latin typeface="+mn-ea"/>
              </a:rPr>
              <a:t>       使用</a:t>
            </a:r>
            <a:r>
              <a:rPr lang="en-US" altLang="zh-CN" sz="1600" b="1" dirty="0">
                <a:solidFill>
                  <a:schemeClr val="bg1"/>
                </a:solidFill>
                <a:latin typeface="+mn-ea"/>
              </a:rPr>
              <a:t>ARP</a:t>
            </a:r>
            <a:r>
              <a:rPr lang="zh-CN" altLang="en-US" sz="1600" b="1" dirty="0">
                <a:solidFill>
                  <a:schemeClr val="bg1"/>
                </a:solidFill>
                <a:latin typeface="+mn-ea"/>
              </a:rPr>
              <a:t>确保所选</a:t>
            </a:r>
            <a:r>
              <a:rPr lang="en-US" altLang="zh-CN" sz="1600" b="1" dirty="0">
                <a:solidFill>
                  <a:schemeClr val="bg1"/>
                </a:solidFill>
                <a:latin typeface="+mn-ea"/>
              </a:rPr>
              <a:t>IP</a:t>
            </a:r>
            <a:r>
              <a:rPr lang="zh-CN" altLang="en-US" sz="1600" b="1" dirty="0">
                <a:solidFill>
                  <a:schemeClr val="bg1"/>
                </a:solidFill>
                <a:latin typeface="+mn-ea"/>
              </a:rPr>
              <a:t>地址未被网络中其他主机占用</a:t>
            </a:r>
          </a:p>
        </p:txBody>
      </p:sp>
      <p:sp>
        <p:nvSpPr>
          <p:cNvPr id="125" name="对话气泡: 圆角矩形 124">
            <a:extLst>
              <a:ext uri="{FF2B5EF4-FFF2-40B4-BE49-F238E27FC236}">
                <a16:creationId xmlns:a16="http://schemas.microsoft.com/office/drawing/2014/main" id="{F6D883C7-0A48-7A96-023B-2E9415427B8E}"/>
              </a:ext>
            </a:extLst>
          </p:cNvPr>
          <p:cNvSpPr/>
          <p:nvPr/>
        </p:nvSpPr>
        <p:spPr>
          <a:xfrm>
            <a:off x="5956608" y="906279"/>
            <a:ext cx="3868836" cy="1696247"/>
          </a:xfrm>
          <a:prstGeom prst="wedgeRoundRectCallout">
            <a:avLst>
              <a:gd name="adj1" fmla="val -28076"/>
              <a:gd name="adj2" fmla="val 1037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latin typeface="+mn-ea"/>
              </a:rPr>
              <a:t>       使用</a:t>
            </a:r>
            <a:r>
              <a:rPr lang="en-US" altLang="zh-CN" sz="1600" b="1" dirty="0">
                <a:solidFill>
                  <a:schemeClr val="bg1"/>
                </a:solidFill>
                <a:latin typeface="+mn-ea"/>
              </a:rPr>
              <a:t>ARP</a:t>
            </a:r>
            <a:r>
              <a:rPr lang="zh-CN" altLang="en-US" sz="1600" b="1" dirty="0">
                <a:solidFill>
                  <a:schemeClr val="bg1"/>
                </a:solidFill>
                <a:latin typeface="+mn-ea"/>
              </a:rPr>
              <a:t>检测所分配到的</a:t>
            </a:r>
            <a:r>
              <a:rPr lang="en-US" altLang="zh-CN" sz="1600" b="1" dirty="0">
                <a:solidFill>
                  <a:schemeClr val="bg1"/>
                </a:solidFill>
                <a:latin typeface="+mn-ea"/>
              </a:rPr>
              <a:t>IP</a:t>
            </a:r>
            <a:r>
              <a:rPr lang="zh-CN" altLang="en-US" sz="1600" b="1" dirty="0">
                <a:solidFill>
                  <a:schemeClr val="bg1"/>
                </a:solidFill>
                <a:latin typeface="+mn-ea"/>
              </a:rPr>
              <a:t>地址是否已被网络中其他主机占用：</a:t>
            </a:r>
            <a:endParaRPr lang="en-US" altLang="zh-CN" sz="1600" b="1" dirty="0">
              <a:solidFill>
                <a:schemeClr val="bg1"/>
              </a:solidFill>
              <a:latin typeface="+mn-ea"/>
            </a:endParaRPr>
          </a:p>
          <a:p>
            <a:pPr marL="285750" indent="-285750">
              <a:buFont typeface="Wingdings" panose="05000000000000000000" pitchFamily="2" charset="2"/>
              <a:buChar char="l"/>
            </a:pPr>
            <a:r>
              <a:rPr lang="zh-CN" altLang="en-US" sz="1600" b="1" dirty="0">
                <a:solidFill>
                  <a:schemeClr val="bg1"/>
                </a:solidFill>
                <a:latin typeface="+mn-ea"/>
              </a:rPr>
              <a:t>若是，则发送</a:t>
            </a:r>
            <a:r>
              <a:rPr lang="en-US" altLang="zh-CN" sz="1600" b="1" dirty="0">
                <a:solidFill>
                  <a:schemeClr val="bg1"/>
                </a:solidFill>
                <a:latin typeface="+mn-ea"/>
              </a:rPr>
              <a:t>DHCP</a:t>
            </a:r>
            <a:r>
              <a:rPr lang="zh-CN" altLang="en-US" sz="1600" b="1" dirty="0">
                <a:solidFill>
                  <a:schemeClr val="bg1"/>
                </a:solidFill>
                <a:latin typeface="+mn-ea"/>
              </a:rPr>
              <a:t>谢绝报文，并重新发送</a:t>
            </a:r>
            <a:r>
              <a:rPr lang="en-US" altLang="zh-CN" sz="1600" b="1" dirty="0">
                <a:solidFill>
                  <a:schemeClr val="bg1"/>
                </a:solidFill>
                <a:latin typeface="+mn-ea"/>
              </a:rPr>
              <a:t>DHCP</a:t>
            </a:r>
            <a:r>
              <a:rPr lang="zh-CN" altLang="en-US" sz="1600" b="1" dirty="0">
                <a:solidFill>
                  <a:schemeClr val="bg1"/>
                </a:solidFill>
                <a:latin typeface="+mn-ea"/>
              </a:rPr>
              <a:t>发现报文；</a:t>
            </a:r>
            <a:endParaRPr lang="en-US" altLang="zh-CN" sz="1600" b="1" dirty="0">
              <a:solidFill>
                <a:schemeClr val="bg1"/>
              </a:solidFill>
              <a:latin typeface="+mn-ea"/>
            </a:endParaRPr>
          </a:p>
          <a:p>
            <a:pPr marL="285750" indent="-285750">
              <a:buFont typeface="Wingdings" panose="05000000000000000000" pitchFamily="2" charset="2"/>
              <a:buChar char="l"/>
            </a:pPr>
            <a:r>
              <a:rPr lang="zh-CN" altLang="en-US" sz="1600" b="1" dirty="0">
                <a:solidFill>
                  <a:schemeClr val="bg1"/>
                </a:solidFill>
                <a:latin typeface="+mn-ea"/>
              </a:rPr>
              <a:t>否则，可以使用租约中的</a:t>
            </a:r>
            <a:r>
              <a:rPr lang="en-US" altLang="zh-CN" sz="1600" b="1" dirty="0">
                <a:solidFill>
                  <a:schemeClr val="bg1"/>
                </a:solidFill>
                <a:latin typeface="+mn-ea"/>
              </a:rPr>
              <a:t>IP</a:t>
            </a:r>
            <a:r>
              <a:rPr lang="zh-CN" altLang="en-US" sz="1600" b="1" dirty="0">
                <a:solidFill>
                  <a:schemeClr val="bg1"/>
                </a:solidFill>
                <a:latin typeface="+mn-ea"/>
              </a:rPr>
              <a:t>地址与网络中其他主机通信了。</a:t>
            </a:r>
          </a:p>
        </p:txBody>
      </p:sp>
    </p:spTree>
    <p:custDataLst>
      <p:tags r:id="rId1"/>
    </p:custDataLst>
    <p:extLst>
      <p:ext uri="{BB962C8B-B14F-4D97-AF65-F5344CB8AC3E}">
        <p14:creationId xmlns:p14="http://schemas.microsoft.com/office/powerpoint/2010/main" val="136791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up)">
                                      <p:cBhvr>
                                        <p:cTn id="7" dur="500"/>
                                        <p:tgtEl>
                                          <p:spTgt spid="9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up)">
                                      <p:cBhvr>
                                        <p:cTn id="11" dur="500"/>
                                        <p:tgtEl>
                                          <p:spTgt spid="60"/>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grpId="0" nodeType="clickEffect">
                                  <p:stCondLst>
                                    <p:cond delay="0"/>
                                  </p:stCondLst>
                                  <p:childTnLst>
                                    <p:animRot by="21600000">
                                      <p:cBhvr>
                                        <p:cTn id="15" dur="1000" fill="hold"/>
                                        <p:tgtEl>
                                          <p:spTgt spid="8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wipe(up)">
                                      <p:cBhvr>
                                        <p:cTn id="20" dur="10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p:cTn id="25" dur="500" fill="hold"/>
                                        <p:tgtEl>
                                          <p:spTgt spid="102"/>
                                        </p:tgtEl>
                                        <p:attrNameLst>
                                          <p:attrName>ppt_w</p:attrName>
                                        </p:attrNameLst>
                                      </p:cBhvr>
                                      <p:tavLst>
                                        <p:tav tm="0">
                                          <p:val>
                                            <p:fltVal val="0"/>
                                          </p:val>
                                        </p:tav>
                                        <p:tav tm="100000">
                                          <p:val>
                                            <p:strVal val="#ppt_w"/>
                                          </p:val>
                                        </p:tav>
                                      </p:tavLst>
                                    </p:anim>
                                    <p:anim calcmode="lin" valueType="num">
                                      <p:cBhvr>
                                        <p:cTn id="26" dur="500" fill="hold"/>
                                        <p:tgtEl>
                                          <p:spTgt spid="102"/>
                                        </p:tgtEl>
                                        <p:attrNameLst>
                                          <p:attrName>ppt_h</p:attrName>
                                        </p:attrNameLst>
                                      </p:cBhvr>
                                      <p:tavLst>
                                        <p:tav tm="0">
                                          <p:val>
                                            <p:fltVal val="0"/>
                                          </p:val>
                                        </p:tav>
                                        <p:tav tm="100000">
                                          <p:val>
                                            <p:strVal val="#ppt_h"/>
                                          </p:val>
                                        </p:tav>
                                      </p:tavLst>
                                    </p:anim>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wipe(right)">
                                      <p:cBhvr>
                                        <p:cTn id="32" dur="1000"/>
                                        <p:tgtEl>
                                          <p:spTgt spid="103"/>
                                        </p:tgtEl>
                                      </p:cBhvr>
                                    </p:animEffect>
                                  </p:childTnLst>
                                </p:cTn>
                              </p:par>
                              <p:par>
                                <p:cTn id="33" presetID="22" presetClass="entr" presetSubtype="8"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1000"/>
                                        <p:tgtEl>
                                          <p:spTgt spid="109"/>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grpId="0" nodeType="clickEffect">
                                  <p:stCondLst>
                                    <p:cond delay="0"/>
                                  </p:stCondLst>
                                  <p:childTnLst>
                                    <p:set>
                                      <p:cBhvr>
                                        <p:cTn id="39" dur="1" fill="hold">
                                          <p:stCondLst>
                                            <p:cond delay="0"/>
                                          </p:stCondLst>
                                        </p:cTn>
                                        <p:tgtEl>
                                          <p:spTgt spid="115"/>
                                        </p:tgtEl>
                                        <p:attrNameLst>
                                          <p:attrName>style.visibility</p:attrName>
                                        </p:attrNameLst>
                                      </p:cBhvr>
                                      <p:to>
                                        <p:strVal val="visible"/>
                                      </p:to>
                                    </p:set>
                                    <p:anim calcmode="lin" valueType="num">
                                      <p:cBhvr additive="base">
                                        <p:cTn id="40" dur="500"/>
                                        <p:tgtEl>
                                          <p:spTgt spid="115"/>
                                        </p:tgtEl>
                                        <p:attrNameLst>
                                          <p:attrName>ppt_x</p:attrName>
                                        </p:attrNameLst>
                                      </p:cBhvr>
                                      <p:tavLst>
                                        <p:tav tm="0">
                                          <p:val>
                                            <p:strVal val="#ppt_x+#ppt_w*1.125000"/>
                                          </p:val>
                                        </p:tav>
                                        <p:tav tm="100000">
                                          <p:val>
                                            <p:strVal val="#ppt_x"/>
                                          </p:val>
                                        </p:tav>
                                      </p:tavLst>
                                    </p:anim>
                                    <p:animEffect transition="in" filter="wipe(left)">
                                      <p:cBhvr>
                                        <p:cTn id="41" dur="500"/>
                                        <p:tgtEl>
                                          <p:spTgt spid="115"/>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additive="base">
                                        <p:cTn id="46" dur="500"/>
                                        <p:tgtEl>
                                          <p:spTgt spid="116"/>
                                        </p:tgtEl>
                                        <p:attrNameLst>
                                          <p:attrName>ppt_x</p:attrName>
                                        </p:attrNameLst>
                                      </p:cBhvr>
                                      <p:tavLst>
                                        <p:tav tm="0">
                                          <p:val>
                                            <p:strVal val="#ppt_x-#ppt_w*1.125000"/>
                                          </p:val>
                                        </p:tav>
                                        <p:tav tm="100000">
                                          <p:val>
                                            <p:strVal val="#ppt_x"/>
                                          </p:val>
                                        </p:tav>
                                      </p:tavLst>
                                    </p:anim>
                                    <p:animEffect transition="in" filter="wipe(right)">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117"/>
                                        </p:tgtEl>
                                        <p:attrNameLst>
                                          <p:attrName>style.visibility</p:attrName>
                                        </p:attrNameLst>
                                      </p:cBhvr>
                                      <p:to>
                                        <p:strVal val="visible"/>
                                      </p:to>
                                    </p:set>
                                    <p:anim calcmode="lin" valueType="num">
                                      <p:cBhvr additive="base">
                                        <p:cTn id="52" dur="500"/>
                                        <p:tgtEl>
                                          <p:spTgt spid="117"/>
                                        </p:tgtEl>
                                        <p:attrNameLst>
                                          <p:attrName>ppt_x</p:attrName>
                                        </p:attrNameLst>
                                      </p:cBhvr>
                                      <p:tavLst>
                                        <p:tav tm="0">
                                          <p:val>
                                            <p:strVal val="#ppt_x+#ppt_w*1.125000"/>
                                          </p:val>
                                        </p:tav>
                                        <p:tav tm="100000">
                                          <p:val>
                                            <p:strVal val="#ppt_x"/>
                                          </p:val>
                                        </p:tav>
                                      </p:tavLst>
                                    </p:anim>
                                    <p:animEffect transition="in" filter="wipe(left)">
                                      <p:cBhvr>
                                        <p:cTn id="53" dur="500"/>
                                        <p:tgtEl>
                                          <p:spTgt spid="117"/>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118"/>
                                        </p:tgtEl>
                                        <p:attrNameLst>
                                          <p:attrName>style.visibility</p:attrName>
                                        </p:attrNameLst>
                                      </p:cBhvr>
                                      <p:to>
                                        <p:strVal val="visible"/>
                                      </p:to>
                                    </p:set>
                                    <p:anim calcmode="lin" valueType="num">
                                      <p:cBhvr additive="base">
                                        <p:cTn id="58" dur="500"/>
                                        <p:tgtEl>
                                          <p:spTgt spid="118"/>
                                        </p:tgtEl>
                                        <p:attrNameLst>
                                          <p:attrName>ppt_x</p:attrName>
                                        </p:attrNameLst>
                                      </p:cBhvr>
                                      <p:tavLst>
                                        <p:tav tm="0">
                                          <p:val>
                                            <p:strVal val="#ppt_x-#ppt_w*1.125000"/>
                                          </p:val>
                                        </p:tav>
                                        <p:tav tm="100000">
                                          <p:val>
                                            <p:strVal val="#ppt_x"/>
                                          </p:val>
                                        </p:tav>
                                      </p:tavLst>
                                    </p:anim>
                                    <p:animEffect transition="in" filter="wipe(right)">
                                      <p:cBhvr>
                                        <p:cTn id="59" dur="500"/>
                                        <p:tgtEl>
                                          <p:spTgt spid="118"/>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2" fill="hold" nodeType="clickEffect">
                                  <p:stCondLst>
                                    <p:cond delay="0"/>
                                  </p:stCondLst>
                                  <p:childTnLst>
                                    <p:set>
                                      <p:cBhvr>
                                        <p:cTn id="63" dur="1" fill="hold">
                                          <p:stCondLst>
                                            <p:cond delay="0"/>
                                          </p:stCondLst>
                                        </p:cTn>
                                        <p:tgtEl>
                                          <p:spTgt spid="119"/>
                                        </p:tgtEl>
                                        <p:attrNameLst>
                                          <p:attrName>style.visibility</p:attrName>
                                        </p:attrNameLst>
                                      </p:cBhvr>
                                      <p:to>
                                        <p:strVal val="visible"/>
                                      </p:to>
                                    </p:set>
                                    <p:anim calcmode="lin" valueType="num">
                                      <p:cBhvr additive="base">
                                        <p:cTn id="64" dur="500"/>
                                        <p:tgtEl>
                                          <p:spTgt spid="119"/>
                                        </p:tgtEl>
                                        <p:attrNameLst>
                                          <p:attrName>ppt_x</p:attrName>
                                        </p:attrNameLst>
                                      </p:cBhvr>
                                      <p:tavLst>
                                        <p:tav tm="0">
                                          <p:val>
                                            <p:strVal val="#ppt_x+#ppt_w*1.125000"/>
                                          </p:val>
                                        </p:tav>
                                        <p:tav tm="100000">
                                          <p:val>
                                            <p:strVal val="#ppt_x"/>
                                          </p:val>
                                        </p:tav>
                                      </p:tavLst>
                                    </p:anim>
                                    <p:animEffect transition="in" filter="wipe(left)">
                                      <p:cBhvr>
                                        <p:cTn id="65" dur="500"/>
                                        <p:tgtEl>
                                          <p:spTgt spid="119"/>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2" fill="hold" grpId="0" nodeType="clickEffect">
                                  <p:stCondLst>
                                    <p:cond delay="0"/>
                                  </p:stCondLst>
                                  <p:childTnLst>
                                    <p:set>
                                      <p:cBhvr>
                                        <p:cTn id="69" dur="1" fill="hold">
                                          <p:stCondLst>
                                            <p:cond delay="0"/>
                                          </p:stCondLst>
                                        </p:cTn>
                                        <p:tgtEl>
                                          <p:spTgt spid="123"/>
                                        </p:tgtEl>
                                        <p:attrNameLst>
                                          <p:attrName>style.visibility</p:attrName>
                                        </p:attrNameLst>
                                      </p:cBhvr>
                                      <p:to>
                                        <p:strVal val="visible"/>
                                      </p:to>
                                    </p:set>
                                    <p:anim calcmode="lin" valueType="num">
                                      <p:cBhvr additive="base">
                                        <p:cTn id="70" dur="500"/>
                                        <p:tgtEl>
                                          <p:spTgt spid="123"/>
                                        </p:tgtEl>
                                        <p:attrNameLst>
                                          <p:attrName>ppt_x</p:attrName>
                                        </p:attrNameLst>
                                      </p:cBhvr>
                                      <p:tavLst>
                                        <p:tav tm="0">
                                          <p:val>
                                            <p:strVal val="#ppt_x+#ppt_w*1.125000"/>
                                          </p:val>
                                        </p:tav>
                                        <p:tav tm="100000">
                                          <p:val>
                                            <p:strVal val="#ppt_x"/>
                                          </p:val>
                                        </p:tav>
                                      </p:tavLst>
                                    </p:anim>
                                    <p:animEffect transition="in" filter="wipe(left)">
                                      <p:cBhvr>
                                        <p:cTn id="71" dur="5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24"/>
                                        </p:tgtEl>
                                        <p:attrNameLst>
                                          <p:attrName>style.visibility</p:attrName>
                                        </p:attrNameLst>
                                      </p:cBhvr>
                                      <p:to>
                                        <p:strVal val="visible"/>
                                      </p:to>
                                    </p:set>
                                    <p:anim calcmode="lin" valueType="num">
                                      <p:cBhvr>
                                        <p:cTn id="76" dur="500" fill="hold"/>
                                        <p:tgtEl>
                                          <p:spTgt spid="124"/>
                                        </p:tgtEl>
                                        <p:attrNameLst>
                                          <p:attrName>ppt_w</p:attrName>
                                        </p:attrNameLst>
                                      </p:cBhvr>
                                      <p:tavLst>
                                        <p:tav tm="0">
                                          <p:val>
                                            <p:fltVal val="0"/>
                                          </p:val>
                                        </p:tav>
                                        <p:tav tm="100000">
                                          <p:val>
                                            <p:strVal val="#ppt_w"/>
                                          </p:val>
                                        </p:tav>
                                      </p:tavLst>
                                    </p:anim>
                                    <p:anim calcmode="lin" valueType="num">
                                      <p:cBhvr>
                                        <p:cTn id="77" dur="500" fill="hold"/>
                                        <p:tgtEl>
                                          <p:spTgt spid="124"/>
                                        </p:tgtEl>
                                        <p:attrNameLst>
                                          <p:attrName>ppt_h</p:attrName>
                                        </p:attrNameLst>
                                      </p:cBhvr>
                                      <p:tavLst>
                                        <p:tav tm="0">
                                          <p:val>
                                            <p:fltVal val="0"/>
                                          </p:val>
                                        </p:tav>
                                        <p:tav tm="100000">
                                          <p:val>
                                            <p:strVal val="#ppt_h"/>
                                          </p:val>
                                        </p:tav>
                                      </p:tavLst>
                                    </p:anim>
                                    <p:animEffect transition="in" filter="fade">
                                      <p:cBhvr>
                                        <p:cTn id="78" dur="500"/>
                                        <p:tgtEl>
                                          <p:spTgt spid="124"/>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125"/>
                                        </p:tgtEl>
                                        <p:attrNameLst>
                                          <p:attrName>style.visibility</p:attrName>
                                        </p:attrNameLst>
                                      </p:cBhvr>
                                      <p:to>
                                        <p:strVal val="visible"/>
                                      </p:to>
                                    </p:set>
                                    <p:anim calcmode="lin" valueType="num">
                                      <p:cBhvr>
                                        <p:cTn id="83" dur="500" fill="hold"/>
                                        <p:tgtEl>
                                          <p:spTgt spid="125"/>
                                        </p:tgtEl>
                                        <p:attrNameLst>
                                          <p:attrName>ppt_w</p:attrName>
                                        </p:attrNameLst>
                                      </p:cBhvr>
                                      <p:tavLst>
                                        <p:tav tm="0">
                                          <p:val>
                                            <p:fltVal val="0"/>
                                          </p:val>
                                        </p:tav>
                                        <p:tav tm="100000">
                                          <p:val>
                                            <p:strVal val="#ppt_w"/>
                                          </p:val>
                                        </p:tav>
                                      </p:tavLst>
                                    </p:anim>
                                    <p:anim calcmode="lin" valueType="num">
                                      <p:cBhvr>
                                        <p:cTn id="84" dur="500" fill="hold"/>
                                        <p:tgtEl>
                                          <p:spTgt spid="125"/>
                                        </p:tgtEl>
                                        <p:attrNameLst>
                                          <p:attrName>ppt_h</p:attrName>
                                        </p:attrNameLst>
                                      </p:cBhvr>
                                      <p:tavLst>
                                        <p:tav tm="0">
                                          <p:val>
                                            <p:fltVal val="0"/>
                                          </p:val>
                                        </p:tav>
                                        <p:tav tm="100000">
                                          <p:val>
                                            <p:strVal val="#ppt_h"/>
                                          </p:val>
                                        </p:tav>
                                      </p:tavLst>
                                    </p:anim>
                                    <p:animEffect transition="in" filter="fade">
                                      <p:cBhvr>
                                        <p:cTn id="8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60" grpId="0"/>
      <p:bldP spid="102" grpId="0"/>
      <p:bldP spid="115" grpId="0"/>
      <p:bldP spid="116" grpId="0"/>
      <p:bldP spid="117" grpId="0"/>
      <p:bldP spid="118" grpId="0"/>
      <p:bldP spid="123" grpId="0"/>
      <p:bldP spid="124" grpId="0" animBg="1"/>
      <p:bldP spid="1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F94FEC6F-ED3D-B7F1-BB88-965A406C95A8}"/>
              </a:ext>
            </a:extLst>
          </p:cNvPr>
          <p:cNvSpPr/>
          <p:nvPr/>
        </p:nvSpPr>
        <p:spPr>
          <a:xfrm>
            <a:off x="6491975" y="3442256"/>
            <a:ext cx="1374776" cy="378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被丢弃</a:t>
            </a:r>
          </a:p>
        </p:txBody>
      </p:sp>
      <p:grpSp>
        <p:nvGrpSpPr>
          <p:cNvPr id="125" name="组合 124">
            <a:extLst>
              <a:ext uri="{FF2B5EF4-FFF2-40B4-BE49-F238E27FC236}">
                <a16:creationId xmlns:a16="http://schemas.microsoft.com/office/drawing/2014/main" id="{35845540-4616-CB48-0454-151B412CD90C}"/>
              </a:ext>
            </a:extLst>
          </p:cNvPr>
          <p:cNvGrpSpPr/>
          <p:nvPr/>
        </p:nvGrpSpPr>
        <p:grpSpPr>
          <a:xfrm>
            <a:off x="6108802" y="2327022"/>
            <a:ext cx="1730427" cy="736559"/>
            <a:chOff x="6108802" y="2327022"/>
            <a:chExt cx="1730427" cy="736559"/>
          </a:xfrm>
        </p:grpSpPr>
        <p:sp>
          <p:nvSpPr>
            <p:cNvPr id="123" name="标注: 右箭头 122">
              <a:extLst>
                <a:ext uri="{FF2B5EF4-FFF2-40B4-BE49-F238E27FC236}">
                  <a16:creationId xmlns:a16="http://schemas.microsoft.com/office/drawing/2014/main" id="{EA70F7C2-B7C9-0B9C-1A18-7219C5F5B469}"/>
                </a:ext>
              </a:extLst>
            </p:cNvPr>
            <p:cNvSpPr/>
            <p:nvPr/>
          </p:nvSpPr>
          <p:spPr>
            <a:xfrm>
              <a:off x="6108802" y="2694249"/>
              <a:ext cx="1730427" cy="369332"/>
            </a:xfrm>
            <a:prstGeom prst="rightArrowCallout">
              <a:avLst>
                <a:gd name="adj1" fmla="val 25000"/>
                <a:gd name="adj2" fmla="val 25000"/>
                <a:gd name="adj3" fmla="val 25000"/>
                <a:gd name="adj4" fmla="val 885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b="1" dirty="0"/>
                <a:t>DISCOVER</a:t>
              </a:r>
              <a:endParaRPr lang="zh-CN" altLang="en-US" sz="2400" b="1" dirty="0"/>
            </a:p>
          </p:txBody>
        </p:sp>
        <p:sp>
          <p:nvSpPr>
            <p:cNvPr id="124" name="文本框 123">
              <a:extLst>
                <a:ext uri="{FF2B5EF4-FFF2-40B4-BE49-F238E27FC236}">
                  <a16:creationId xmlns:a16="http://schemas.microsoft.com/office/drawing/2014/main" id="{B72F4566-B8B0-0522-E30A-7C61F6EA0256}"/>
                </a:ext>
              </a:extLst>
            </p:cNvPr>
            <p:cNvSpPr txBox="1"/>
            <p:nvPr/>
          </p:nvSpPr>
          <p:spPr>
            <a:xfrm>
              <a:off x="6301935" y="2327022"/>
              <a:ext cx="1160101" cy="369332"/>
            </a:xfrm>
            <a:prstGeom prst="rect">
              <a:avLst/>
            </a:prstGeom>
            <a:noFill/>
          </p:spPr>
          <p:txBody>
            <a:bodyPr wrap="square" rtlCol="0">
              <a:spAutoFit/>
            </a:bodyPr>
            <a:lstStyle/>
            <a:p>
              <a:pPr algn="ctr"/>
              <a:r>
                <a:rPr lang="zh-CN" altLang="en-US" b="1" dirty="0"/>
                <a:t>广播发送</a:t>
              </a:r>
            </a:p>
          </p:txBody>
        </p:sp>
      </p:grpSp>
      <p:sp>
        <p:nvSpPr>
          <p:cNvPr id="121" name="对话气泡: 矩形 120">
            <a:extLst>
              <a:ext uri="{FF2B5EF4-FFF2-40B4-BE49-F238E27FC236}">
                <a16:creationId xmlns:a16="http://schemas.microsoft.com/office/drawing/2014/main" id="{8EFE1B45-3157-3FFD-574F-FDF15ABB5251}"/>
              </a:ext>
            </a:extLst>
          </p:cNvPr>
          <p:cNvSpPr/>
          <p:nvPr/>
        </p:nvSpPr>
        <p:spPr>
          <a:xfrm>
            <a:off x="390160" y="1953885"/>
            <a:ext cx="4393472" cy="2114915"/>
          </a:xfrm>
          <a:prstGeom prst="wedgeRectCallout">
            <a:avLst>
              <a:gd name="adj1" fmla="val 9697"/>
              <a:gd name="adj2" fmla="val 82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latin typeface="+mn-ea"/>
              </a:rPr>
              <a:t>能自动获取到</a:t>
            </a:r>
            <a:r>
              <a:rPr lang="en-US" altLang="zh-CN" sz="2400" b="1" dirty="0">
                <a:solidFill>
                  <a:schemeClr val="bg1"/>
                </a:solidFill>
                <a:latin typeface="+mn-ea"/>
              </a:rPr>
              <a:t>IP</a:t>
            </a:r>
            <a:r>
              <a:rPr lang="zh-CN" altLang="en-US" sz="2400" b="1" dirty="0">
                <a:solidFill>
                  <a:schemeClr val="bg1"/>
                </a:solidFill>
                <a:latin typeface="+mn-ea"/>
              </a:rPr>
              <a:t>地址</a:t>
            </a:r>
            <a:endParaRPr lang="en-US" altLang="zh-CN" sz="2400" b="1" dirty="0">
              <a:solidFill>
                <a:schemeClr val="bg1"/>
              </a:solidFill>
              <a:latin typeface="+mn-ea"/>
            </a:endParaRPr>
          </a:p>
          <a:p>
            <a:r>
              <a:rPr lang="zh-CN" altLang="en-US" sz="2400" b="1" dirty="0">
                <a:solidFill>
                  <a:schemeClr val="bg1"/>
                </a:solidFill>
                <a:latin typeface="+mn-ea"/>
              </a:rPr>
              <a:t>等网络配置参数吗？</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028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4399" y="898245"/>
              <a:ext cx="5502062" cy="400110"/>
            </a:xfrm>
            <a:prstGeom prst="rect">
              <a:avLst/>
            </a:prstGeom>
            <a:noFill/>
          </p:spPr>
          <p:txBody>
            <a:bodyPr wrap="square" rtlCol="0">
              <a:spAutoFit/>
            </a:bodyPr>
            <a:lstStyle/>
            <a:p>
              <a:r>
                <a:rPr lang="en-US" altLang="zh-CN" sz="2000" b="1" dirty="0"/>
                <a:t>DHCP</a:t>
              </a:r>
              <a:r>
                <a:rPr lang="zh-CN" altLang="en-US" sz="2000" b="1" dirty="0"/>
                <a:t>中继代理</a:t>
              </a:r>
              <a:endParaRPr lang="zh-CN" altLang="en-US" sz="2000" b="1" dirty="0">
                <a:solidFill>
                  <a:schemeClr val="tx1"/>
                </a:solidFill>
                <a:ea typeface="+mj-ea"/>
              </a:endParaRPr>
            </a:p>
          </p:txBody>
        </p:sp>
      </p:grpSp>
      <p:grpSp>
        <p:nvGrpSpPr>
          <p:cNvPr id="56" name="组合 55">
            <a:extLst>
              <a:ext uri="{FF2B5EF4-FFF2-40B4-BE49-F238E27FC236}">
                <a16:creationId xmlns:a16="http://schemas.microsoft.com/office/drawing/2014/main" id="{1AEB395E-4900-5F4B-4E3F-9AB64E26A64C}"/>
              </a:ext>
            </a:extLst>
          </p:cNvPr>
          <p:cNvGrpSpPr/>
          <p:nvPr/>
        </p:nvGrpSpPr>
        <p:grpSpPr>
          <a:xfrm>
            <a:off x="3018072" y="938055"/>
            <a:ext cx="8861710" cy="5541042"/>
            <a:chOff x="3018072" y="938055"/>
            <a:chExt cx="8861710" cy="5541042"/>
          </a:xfrm>
        </p:grpSpPr>
        <p:pic>
          <p:nvPicPr>
            <p:cNvPr id="6" name="图片 5" descr="电脑游戏的截图&#10;&#10;中度可信度描述已自动生成">
              <a:extLst>
                <a:ext uri="{FF2B5EF4-FFF2-40B4-BE49-F238E27FC236}">
                  <a16:creationId xmlns:a16="http://schemas.microsoft.com/office/drawing/2014/main" id="{879DD3A0-1FB5-7373-0DF6-87A225B58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897" y="968265"/>
              <a:ext cx="6425687" cy="4320207"/>
            </a:xfrm>
            <a:prstGeom prst="rect">
              <a:avLst/>
            </a:prstGeom>
          </p:spPr>
        </p:pic>
        <p:grpSp>
          <p:nvGrpSpPr>
            <p:cNvPr id="7" name="组合 6">
              <a:extLst>
                <a:ext uri="{FF2B5EF4-FFF2-40B4-BE49-F238E27FC236}">
                  <a16:creationId xmlns:a16="http://schemas.microsoft.com/office/drawing/2014/main" id="{E91FABA6-DB00-AE0D-D52C-C79C7ED6BE48}"/>
                </a:ext>
              </a:extLst>
            </p:cNvPr>
            <p:cNvGrpSpPr/>
            <p:nvPr/>
          </p:nvGrpSpPr>
          <p:grpSpPr>
            <a:xfrm>
              <a:off x="8428914" y="938055"/>
              <a:ext cx="2704813" cy="1077218"/>
              <a:chOff x="724188" y="1371600"/>
              <a:chExt cx="2704813" cy="1077218"/>
            </a:xfrm>
          </p:grpSpPr>
          <p:sp>
            <p:nvSpPr>
              <p:cNvPr id="8" name="文本框 7">
                <a:extLst>
                  <a:ext uri="{FF2B5EF4-FFF2-40B4-BE49-F238E27FC236}">
                    <a16:creationId xmlns:a16="http://schemas.microsoft.com/office/drawing/2014/main" id="{7313CB63-2908-1191-DD87-B232B7266B2D}"/>
                  </a:ext>
                </a:extLst>
              </p:cNvPr>
              <p:cNvSpPr txBox="1"/>
              <p:nvPr/>
            </p:nvSpPr>
            <p:spPr>
              <a:xfrm>
                <a:off x="724188" y="1371600"/>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zh-CN" altLang="en-US" sz="1600" b="1" dirty="0"/>
                  <a:t>域名：</a:t>
                </a:r>
              </a:p>
            </p:txBody>
          </p:sp>
          <p:sp>
            <p:nvSpPr>
              <p:cNvPr id="29" name="文本框 28">
                <a:extLst>
                  <a:ext uri="{FF2B5EF4-FFF2-40B4-BE49-F238E27FC236}">
                    <a16:creationId xmlns:a16="http://schemas.microsoft.com/office/drawing/2014/main" id="{4D161A03-3E04-A75C-06B3-53F7AEED637F}"/>
                  </a:ext>
                </a:extLst>
              </p:cNvPr>
              <p:cNvSpPr txBox="1"/>
              <p:nvPr/>
            </p:nvSpPr>
            <p:spPr>
              <a:xfrm>
                <a:off x="1875401" y="1371600"/>
                <a:ext cx="1553600" cy="1077218"/>
              </a:xfrm>
              <a:prstGeom prst="rect">
                <a:avLst/>
              </a:prstGeom>
              <a:noFill/>
            </p:spPr>
            <p:txBody>
              <a:bodyPr wrap="square" rtlCol="0">
                <a:spAutoFit/>
              </a:bodyPr>
              <a:lstStyle/>
              <a:p>
                <a:r>
                  <a:rPr lang="en-US" altLang="zh-CN" sz="1600" b="1" dirty="0"/>
                  <a:t>192.168.1.1</a:t>
                </a:r>
              </a:p>
              <a:p>
                <a:r>
                  <a:rPr lang="en-US" altLang="zh-CN" sz="1600" b="1" dirty="0"/>
                  <a:t>255.255.255.0</a:t>
                </a:r>
              </a:p>
              <a:p>
                <a:r>
                  <a:rPr lang="en-US" altLang="zh-CN" sz="1600" b="1" dirty="0"/>
                  <a:t>192.168.1.254</a:t>
                </a:r>
              </a:p>
              <a:p>
                <a:r>
                  <a:rPr lang="en-US" altLang="zh-CN" sz="1600" b="1" dirty="0"/>
                  <a:t>www.hnust.cn</a:t>
                </a:r>
                <a:endParaRPr lang="zh-CN" altLang="en-US" sz="1600" b="1" dirty="0"/>
              </a:p>
            </p:txBody>
          </p:sp>
        </p:grpSp>
        <p:grpSp>
          <p:nvGrpSpPr>
            <p:cNvPr id="30" name="组合 29">
              <a:extLst>
                <a:ext uri="{FF2B5EF4-FFF2-40B4-BE49-F238E27FC236}">
                  <a16:creationId xmlns:a16="http://schemas.microsoft.com/office/drawing/2014/main" id="{E8FB1F66-9E26-57B7-152C-61578318F4BF}"/>
                </a:ext>
              </a:extLst>
            </p:cNvPr>
            <p:cNvGrpSpPr/>
            <p:nvPr/>
          </p:nvGrpSpPr>
          <p:grpSpPr>
            <a:xfrm>
              <a:off x="8428914" y="2401862"/>
              <a:ext cx="2704813" cy="584775"/>
              <a:chOff x="996557" y="2228671"/>
              <a:chExt cx="2704813" cy="584775"/>
            </a:xfrm>
          </p:grpSpPr>
          <p:sp>
            <p:nvSpPr>
              <p:cNvPr id="31" name="文本框 30">
                <a:extLst>
                  <a:ext uri="{FF2B5EF4-FFF2-40B4-BE49-F238E27FC236}">
                    <a16:creationId xmlns:a16="http://schemas.microsoft.com/office/drawing/2014/main" id="{FE3E3A72-801E-1053-B0F5-AA2218952B1B}"/>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33" name="文本框 32">
                <a:extLst>
                  <a:ext uri="{FF2B5EF4-FFF2-40B4-BE49-F238E27FC236}">
                    <a16:creationId xmlns:a16="http://schemas.microsoft.com/office/drawing/2014/main" id="{DE010A23-0C40-3542-1B72-BDC476ABB760}"/>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192.168.1.254</a:t>
                </a:r>
              </a:p>
              <a:p>
                <a:r>
                  <a:rPr lang="en-US" altLang="zh-CN" sz="1600" b="1" dirty="0"/>
                  <a:t>255.255.255.0</a:t>
                </a:r>
              </a:p>
            </p:txBody>
          </p:sp>
        </p:grpSp>
        <p:grpSp>
          <p:nvGrpSpPr>
            <p:cNvPr id="34" name="组合 33">
              <a:extLst>
                <a:ext uri="{FF2B5EF4-FFF2-40B4-BE49-F238E27FC236}">
                  <a16:creationId xmlns:a16="http://schemas.microsoft.com/office/drawing/2014/main" id="{397AE2BC-5367-6613-632D-311839D7883D}"/>
                </a:ext>
              </a:extLst>
            </p:cNvPr>
            <p:cNvGrpSpPr/>
            <p:nvPr/>
          </p:nvGrpSpPr>
          <p:grpSpPr>
            <a:xfrm>
              <a:off x="8428914" y="3424453"/>
              <a:ext cx="2704813" cy="584775"/>
              <a:chOff x="996557" y="2228671"/>
              <a:chExt cx="2704813" cy="584775"/>
            </a:xfrm>
          </p:grpSpPr>
          <p:sp>
            <p:nvSpPr>
              <p:cNvPr id="35" name="文本框 34">
                <a:extLst>
                  <a:ext uri="{FF2B5EF4-FFF2-40B4-BE49-F238E27FC236}">
                    <a16:creationId xmlns:a16="http://schemas.microsoft.com/office/drawing/2014/main" id="{E44694C6-FFBB-15B6-E3B0-4397F7ED1360}"/>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36" name="文本框 35">
                <a:extLst>
                  <a:ext uri="{FF2B5EF4-FFF2-40B4-BE49-F238E27FC236}">
                    <a16:creationId xmlns:a16="http://schemas.microsoft.com/office/drawing/2014/main" id="{921AF9F9-31F5-00F2-C1DD-DCAC6A38CAD3}"/>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192.168.0.254</a:t>
                </a:r>
              </a:p>
              <a:p>
                <a:r>
                  <a:rPr lang="en-US" altLang="zh-CN" sz="1600" b="1" dirty="0"/>
                  <a:t>255.255.255.0</a:t>
                </a:r>
              </a:p>
            </p:txBody>
          </p:sp>
        </p:grpSp>
        <p:grpSp>
          <p:nvGrpSpPr>
            <p:cNvPr id="37" name="组合 36">
              <a:extLst>
                <a:ext uri="{FF2B5EF4-FFF2-40B4-BE49-F238E27FC236}">
                  <a16:creationId xmlns:a16="http://schemas.microsoft.com/office/drawing/2014/main" id="{77351F93-8471-ED95-E396-6A2A7CA3ADE0}"/>
                </a:ext>
              </a:extLst>
            </p:cNvPr>
            <p:cNvGrpSpPr/>
            <p:nvPr/>
          </p:nvGrpSpPr>
          <p:grpSpPr>
            <a:xfrm>
              <a:off x="9129667" y="5377090"/>
              <a:ext cx="2750115" cy="1102007"/>
              <a:chOff x="764299" y="3812205"/>
              <a:chExt cx="2750115" cy="1102007"/>
            </a:xfrm>
          </p:grpSpPr>
          <p:sp>
            <p:nvSpPr>
              <p:cNvPr id="38" name="文本框 37">
                <a:extLst>
                  <a:ext uri="{FF2B5EF4-FFF2-40B4-BE49-F238E27FC236}">
                    <a16:creationId xmlns:a16="http://schemas.microsoft.com/office/drawing/2014/main" id="{21019F84-E885-F92E-3C87-4AA0E172A30E}"/>
                  </a:ext>
                </a:extLst>
              </p:cNvPr>
              <p:cNvSpPr txBox="1"/>
              <p:nvPr/>
            </p:nvSpPr>
            <p:spPr>
              <a:xfrm>
                <a:off x="764299" y="3812205"/>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40" name="文本框 39">
                <a:extLst>
                  <a:ext uri="{FF2B5EF4-FFF2-40B4-BE49-F238E27FC236}">
                    <a16:creationId xmlns:a16="http://schemas.microsoft.com/office/drawing/2014/main" id="{B8ABFC4A-6EE8-23D8-A143-9684D3328A75}"/>
                  </a:ext>
                </a:extLst>
              </p:cNvPr>
              <p:cNvSpPr txBox="1"/>
              <p:nvPr/>
            </p:nvSpPr>
            <p:spPr>
              <a:xfrm>
                <a:off x="1915512" y="3812205"/>
                <a:ext cx="1553600" cy="584775"/>
              </a:xfrm>
              <a:prstGeom prst="rect">
                <a:avLst/>
              </a:prstGeom>
              <a:noFill/>
            </p:spPr>
            <p:txBody>
              <a:bodyPr wrap="square" rtlCol="0">
                <a:spAutoFit/>
              </a:bodyPr>
              <a:lstStyle/>
              <a:p>
                <a:r>
                  <a:rPr lang="en-US" altLang="zh-CN" sz="1600" b="1" dirty="0"/>
                  <a:t>192.168.0.253</a:t>
                </a:r>
              </a:p>
              <a:p>
                <a:r>
                  <a:rPr lang="en-US" altLang="zh-CN" sz="1600" b="1" dirty="0"/>
                  <a:t>255.255.255.0</a:t>
                </a:r>
              </a:p>
            </p:txBody>
          </p:sp>
          <p:sp>
            <p:nvSpPr>
              <p:cNvPr id="41" name="文本框 40">
                <a:extLst>
                  <a:ext uri="{FF2B5EF4-FFF2-40B4-BE49-F238E27FC236}">
                    <a16:creationId xmlns:a16="http://schemas.microsoft.com/office/drawing/2014/main" id="{391A967B-014A-E222-B1B0-ED60A8A759F7}"/>
                  </a:ext>
                </a:extLst>
              </p:cNvPr>
              <p:cNvSpPr txBox="1"/>
              <p:nvPr/>
            </p:nvSpPr>
            <p:spPr>
              <a:xfrm>
                <a:off x="764299" y="4329437"/>
                <a:ext cx="2750115" cy="584775"/>
              </a:xfrm>
              <a:prstGeom prst="rect">
                <a:avLst/>
              </a:prstGeom>
              <a:noFill/>
            </p:spPr>
            <p:txBody>
              <a:bodyPr wrap="square" rtlCol="0">
                <a:spAutoFit/>
              </a:bodyPr>
              <a:lstStyle/>
              <a:p>
                <a:r>
                  <a:rPr lang="zh-CN" altLang="en-US" sz="1600" b="1" dirty="0"/>
                  <a:t>记录有域名</a:t>
                </a:r>
                <a:r>
                  <a:rPr lang="en-US" altLang="zh-CN" sz="1600" b="1" dirty="0"/>
                  <a:t>www.hnust.cn</a:t>
                </a:r>
              </a:p>
              <a:p>
                <a:r>
                  <a:rPr lang="zh-CN" altLang="en-US" sz="1600" b="1" dirty="0"/>
                  <a:t>对应的</a:t>
                </a:r>
                <a:r>
                  <a:rPr lang="en-US" altLang="zh-CN" sz="1600" b="1" dirty="0"/>
                  <a:t>IP</a:t>
                </a:r>
                <a:r>
                  <a:rPr lang="zh-CN" altLang="en-US" sz="1600" b="1" dirty="0"/>
                  <a:t>地址</a:t>
                </a:r>
                <a:r>
                  <a:rPr lang="en-US" altLang="zh-CN" sz="1600" b="1" dirty="0"/>
                  <a:t>192.168.1.1</a:t>
                </a:r>
              </a:p>
            </p:txBody>
          </p:sp>
        </p:grpSp>
        <p:grpSp>
          <p:nvGrpSpPr>
            <p:cNvPr id="42" name="组合 41">
              <a:extLst>
                <a:ext uri="{FF2B5EF4-FFF2-40B4-BE49-F238E27FC236}">
                  <a16:creationId xmlns:a16="http://schemas.microsoft.com/office/drawing/2014/main" id="{7146DA70-B045-076E-F45D-9204CCC2C2A6}"/>
                </a:ext>
              </a:extLst>
            </p:cNvPr>
            <p:cNvGrpSpPr/>
            <p:nvPr/>
          </p:nvGrpSpPr>
          <p:grpSpPr>
            <a:xfrm>
              <a:off x="4474550" y="5377090"/>
              <a:ext cx="2704813" cy="584775"/>
              <a:chOff x="1038122" y="1505219"/>
              <a:chExt cx="2704813" cy="584775"/>
            </a:xfrm>
          </p:grpSpPr>
          <p:sp>
            <p:nvSpPr>
              <p:cNvPr id="43" name="文本框 42">
                <a:extLst>
                  <a:ext uri="{FF2B5EF4-FFF2-40B4-BE49-F238E27FC236}">
                    <a16:creationId xmlns:a16="http://schemas.microsoft.com/office/drawing/2014/main" id="{BFC5F15B-6B47-FDDE-9865-D761273F9AE1}"/>
                  </a:ext>
                </a:extLst>
              </p:cNvPr>
              <p:cNvSpPr txBox="1"/>
              <p:nvPr/>
            </p:nvSpPr>
            <p:spPr>
              <a:xfrm>
                <a:off x="1038122" y="1505219"/>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44" name="文本框 43">
                <a:extLst>
                  <a:ext uri="{FF2B5EF4-FFF2-40B4-BE49-F238E27FC236}">
                    <a16:creationId xmlns:a16="http://schemas.microsoft.com/office/drawing/2014/main" id="{7447A1F8-4324-6826-84E8-19C76FA8C7FA}"/>
                  </a:ext>
                </a:extLst>
              </p:cNvPr>
              <p:cNvSpPr txBox="1"/>
              <p:nvPr/>
            </p:nvSpPr>
            <p:spPr>
              <a:xfrm>
                <a:off x="2189335" y="1505219"/>
                <a:ext cx="1553600" cy="584775"/>
              </a:xfrm>
              <a:prstGeom prst="rect">
                <a:avLst/>
              </a:prstGeom>
              <a:noFill/>
            </p:spPr>
            <p:txBody>
              <a:bodyPr wrap="square" rtlCol="0">
                <a:spAutoFit/>
              </a:bodyPr>
              <a:lstStyle/>
              <a:p>
                <a:r>
                  <a:rPr lang="en-US" altLang="zh-CN" sz="1600" b="1" dirty="0"/>
                  <a:t>192.168.0.252</a:t>
                </a:r>
              </a:p>
              <a:p>
                <a:r>
                  <a:rPr lang="en-US" altLang="zh-CN" sz="1600" b="1" dirty="0"/>
                  <a:t>255.255.255.0</a:t>
                </a:r>
              </a:p>
            </p:txBody>
          </p:sp>
        </p:grpSp>
        <p:sp>
          <p:nvSpPr>
            <p:cNvPr id="45" name="文本框 44">
              <a:extLst>
                <a:ext uri="{FF2B5EF4-FFF2-40B4-BE49-F238E27FC236}">
                  <a16:creationId xmlns:a16="http://schemas.microsoft.com/office/drawing/2014/main" id="{A8310AFB-CDE5-AC62-C8E5-88D98998ADE8}"/>
                </a:ext>
              </a:extLst>
            </p:cNvPr>
            <p:cNvSpPr txBox="1"/>
            <p:nvPr/>
          </p:nvSpPr>
          <p:spPr>
            <a:xfrm>
              <a:off x="6429293" y="1108759"/>
              <a:ext cx="1284194" cy="369332"/>
            </a:xfrm>
            <a:prstGeom prst="rect">
              <a:avLst/>
            </a:prstGeom>
            <a:noFill/>
          </p:spPr>
          <p:txBody>
            <a:bodyPr wrap="square" rtlCol="0">
              <a:spAutoFit/>
            </a:bodyPr>
            <a:lstStyle/>
            <a:p>
              <a:r>
                <a:rPr lang="en-US" altLang="zh-CN" b="1" dirty="0"/>
                <a:t>Web</a:t>
              </a:r>
              <a:r>
                <a:rPr lang="zh-CN" altLang="en-US" b="1" dirty="0"/>
                <a:t>服务器</a:t>
              </a:r>
            </a:p>
          </p:txBody>
        </p:sp>
        <p:sp>
          <p:nvSpPr>
            <p:cNvPr id="46" name="文本框 45">
              <a:extLst>
                <a:ext uri="{FF2B5EF4-FFF2-40B4-BE49-F238E27FC236}">
                  <a16:creationId xmlns:a16="http://schemas.microsoft.com/office/drawing/2014/main" id="{FFA59732-B2C9-E7BD-1506-F27807C451DB}"/>
                </a:ext>
              </a:extLst>
            </p:cNvPr>
            <p:cNvSpPr txBox="1"/>
            <p:nvPr/>
          </p:nvSpPr>
          <p:spPr>
            <a:xfrm>
              <a:off x="5175835" y="3424453"/>
              <a:ext cx="1067254" cy="369332"/>
            </a:xfrm>
            <a:prstGeom prst="rect">
              <a:avLst/>
            </a:prstGeom>
            <a:noFill/>
          </p:spPr>
          <p:txBody>
            <a:bodyPr wrap="square" rtlCol="0">
              <a:spAutoFit/>
            </a:bodyPr>
            <a:lstStyle/>
            <a:p>
              <a:pPr algn="ctr"/>
              <a:r>
                <a:rPr lang="zh-CN" altLang="en-US" b="1" dirty="0"/>
                <a:t>交换机</a:t>
              </a:r>
              <a:r>
                <a:rPr lang="en-US" altLang="zh-CN" b="1" dirty="0"/>
                <a:t>2</a:t>
              </a:r>
              <a:endParaRPr lang="zh-CN" altLang="en-US" b="1" dirty="0"/>
            </a:p>
          </p:txBody>
        </p:sp>
        <p:sp>
          <p:nvSpPr>
            <p:cNvPr id="47" name="文本框 46">
              <a:extLst>
                <a:ext uri="{FF2B5EF4-FFF2-40B4-BE49-F238E27FC236}">
                  <a16:creationId xmlns:a16="http://schemas.microsoft.com/office/drawing/2014/main" id="{342F7880-6B46-93E4-21AF-236923761369}"/>
                </a:ext>
              </a:extLst>
            </p:cNvPr>
            <p:cNvSpPr txBox="1"/>
            <p:nvPr/>
          </p:nvSpPr>
          <p:spPr>
            <a:xfrm>
              <a:off x="7462036" y="5356956"/>
              <a:ext cx="1067254" cy="369332"/>
            </a:xfrm>
            <a:prstGeom prst="rect">
              <a:avLst/>
            </a:prstGeom>
            <a:noFill/>
          </p:spPr>
          <p:txBody>
            <a:bodyPr wrap="square" rtlCol="0">
              <a:spAutoFit/>
            </a:bodyPr>
            <a:lstStyle/>
            <a:p>
              <a:pPr algn="ctr"/>
              <a:r>
                <a:rPr lang="zh-CN" altLang="en-US" b="1" dirty="0"/>
                <a:t>交换机</a:t>
              </a:r>
              <a:r>
                <a:rPr lang="en-US" altLang="zh-CN" b="1" dirty="0"/>
                <a:t>1</a:t>
              </a:r>
              <a:endParaRPr lang="zh-CN" altLang="en-US" b="1" dirty="0"/>
            </a:p>
          </p:txBody>
        </p:sp>
        <p:sp>
          <p:nvSpPr>
            <p:cNvPr id="48" name="文本框 47">
              <a:extLst>
                <a:ext uri="{FF2B5EF4-FFF2-40B4-BE49-F238E27FC236}">
                  <a16:creationId xmlns:a16="http://schemas.microsoft.com/office/drawing/2014/main" id="{84833375-D12C-08AE-512F-9FA3DBE20699}"/>
                </a:ext>
              </a:extLst>
            </p:cNvPr>
            <p:cNvSpPr txBox="1"/>
            <p:nvPr/>
          </p:nvSpPr>
          <p:spPr>
            <a:xfrm>
              <a:off x="8193586" y="2981171"/>
              <a:ext cx="1284194" cy="369332"/>
            </a:xfrm>
            <a:prstGeom prst="rect">
              <a:avLst/>
            </a:prstGeom>
            <a:noFill/>
          </p:spPr>
          <p:txBody>
            <a:bodyPr wrap="square" rtlCol="0">
              <a:spAutoFit/>
            </a:bodyPr>
            <a:lstStyle/>
            <a:p>
              <a:r>
                <a:rPr lang="zh-CN" altLang="en-US" b="1" dirty="0"/>
                <a:t>路由器</a:t>
              </a:r>
            </a:p>
          </p:txBody>
        </p:sp>
        <p:sp>
          <p:nvSpPr>
            <p:cNvPr id="49" name="文本框 48">
              <a:extLst>
                <a:ext uri="{FF2B5EF4-FFF2-40B4-BE49-F238E27FC236}">
                  <a16:creationId xmlns:a16="http://schemas.microsoft.com/office/drawing/2014/main" id="{5ADD1FB3-797F-780D-A5C8-F870BF2E9D00}"/>
                </a:ext>
              </a:extLst>
            </p:cNvPr>
            <p:cNvSpPr txBox="1"/>
            <p:nvPr/>
          </p:nvSpPr>
          <p:spPr>
            <a:xfrm>
              <a:off x="5247246" y="4282824"/>
              <a:ext cx="1429217" cy="369332"/>
            </a:xfrm>
            <a:prstGeom prst="rect">
              <a:avLst/>
            </a:prstGeom>
            <a:noFill/>
          </p:spPr>
          <p:txBody>
            <a:bodyPr wrap="square" rtlCol="0">
              <a:spAutoFit/>
            </a:bodyPr>
            <a:lstStyle/>
            <a:p>
              <a:pPr algn="ctr"/>
              <a:r>
                <a:rPr lang="en-US" altLang="zh-CN" b="1" dirty="0"/>
                <a:t>DHCP</a:t>
              </a:r>
              <a:r>
                <a:rPr lang="zh-CN" altLang="en-US" b="1" dirty="0"/>
                <a:t>服务器</a:t>
              </a:r>
            </a:p>
          </p:txBody>
        </p:sp>
        <p:sp>
          <p:nvSpPr>
            <p:cNvPr id="50" name="文本框 49">
              <a:extLst>
                <a:ext uri="{FF2B5EF4-FFF2-40B4-BE49-F238E27FC236}">
                  <a16:creationId xmlns:a16="http://schemas.microsoft.com/office/drawing/2014/main" id="{03AEA543-1890-93C7-C91B-DCEE6B96F3CA}"/>
                </a:ext>
              </a:extLst>
            </p:cNvPr>
            <p:cNvSpPr txBox="1"/>
            <p:nvPr/>
          </p:nvSpPr>
          <p:spPr>
            <a:xfrm>
              <a:off x="9406514" y="4282824"/>
              <a:ext cx="1429217" cy="369332"/>
            </a:xfrm>
            <a:prstGeom prst="rect">
              <a:avLst/>
            </a:prstGeom>
            <a:noFill/>
          </p:spPr>
          <p:txBody>
            <a:bodyPr wrap="square" rtlCol="0">
              <a:spAutoFit/>
            </a:bodyPr>
            <a:lstStyle/>
            <a:p>
              <a:pPr algn="ctr"/>
              <a:r>
                <a:rPr lang="en-US" altLang="zh-CN" b="1" dirty="0"/>
                <a:t>DNS</a:t>
              </a:r>
              <a:r>
                <a:rPr lang="zh-CN" altLang="en-US" b="1" dirty="0"/>
                <a:t>服务器</a:t>
              </a:r>
            </a:p>
          </p:txBody>
        </p:sp>
        <p:sp>
          <p:nvSpPr>
            <p:cNvPr id="52" name="文本框 51">
              <a:extLst>
                <a:ext uri="{FF2B5EF4-FFF2-40B4-BE49-F238E27FC236}">
                  <a16:creationId xmlns:a16="http://schemas.microsoft.com/office/drawing/2014/main" id="{6D3265A3-E1A1-BF77-B342-1F156A2EE041}"/>
                </a:ext>
              </a:extLst>
            </p:cNvPr>
            <p:cNvSpPr txBox="1"/>
            <p:nvPr/>
          </p:nvSpPr>
          <p:spPr>
            <a:xfrm>
              <a:off x="3018072" y="2217196"/>
              <a:ext cx="1067254" cy="369332"/>
            </a:xfrm>
            <a:prstGeom prst="rect">
              <a:avLst/>
            </a:prstGeom>
            <a:noFill/>
          </p:spPr>
          <p:txBody>
            <a:bodyPr wrap="square" rtlCol="0">
              <a:spAutoFit/>
            </a:bodyPr>
            <a:lstStyle/>
            <a:p>
              <a:pPr algn="ctr"/>
              <a:r>
                <a:rPr lang="zh-CN" altLang="en-US" b="1" dirty="0"/>
                <a:t>主机</a:t>
              </a:r>
              <a:r>
                <a:rPr lang="en-US" altLang="zh-CN" b="1" dirty="0"/>
                <a:t>1</a:t>
              </a:r>
              <a:endParaRPr lang="zh-CN" altLang="en-US" b="1" dirty="0"/>
            </a:p>
          </p:txBody>
        </p:sp>
        <p:sp>
          <p:nvSpPr>
            <p:cNvPr id="55" name="文本框 54">
              <a:extLst>
                <a:ext uri="{FF2B5EF4-FFF2-40B4-BE49-F238E27FC236}">
                  <a16:creationId xmlns:a16="http://schemas.microsoft.com/office/drawing/2014/main" id="{30A76DA3-8072-0534-FFA3-0E49A8A2CB65}"/>
                </a:ext>
              </a:extLst>
            </p:cNvPr>
            <p:cNvSpPr txBox="1"/>
            <p:nvPr/>
          </p:nvSpPr>
          <p:spPr>
            <a:xfrm>
              <a:off x="3018072" y="3638010"/>
              <a:ext cx="1067254" cy="369332"/>
            </a:xfrm>
            <a:prstGeom prst="rect">
              <a:avLst/>
            </a:prstGeom>
            <a:noFill/>
          </p:spPr>
          <p:txBody>
            <a:bodyPr wrap="square" rtlCol="0">
              <a:spAutoFit/>
            </a:bodyPr>
            <a:lstStyle/>
            <a:p>
              <a:pPr algn="ctr"/>
              <a:r>
                <a:rPr lang="zh-CN" altLang="en-US" b="1" dirty="0"/>
                <a:t>主机</a:t>
              </a:r>
              <a:r>
                <a:rPr lang="en-US" altLang="zh-CN" b="1" dirty="0"/>
                <a:t>n</a:t>
              </a:r>
              <a:endParaRPr lang="zh-CN" altLang="en-US" b="1" dirty="0"/>
            </a:p>
          </p:txBody>
        </p:sp>
      </p:grpSp>
      <p:grpSp>
        <p:nvGrpSpPr>
          <p:cNvPr id="57" name="组合 56">
            <a:extLst>
              <a:ext uri="{FF2B5EF4-FFF2-40B4-BE49-F238E27FC236}">
                <a16:creationId xmlns:a16="http://schemas.microsoft.com/office/drawing/2014/main" id="{6E262CF0-980A-BCEC-D6A4-3BBB6A4585D4}"/>
              </a:ext>
            </a:extLst>
          </p:cNvPr>
          <p:cNvGrpSpPr/>
          <p:nvPr/>
        </p:nvGrpSpPr>
        <p:grpSpPr>
          <a:xfrm>
            <a:off x="390159" y="4194872"/>
            <a:ext cx="2719365" cy="2187200"/>
            <a:chOff x="3207781" y="1105990"/>
            <a:chExt cx="5776438" cy="4646020"/>
          </a:xfrm>
        </p:grpSpPr>
        <p:sp>
          <p:nvSpPr>
            <p:cNvPr id="58" name="任意多边形 4">
              <a:extLst>
                <a:ext uri="{FF2B5EF4-FFF2-40B4-BE49-F238E27FC236}">
                  <a16:creationId xmlns:a16="http://schemas.microsoft.com/office/drawing/2014/main" id="{E67E0AE9-B46D-1E9C-617C-ACCC8A3F4FF2}"/>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59" name="任意多边形 5">
              <a:extLst>
                <a:ext uri="{FF2B5EF4-FFF2-40B4-BE49-F238E27FC236}">
                  <a16:creationId xmlns:a16="http://schemas.microsoft.com/office/drawing/2014/main" id="{FA1018D3-AD9B-AA06-6826-F13B0F62A166}"/>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60" name="任意多边形 6">
              <a:extLst>
                <a:ext uri="{FF2B5EF4-FFF2-40B4-BE49-F238E27FC236}">
                  <a16:creationId xmlns:a16="http://schemas.microsoft.com/office/drawing/2014/main" id="{F81F88ED-A3DC-DF62-2016-382CF6F6F447}"/>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61" name="任意多边形 7">
              <a:extLst>
                <a:ext uri="{FF2B5EF4-FFF2-40B4-BE49-F238E27FC236}">
                  <a16:creationId xmlns:a16="http://schemas.microsoft.com/office/drawing/2014/main" id="{485BED17-2400-1BDF-64BE-7EFED64307E1}"/>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62" name="任意多边形 8">
              <a:extLst>
                <a:ext uri="{FF2B5EF4-FFF2-40B4-BE49-F238E27FC236}">
                  <a16:creationId xmlns:a16="http://schemas.microsoft.com/office/drawing/2014/main" id="{FDC02BD8-B992-C82D-4F54-566A7233BC24}"/>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63" name="任意多边形 9">
              <a:extLst>
                <a:ext uri="{FF2B5EF4-FFF2-40B4-BE49-F238E27FC236}">
                  <a16:creationId xmlns:a16="http://schemas.microsoft.com/office/drawing/2014/main" id="{16312EC1-206E-2358-5D69-E95E08670C06}"/>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10">
              <a:extLst>
                <a:ext uri="{FF2B5EF4-FFF2-40B4-BE49-F238E27FC236}">
                  <a16:creationId xmlns:a16="http://schemas.microsoft.com/office/drawing/2014/main" id="{281855BF-767F-DDFE-3CCA-E9BCDF6FBBD7}"/>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65" name="任意多边形 11">
              <a:extLst>
                <a:ext uri="{FF2B5EF4-FFF2-40B4-BE49-F238E27FC236}">
                  <a16:creationId xmlns:a16="http://schemas.microsoft.com/office/drawing/2014/main" id="{09A8DEC7-2407-3D44-E7C3-5EFB6A48A94C}"/>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66" name="任意多边形 12">
              <a:extLst>
                <a:ext uri="{FF2B5EF4-FFF2-40B4-BE49-F238E27FC236}">
                  <a16:creationId xmlns:a16="http://schemas.microsoft.com/office/drawing/2014/main" id="{A5CB9B20-9521-EE14-1AF6-AE8A9223A23F}"/>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67" name="任意多边形 13">
              <a:extLst>
                <a:ext uri="{FF2B5EF4-FFF2-40B4-BE49-F238E27FC236}">
                  <a16:creationId xmlns:a16="http://schemas.microsoft.com/office/drawing/2014/main" id="{12E3B056-FB33-8B30-EDE7-D24DF676E5CC}"/>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68" name="任意多边形 14">
              <a:extLst>
                <a:ext uri="{FF2B5EF4-FFF2-40B4-BE49-F238E27FC236}">
                  <a16:creationId xmlns:a16="http://schemas.microsoft.com/office/drawing/2014/main" id="{7C3C3CE0-C393-0B7E-BA27-B4F74AA10650}"/>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69" name="任意多边形 15">
              <a:extLst>
                <a:ext uri="{FF2B5EF4-FFF2-40B4-BE49-F238E27FC236}">
                  <a16:creationId xmlns:a16="http://schemas.microsoft.com/office/drawing/2014/main" id="{2D28EBC7-A18C-AF77-A679-84B641D32A89}"/>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70" name="任意多边形 16">
              <a:extLst>
                <a:ext uri="{FF2B5EF4-FFF2-40B4-BE49-F238E27FC236}">
                  <a16:creationId xmlns:a16="http://schemas.microsoft.com/office/drawing/2014/main" id="{8507B0AD-F166-396E-31BA-7040279F1939}"/>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71" name="任意多边形 17">
              <a:extLst>
                <a:ext uri="{FF2B5EF4-FFF2-40B4-BE49-F238E27FC236}">
                  <a16:creationId xmlns:a16="http://schemas.microsoft.com/office/drawing/2014/main" id="{E424A3F5-8094-7797-B9CD-329B362075E9}"/>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72" name="任意多边形 18">
              <a:extLst>
                <a:ext uri="{FF2B5EF4-FFF2-40B4-BE49-F238E27FC236}">
                  <a16:creationId xmlns:a16="http://schemas.microsoft.com/office/drawing/2014/main" id="{1064584E-CCDB-B93E-7D3D-35C095EFA0BA}"/>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73" name="任意多边形 19">
              <a:extLst>
                <a:ext uri="{FF2B5EF4-FFF2-40B4-BE49-F238E27FC236}">
                  <a16:creationId xmlns:a16="http://schemas.microsoft.com/office/drawing/2014/main" id="{45B42A51-6C17-E5DE-A5D5-8DE3E28C5F6A}"/>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74" name="任意多边形 20">
              <a:extLst>
                <a:ext uri="{FF2B5EF4-FFF2-40B4-BE49-F238E27FC236}">
                  <a16:creationId xmlns:a16="http://schemas.microsoft.com/office/drawing/2014/main" id="{EB41F55C-A02F-E756-A6D9-E1CE9BBFCA21}"/>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75" name="任意多边形 21">
              <a:extLst>
                <a:ext uri="{FF2B5EF4-FFF2-40B4-BE49-F238E27FC236}">
                  <a16:creationId xmlns:a16="http://schemas.microsoft.com/office/drawing/2014/main" id="{388BA2ED-EB84-8376-15DF-2F26A29D6858}"/>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76" name="任意多边形 22">
              <a:extLst>
                <a:ext uri="{FF2B5EF4-FFF2-40B4-BE49-F238E27FC236}">
                  <a16:creationId xmlns:a16="http://schemas.microsoft.com/office/drawing/2014/main" id="{E11721EC-07FE-DB76-A060-3F1CF6199083}"/>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77" name="任意多边形 23">
              <a:extLst>
                <a:ext uri="{FF2B5EF4-FFF2-40B4-BE49-F238E27FC236}">
                  <a16:creationId xmlns:a16="http://schemas.microsoft.com/office/drawing/2014/main" id="{38794455-691B-90C0-AB6B-C834836520A7}"/>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78" name="任意多边形 24">
              <a:extLst>
                <a:ext uri="{FF2B5EF4-FFF2-40B4-BE49-F238E27FC236}">
                  <a16:creationId xmlns:a16="http://schemas.microsoft.com/office/drawing/2014/main" id="{3FD228F4-7D8C-9B23-2BD4-A7DBE3AF7960}"/>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79" name="任意多边形 25">
              <a:extLst>
                <a:ext uri="{FF2B5EF4-FFF2-40B4-BE49-F238E27FC236}">
                  <a16:creationId xmlns:a16="http://schemas.microsoft.com/office/drawing/2014/main" id="{9806CB96-194F-43D8-1D34-6DC5CFA51B23}"/>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80" name="任意多边形 26">
              <a:extLst>
                <a:ext uri="{FF2B5EF4-FFF2-40B4-BE49-F238E27FC236}">
                  <a16:creationId xmlns:a16="http://schemas.microsoft.com/office/drawing/2014/main" id="{9CF1E8E9-48DA-80B2-BB09-257ACC65ACDE}"/>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81" name="任意多边形 27">
              <a:extLst>
                <a:ext uri="{FF2B5EF4-FFF2-40B4-BE49-F238E27FC236}">
                  <a16:creationId xmlns:a16="http://schemas.microsoft.com/office/drawing/2014/main" id="{4CF10779-4BF7-98C8-BFC4-5F3B1EB3640E}"/>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82" name="任意多边形 28">
              <a:extLst>
                <a:ext uri="{FF2B5EF4-FFF2-40B4-BE49-F238E27FC236}">
                  <a16:creationId xmlns:a16="http://schemas.microsoft.com/office/drawing/2014/main" id="{3B8631F4-B91F-D9A7-A8FF-994F7A239F4A}"/>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83" name="任意多边形 29">
              <a:extLst>
                <a:ext uri="{FF2B5EF4-FFF2-40B4-BE49-F238E27FC236}">
                  <a16:creationId xmlns:a16="http://schemas.microsoft.com/office/drawing/2014/main" id="{2CF2F8D7-2291-DF0D-73D8-CF41FF1C5E10}"/>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84" name="任意多边形 30">
              <a:extLst>
                <a:ext uri="{FF2B5EF4-FFF2-40B4-BE49-F238E27FC236}">
                  <a16:creationId xmlns:a16="http://schemas.microsoft.com/office/drawing/2014/main" id="{D3721D65-711F-8382-FE5A-5EBEBCEF4E00}"/>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85" name="任意多边形 31">
              <a:extLst>
                <a:ext uri="{FF2B5EF4-FFF2-40B4-BE49-F238E27FC236}">
                  <a16:creationId xmlns:a16="http://schemas.microsoft.com/office/drawing/2014/main" id="{F3F232F5-A7A7-3669-F127-05DD6444E94C}"/>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86" name="任意多边形 32">
              <a:extLst>
                <a:ext uri="{FF2B5EF4-FFF2-40B4-BE49-F238E27FC236}">
                  <a16:creationId xmlns:a16="http://schemas.microsoft.com/office/drawing/2014/main" id="{0145B8FF-DABB-E19E-A129-4A5153A8523F}"/>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87" name="任意多边形 33">
              <a:extLst>
                <a:ext uri="{FF2B5EF4-FFF2-40B4-BE49-F238E27FC236}">
                  <a16:creationId xmlns:a16="http://schemas.microsoft.com/office/drawing/2014/main" id="{5036E2BC-9ACA-1D1E-165B-E33C4DCA552E}"/>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88" name="任意多边形 34">
              <a:extLst>
                <a:ext uri="{FF2B5EF4-FFF2-40B4-BE49-F238E27FC236}">
                  <a16:creationId xmlns:a16="http://schemas.microsoft.com/office/drawing/2014/main" id="{A3B7EEBC-C933-986D-267C-B59108F5560C}"/>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89" name="任意多边形 35">
              <a:extLst>
                <a:ext uri="{FF2B5EF4-FFF2-40B4-BE49-F238E27FC236}">
                  <a16:creationId xmlns:a16="http://schemas.microsoft.com/office/drawing/2014/main" id="{A751F835-8153-3C93-9EE2-54CA585E425D}"/>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90" name="任意多边形 36">
              <a:extLst>
                <a:ext uri="{FF2B5EF4-FFF2-40B4-BE49-F238E27FC236}">
                  <a16:creationId xmlns:a16="http://schemas.microsoft.com/office/drawing/2014/main" id="{0D475B01-7DC2-EECE-10D9-623BBF3FFFCB}"/>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91" name="任意多边形 37">
              <a:extLst>
                <a:ext uri="{FF2B5EF4-FFF2-40B4-BE49-F238E27FC236}">
                  <a16:creationId xmlns:a16="http://schemas.microsoft.com/office/drawing/2014/main" id="{DEDD0FE6-E37A-C0A7-1185-07DC3EB8ACFB}"/>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92" name="任意多边形 38">
              <a:extLst>
                <a:ext uri="{FF2B5EF4-FFF2-40B4-BE49-F238E27FC236}">
                  <a16:creationId xmlns:a16="http://schemas.microsoft.com/office/drawing/2014/main" id="{20EE09B1-771B-D875-FC69-3D0C26A40F37}"/>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93" name="任意多边形 39">
              <a:extLst>
                <a:ext uri="{FF2B5EF4-FFF2-40B4-BE49-F238E27FC236}">
                  <a16:creationId xmlns:a16="http://schemas.microsoft.com/office/drawing/2014/main" id="{73A0D4DC-DDE5-6EFB-6658-9F75E0A0DCEB}"/>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4" name="任意多边形 40">
              <a:extLst>
                <a:ext uri="{FF2B5EF4-FFF2-40B4-BE49-F238E27FC236}">
                  <a16:creationId xmlns:a16="http://schemas.microsoft.com/office/drawing/2014/main" id="{0C411A29-3D41-C838-6EE2-7ACD0F38EB4B}"/>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95" name="任意多边形 41">
              <a:extLst>
                <a:ext uri="{FF2B5EF4-FFF2-40B4-BE49-F238E27FC236}">
                  <a16:creationId xmlns:a16="http://schemas.microsoft.com/office/drawing/2014/main" id="{607932C1-A5C9-0EC5-5B77-09FAFB3268C8}"/>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96" name="任意多边形 42">
              <a:extLst>
                <a:ext uri="{FF2B5EF4-FFF2-40B4-BE49-F238E27FC236}">
                  <a16:creationId xmlns:a16="http://schemas.microsoft.com/office/drawing/2014/main" id="{0BE5FC6B-FDCB-5A54-EBE2-5087D4D5F6E8}"/>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97" name="任意多边形 43">
              <a:extLst>
                <a:ext uri="{FF2B5EF4-FFF2-40B4-BE49-F238E27FC236}">
                  <a16:creationId xmlns:a16="http://schemas.microsoft.com/office/drawing/2014/main" id="{0DADECE0-270D-EB59-A0FC-C0F0D717283D}"/>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98" name="任意多边形 44">
              <a:extLst>
                <a:ext uri="{FF2B5EF4-FFF2-40B4-BE49-F238E27FC236}">
                  <a16:creationId xmlns:a16="http://schemas.microsoft.com/office/drawing/2014/main" id="{B9FA3207-39D0-8207-8BA8-67B7D1D676A1}"/>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99" name="任意多边形 45">
              <a:extLst>
                <a:ext uri="{FF2B5EF4-FFF2-40B4-BE49-F238E27FC236}">
                  <a16:creationId xmlns:a16="http://schemas.microsoft.com/office/drawing/2014/main" id="{5215D029-90DD-4396-D9C1-3ACA13159948}"/>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00" name="任意多边形 46">
              <a:extLst>
                <a:ext uri="{FF2B5EF4-FFF2-40B4-BE49-F238E27FC236}">
                  <a16:creationId xmlns:a16="http://schemas.microsoft.com/office/drawing/2014/main" id="{1F2467BD-0C0D-F033-6ED9-CCCF5E2D27B4}"/>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01" name="任意多边形 47">
              <a:extLst>
                <a:ext uri="{FF2B5EF4-FFF2-40B4-BE49-F238E27FC236}">
                  <a16:creationId xmlns:a16="http://schemas.microsoft.com/office/drawing/2014/main" id="{05DAE6D2-C34D-86CA-9DC5-850FB49B6E46}"/>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02" name="任意多边形 48">
              <a:extLst>
                <a:ext uri="{FF2B5EF4-FFF2-40B4-BE49-F238E27FC236}">
                  <a16:creationId xmlns:a16="http://schemas.microsoft.com/office/drawing/2014/main" id="{379325EA-EAD7-3378-5CB2-7BCEBB479F5A}"/>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03" name="任意多边形 49">
              <a:extLst>
                <a:ext uri="{FF2B5EF4-FFF2-40B4-BE49-F238E27FC236}">
                  <a16:creationId xmlns:a16="http://schemas.microsoft.com/office/drawing/2014/main" id="{F1EBBCC2-544E-6619-77CC-B7C003C85559}"/>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4" name="任意多边形 50">
              <a:extLst>
                <a:ext uri="{FF2B5EF4-FFF2-40B4-BE49-F238E27FC236}">
                  <a16:creationId xmlns:a16="http://schemas.microsoft.com/office/drawing/2014/main" id="{B9D63E39-08A8-8F72-5665-BAEB08865499}"/>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05" name="任意多边形 51">
              <a:extLst>
                <a:ext uri="{FF2B5EF4-FFF2-40B4-BE49-F238E27FC236}">
                  <a16:creationId xmlns:a16="http://schemas.microsoft.com/office/drawing/2014/main" id="{3ACDFF2C-FC80-5C18-EDD6-D6712568E73E}"/>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06" name="任意多边形 52">
              <a:extLst>
                <a:ext uri="{FF2B5EF4-FFF2-40B4-BE49-F238E27FC236}">
                  <a16:creationId xmlns:a16="http://schemas.microsoft.com/office/drawing/2014/main" id="{6CC2FEE1-E986-0D6B-707E-0130607569B0}"/>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07" name="任意多边形 53">
              <a:extLst>
                <a:ext uri="{FF2B5EF4-FFF2-40B4-BE49-F238E27FC236}">
                  <a16:creationId xmlns:a16="http://schemas.microsoft.com/office/drawing/2014/main" id="{111C9CEE-2B80-06E8-CA14-BD7E21BFF8D6}"/>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08" name="任意多边形 54">
              <a:extLst>
                <a:ext uri="{FF2B5EF4-FFF2-40B4-BE49-F238E27FC236}">
                  <a16:creationId xmlns:a16="http://schemas.microsoft.com/office/drawing/2014/main" id="{8487778C-CAC9-67B1-BE0A-ADDE44AD0BBF}"/>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09" name="任意多边形 55">
              <a:extLst>
                <a:ext uri="{FF2B5EF4-FFF2-40B4-BE49-F238E27FC236}">
                  <a16:creationId xmlns:a16="http://schemas.microsoft.com/office/drawing/2014/main" id="{DB6E7000-DD67-A555-35A7-F3C760665D9B}"/>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10" name="任意多边形 56">
              <a:extLst>
                <a:ext uri="{FF2B5EF4-FFF2-40B4-BE49-F238E27FC236}">
                  <a16:creationId xmlns:a16="http://schemas.microsoft.com/office/drawing/2014/main" id="{AD2F0787-E2E9-4DA1-91BC-63C7550BDC6A}"/>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11" name="任意多边形 57">
              <a:extLst>
                <a:ext uri="{FF2B5EF4-FFF2-40B4-BE49-F238E27FC236}">
                  <a16:creationId xmlns:a16="http://schemas.microsoft.com/office/drawing/2014/main" id="{5966FD8A-DEE6-8095-F069-CD1523BEE3C6}"/>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12" name="任意多边形 58">
              <a:extLst>
                <a:ext uri="{FF2B5EF4-FFF2-40B4-BE49-F238E27FC236}">
                  <a16:creationId xmlns:a16="http://schemas.microsoft.com/office/drawing/2014/main" id="{F04C2A69-ACC7-EEC5-DF89-902A00D84F2D}"/>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3" name="任意多边形 59">
              <a:extLst>
                <a:ext uri="{FF2B5EF4-FFF2-40B4-BE49-F238E27FC236}">
                  <a16:creationId xmlns:a16="http://schemas.microsoft.com/office/drawing/2014/main" id="{5A44BAD7-5AC0-A603-25FF-2525FB20C9A3}"/>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4" name="任意多边形 60">
              <a:extLst>
                <a:ext uri="{FF2B5EF4-FFF2-40B4-BE49-F238E27FC236}">
                  <a16:creationId xmlns:a16="http://schemas.microsoft.com/office/drawing/2014/main" id="{161E54C9-79D3-6983-780C-811187E6730E}"/>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15" name="任意多边形 61">
              <a:extLst>
                <a:ext uri="{FF2B5EF4-FFF2-40B4-BE49-F238E27FC236}">
                  <a16:creationId xmlns:a16="http://schemas.microsoft.com/office/drawing/2014/main" id="{09D9A80B-C497-A926-619D-B2FAFBD55C7E}"/>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6" name="任意多边形 62">
              <a:extLst>
                <a:ext uri="{FF2B5EF4-FFF2-40B4-BE49-F238E27FC236}">
                  <a16:creationId xmlns:a16="http://schemas.microsoft.com/office/drawing/2014/main" id="{EB4A9D66-D198-A162-D419-31CB9980B4F0}"/>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17" name="任意多边形 63">
              <a:extLst>
                <a:ext uri="{FF2B5EF4-FFF2-40B4-BE49-F238E27FC236}">
                  <a16:creationId xmlns:a16="http://schemas.microsoft.com/office/drawing/2014/main" id="{C1F2F785-4663-9027-F098-49651ECDCA96}"/>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18" name="任意多边形 64">
              <a:extLst>
                <a:ext uri="{FF2B5EF4-FFF2-40B4-BE49-F238E27FC236}">
                  <a16:creationId xmlns:a16="http://schemas.microsoft.com/office/drawing/2014/main" id="{1E261D97-E278-BA1C-DF1F-2CDE1FDCF6CC}"/>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19" name="任意多边形 65">
              <a:extLst>
                <a:ext uri="{FF2B5EF4-FFF2-40B4-BE49-F238E27FC236}">
                  <a16:creationId xmlns:a16="http://schemas.microsoft.com/office/drawing/2014/main" id="{6EAFB254-34C6-C409-1D9B-DFA06DD43563}"/>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20" name="任意多边形 67">
              <a:extLst>
                <a:ext uri="{FF2B5EF4-FFF2-40B4-BE49-F238E27FC236}">
                  <a16:creationId xmlns:a16="http://schemas.microsoft.com/office/drawing/2014/main" id="{FA476E96-9D19-1465-F468-7B367B356435}"/>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122" name="文本框 121">
            <a:extLst>
              <a:ext uri="{FF2B5EF4-FFF2-40B4-BE49-F238E27FC236}">
                <a16:creationId xmlns:a16="http://schemas.microsoft.com/office/drawing/2014/main" id="{FE02EF5E-1E99-4665-B57C-430B39B80AC6}"/>
              </a:ext>
            </a:extLst>
          </p:cNvPr>
          <p:cNvSpPr txBox="1"/>
          <p:nvPr/>
        </p:nvSpPr>
        <p:spPr>
          <a:xfrm>
            <a:off x="1201578" y="1991856"/>
            <a:ext cx="1369633" cy="584775"/>
          </a:xfrm>
          <a:prstGeom prst="rect">
            <a:avLst/>
          </a:prstGeom>
          <a:noFill/>
        </p:spPr>
        <p:txBody>
          <a:bodyPr wrap="square" rtlCol="0">
            <a:spAutoFit/>
          </a:bodyPr>
          <a:lstStyle/>
          <a:p>
            <a:pPr algn="ctr"/>
            <a:r>
              <a:rPr lang="zh-CN" altLang="en-US" sz="3200" b="1" dirty="0">
                <a:effectLst>
                  <a:outerShdw blurRad="38100" dist="38100" dir="2700000" algn="tl">
                    <a:srgbClr val="000000">
                      <a:alpha val="43137"/>
                    </a:srgbClr>
                  </a:outerShdw>
                </a:effectLst>
                <a:highlight>
                  <a:srgbClr val="FFFF00"/>
                </a:highlight>
              </a:rPr>
              <a:t>  不能 ！</a:t>
            </a:r>
          </a:p>
        </p:txBody>
      </p:sp>
    </p:spTree>
    <p:custDataLst>
      <p:tags r:id="rId1"/>
    </p:custDataLst>
    <p:extLst>
      <p:ext uri="{BB962C8B-B14F-4D97-AF65-F5344CB8AC3E}">
        <p14:creationId xmlns:p14="http://schemas.microsoft.com/office/powerpoint/2010/main" val="270960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800" decel="100000"/>
                                        <p:tgtEl>
                                          <p:spTgt spid="56"/>
                                        </p:tgtEl>
                                      </p:cBhvr>
                                    </p:animEffect>
                                    <p:anim calcmode="lin" valueType="num">
                                      <p:cBhvr>
                                        <p:cTn id="14" dur="800" decel="100000" fill="hold"/>
                                        <p:tgtEl>
                                          <p:spTgt spid="56"/>
                                        </p:tgtEl>
                                        <p:attrNameLst>
                                          <p:attrName>style.rotation</p:attrName>
                                        </p:attrNameLst>
                                      </p:cBhvr>
                                      <p:tavLst>
                                        <p:tav tm="0">
                                          <p:val>
                                            <p:fltVal val="-90"/>
                                          </p:val>
                                        </p:tav>
                                        <p:tav tm="100000">
                                          <p:val>
                                            <p:fltVal val="0"/>
                                          </p:val>
                                        </p:tav>
                                      </p:tavLst>
                                    </p:anim>
                                    <p:anim calcmode="lin" valueType="num">
                                      <p:cBhvr>
                                        <p:cTn id="15" dur="800" decel="100000" fill="hold"/>
                                        <p:tgtEl>
                                          <p:spTgt spid="56"/>
                                        </p:tgtEl>
                                        <p:attrNameLst>
                                          <p:attrName>ppt_x</p:attrName>
                                        </p:attrNameLst>
                                      </p:cBhvr>
                                      <p:tavLst>
                                        <p:tav tm="0">
                                          <p:val>
                                            <p:strVal val="#ppt_x+0.4"/>
                                          </p:val>
                                        </p:tav>
                                        <p:tav tm="100000">
                                          <p:val>
                                            <p:strVal val="#ppt_x-0.05"/>
                                          </p:val>
                                        </p:tav>
                                      </p:tavLst>
                                    </p:anim>
                                    <p:anim calcmode="lin" valueType="num">
                                      <p:cBhvr>
                                        <p:cTn id="16" dur="800" decel="100000" fill="hold"/>
                                        <p:tgtEl>
                                          <p:spTgt spid="5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800" decel="100000"/>
                                        <p:tgtEl>
                                          <p:spTgt spid="57"/>
                                        </p:tgtEl>
                                      </p:cBhvr>
                                    </p:animEffect>
                                    <p:anim calcmode="lin" valueType="num">
                                      <p:cBhvr>
                                        <p:cTn id="24" dur="800" decel="100000" fill="hold"/>
                                        <p:tgtEl>
                                          <p:spTgt spid="57"/>
                                        </p:tgtEl>
                                        <p:attrNameLst>
                                          <p:attrName>style.rotation</p:attrName>
                                        </p:attrNameLst>
                                      </p:cBhvr>
                                      <p:tavLst>
                                        <p:tav tm="0">
                                          <p:val>
                                            <p:fltVal val="-90"/>
                                          </p:val>
                                        </p:tav>
                                        <p:tav tm="100000">
                                          <p:val>
                                            <p:fltVal val="0"/>
                                          </p:val>
                                        </p:tav>
                                      </p:tavLst>
                                    </p:anim>
                                    <p:anim calcmode="lin" valueType="num">
                                      <p:cBhvr>
                                        <p:cTn id="25" dur="800" decel="100000" fill="hold"/>
                                        <p:tgtEl>
                                          <p:spTgt spid="57"/>
                                        </p:tgtEl>
                                        <p:attrNameLst>
                                          <p:attrName>ppt_x</p:attrName>
                                        </p:attrNameLst>
                                      </p:cBhvr>
                                      <p:tavLst>
                                        <p:tav tm="0">
                                          <p:val>
                                            <p:strVal val="#ppt_x+0.4"/>
                                          </p:val>
                                        </p:tav>
                                        <p:tav tm="100000">
                                          <p:val>
                                            <p:strVal val="#ppt_x-0.05"/>
                                          </p:val>
                                        </p:tav>
                                      </p:tavLst>
                                    </p:anim>
                                    <p:anim calcmode="lin" valueType="num">
                                      <p:cBhvr>
                                        <p:cTn id="26" dur="800" decel="100000" fill="hold"/>
                                        <p:tgtEl>
                                          <p:spTgt spid="5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7"/>
                                        </p:tgtEl>
                                        <p:attrNameLst>
                                          <p:attrName>ppt_y</p:attrName>
                                        </p:attrNameLst>
                                      </p:cBhvr>
                                      <p:tavLst>
                                        <p:tav tm="0">
                                          <p:val>
                                            <p:strVal val="#ppt_y+0.1"/>
                                          </p:val>
                                        </p:tav>
                                        <p:tav tm="100000">
                                          <p:val>
                                            <p:strVal val="#ppt_y"/>
                                          </p:val>
                                        </p:tav>
                                      </p:tavLst>
                                    </p:anim>
                                  </p:childTnLst>
                                </p:cTn>
                              </p:par>
                            </p:childTnLst>
                          </p:cTn>
                        </p:par>
                        <p:par>
                          <p:cTn id="29" fill="hold">
                            <p:stCondLst>
                              <p:cond delay="1000"/>
                            </p:stCondLst>
                            <p:childTnLst>
                              <p:par>
                                <p:cTn id="30" presetID="12" presetClass="entr" presetSubtype="4" fill="hold" grpId="0" nodeType="afterEffect">
                                  <p:stCondLst>
                                    <p:cond delay="0"/>
                                  </p:stCondLst>
                                  <p:childTnLst>
                                    <p:set>
                                      <p:cBhvr>
                                        <p:cTn id="31" dur="1" fill="hold">
                                          <p:stCondLst>
                                            <p:cond delay="0"/>
                                          </p:stCondLst>
                                        </p:cTn>
                                        <p:tgtEl>
                                          <p:spTgt spid="121"/>
                                        </p:tgtEl>
                                        <p:attrNameLst>
                                          <p:attrName>style.visibility</p:attrName>
                                        </p:attrNameLst>
                                      </p:cBhvr>
                                      <p:to>
                                        <p:strVal val="visible"/>
                                      </p:to>
                                    </p:set>
                                    <p:anim calcmode="lin" valueType="num">
                                      <p:cBhvr additive="base">
                                        <p:cTn id="32" dur="500"/>
                                        <p:tgtEl>
                                          <p:spTgt spid="121"/>
                                        </p:tgtEl>
                                        <p:attrNameLst>
                                          <p:attrName>ppt_y</p:attrName>
                                        </p:attrNameLst>
                                      </p:cBhvr>
                                      <p:tavLst>
                                        <p:tav tm="0">
                                          <p:val>
                                            <p:strVal val="#ppt_y+#ppt_h*1.125000"/>
                                          </p:val>
                                        </p:tav>
                                        <p:tav tm="100000">
                                          <p:val>
                                            <p:strVal val="#ppt_y"/>
                                          </p:val>
                                        </p:tav>
                                      </p:tavLst>
                                    </p:anim>
                                    <p:animEffect transition="in" filter="wipe(up)">
                                      <p:cBhvr>
                                        <p:cTn id="33" dur="500"/>
                                        <p:tgtEl>
                                          <p:spTgt spid="121"/>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entr" presetSubtype="0" decel="100000" fill="hold" grpId="0" nodeType="clickEffect">
                                  <p:stCondLst>
                                    <p:cond delay="0"/>
                                  </p:stCondLst>
                                  <p:childTnLst>
                                    <p:set>
                                      <p:cBhvr>
                                        <p:cTn id="37" dur="1" fill="hold">
                                          <p:stCondLst>
                                            <p:cond delay="0"/>
                                          </p:stCondLst>
                                        </p:cTn>
                                        <p:tgtEl>
                                          <p:spTgt spid="122"/>
                                        </p:tgtEl>
                                        <p:attrNameLst>
                                          <p:attrName>style.visibility</p:attrName>
                                        </p:attrNameLst>
                                      </p:cBhvr>
                                      <p:to>
                                        <p:strVal val="visible"/>
                                      </p:to>
                                    </p:set>
                                    <p:anim calcmode="lin" valueType="num">
                                      <p:cBhvr>
                                        <p:cTn id="38" dur="500" fill="hold"/>
                                        <p:tgtEl>
                                          <p:spTgt spid="122"/>
                                        </p:tgtEl>
                                        <p:attrNameLst>
                                          <p:attrName>ppt_w</p:attrName>
                                        </p:attrNameLst>
                                      </p:cBhvr>
                                      <p:tavLst>
                                        <p:tav tm="0">
                                          <p:val>
                                            <p:fltVal val="0"/>
                                          </p:val>
                                        </p:tav>
                                        <p:tav tm="100000">
                                          <p:val>
                                            <p:strVal val="#ppt_w"/>
                                          </p:val>
                                        </p:tav>
                                      </p:tavLst>
                                    </p:anim>
                                    <p:anim calcmode="lin" valueType="num">
                                      <p:cBhvr>
                                        <p:cTn id="39" dur="500" fill="hold"/>
                                        <p:tgtEl>
                                          <p:spTgt spid="122"/>
                                        </p:tgtEl>
                                        <p:attrNameLst>
                                          <p:attrName>ppt_h</p:attrName>
                                        </p:attrNameLst>
                                      </p:cBhvr>
                                      <p:tavLst>
                                        <p:tav tm="0">
                                          <p:val>
                                            <p:fltVal val="0"/>
                                          </p:val>
                                        </p:tav>
                                        <p:tav tm="100000">
                                          <p:val>
                                            <p:strVal val="#ppt_h"/>
                                          </p:val>
                                        </p:tav>
                                      </p:tavLst>
                                    </p:anim>
                                    <p:anim calcmode="lin" valueType="num">
                                      <p:cBhvr>
                                        <p:cTn id="40" dur="500" fill="hold"/>
                                        <p:tgtEl>
                                          <p:spTgt spid="122"/>
                                        </p:tgtEl>
                                        <p:attrNameLst>
                                          <p:attrName>style.rotation</p:attrName>
                                        </p:attrNameLst>
                                      </p:cBhvr>
                                      <p:tavLst>
                                        <p:tav tm="0">
                                          <p:val>
                                            <p:fltVal val="360"/>
                                          </p:val>
                                        </p:tav>
                                        <p:tav tm="100000">
                                          <p:val>
                                            <p:fltVal val="0"/>
                                          </p:val>
                                        </p:tav>
                                      </p:tavLst>
                                    </p:anim>
                                    <p:animEffect transition="in" filter="fade">
                                      <p:cBhvr>
                                        <p:cTn id="41" dur="500"/>
                                        <p:tgtEl>
                                          <p:spTgt spid="1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125"/>
                                        </p:tgtEl>
                                        <p:attrNameLst>
                                          <p:attrName>style.visibility</p:attrName>
                                        </p:attrNameLst>
                                      </p:cBhvr>
                                      <p:to>
                                        <p:strVal val="visible"/>
                                      </p:to>
                                    </p:set>
                                    <p:anim calcmode="lin" valueType="num">
                                      <p:cBhvr additive="base">
                                        <p:cTn id="46" dur="500"/>
                                        <p:tgtEl>
                                          <p:spTgt spid="125"/>
                                        </p:tgtEl>
                                        <p:attrNameLst>
                                          <p:attrName>ppt_x</p:attrName>
                                        </p:attrNameLst>
                                      </p:cBhvr>
                                      <p:tavLst>
                                        <p:tav tm="0">
                                          <p:val>
                                            <p:strVal val="#ppt_x-#ppt_w*1.125000"/>
                                          </p:val>
                                        </p:tav>
                                        <p:tav tm="100000">
                                          <p:val>
                                            <p:strVal val="#ppt_x"/>
                                          </p:val>
                                        </p:tav>
                                      </p:tavLst>
                                    </p:anim>
                                    <p:animEffect transition="in" filter="wipe(right)">
                                      <p:cBhvr>
                                        <p:cTn id="47" dur="500"/>
                                        <p:tgtEl>
                                          <p:spTgt spid="12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126"/>
                                        </p:tgtEl>
                                        <p:attrNameLst>
                                          <p:attrName>style.visibility</p:attrName>
                                        </p:attrNameLst>
                                      </p:cBhvr>
                                      <p:to>
                                        <p:strVal val="visible"/>
                                      </p:to>
                                    </p:set>
                                    <p:anim calcmode="lin" valueType="num">
                                      <p:cBhvr additive="base">
                                        <p:cTn id="52" dur="500"/>
                                        <p:tgtEl>
                                          <p:spTgt spid="126"/>
                                        </p:tgtEl>
                                        <p:attrNameLst>
                                          <p:attrName>ppt_y</p:attrName>
                                        </p:attrNameLst>
                                      </p:cBhvr>
                                      <p:tavLst>
                                        <p:tav tm="0">
                                          <p:val>
                                            <p:strVal val="#ppt_y-#ppt_h*1.125000"/>
                                          </p:val>
                                        </p:tav>
                                        <p:tav tm="100000">
                                          <p:val>
                                            <p:strVal val="#ppt_y"/>
                                          </p:val>
                                        </p:tav>
                                      </p:tavLst>
                                    </p:anim>
                                    <p:animEffect transition="in" filter="wipe(down)">
                                      <p:cBhvr>
                                        <p:cTn id="53"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1" grpId="0" animBg="1"/>
      <p:bldP spid="1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84246D9B-2F37-0A49-9C4E-DF251FB7907C}"/>
              </a:ext>
            </a:extLst>
          </p:cNvPr>
          <p:cNvSpPr txBox="1"/>
          <p:nvPr/>
        </p:nvSpPr>
        <p:spPr>
          <a:xfrm>
            <a:off x="9052942" y="2966503"/>
            <a:ext cx="1767496" cy="369332"/>
          </a:xfrm>
          <a:prstGeom prst="rect">
            <a:avLst/>
          </a:prstGeom>
          <a:noFill/>
        </p:spPr>
        <p:txBody>
          <a:bodyPr wrap="square" rtlCol="0">
            <a:spAutoFit/>
          </a:bodyPr>
          <a:lstStyle/>
          <a:p>
            <a:r>
              <a:rPr lang="en-US" altLang="zh-CN" b="1" dirty="0">
                <a:solidFill>
                  <a:schemeClr val="accent1"/>
                </a:solidFill>
              </a:rPr>
              <a:t>DHCP</a:t>
            </a:r>
            <a:r>
              <a:rPr lang="zh-CN" altLang="en-US" b="1" dirty="0">
                <a:solidFill>
                  <a:schemeClr val="accent1"/>
                </a:solidFill>
              </a:rPr>
              <a:t>中继代理</a:t>
            </a:r>
          </a:p>
        </p:txBody>
      </p:sp>
      <p:sp>
        <p:nvSpPr>
          <p:cNvPr id="9" name="矩形 8">
            <a:extLst>
              <a:ext uri="{FF2B5EF4-FFF2-40B4-BE49-F238E27FC236}">
                <a16:creationId xmlns:a16="http://schemas.microsoft.com/office/drawing/2014/main" id="{3C4BF9FB-4F19-D82E-CAEB-5D370E842031}"/>
              </a:ext>
            </a:extLst>
          </p:cNvPr>
          <p:cNvSpPr/>
          <p:nvPr/>
        </p:nvSpPr>
        <p:spPr>
          <a:xfrm>
            <a:off x="1250576" y="2015273"/>
            <a:ext cx="3395365" cy="2267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2400" b="1" dirty="0">
                <a:solidFill>
                  <a:schemeClr val="bg1"/>
                </a:solidFill>
                <a:latin typeface="+mn-ea"/>
              </a:rPr>
              <a:t>可以通过</a:t>
            </a:r>
            <a:r>
              <a:rPr lang="en-US" altLang="zh-CN" sz="2400" b="1" dirty="0">
                <a:solidFill>
                  <a:schemeClr val="bg1"/>
                </a:solidFill>
                <a:latin typeface="+mn-ea"/>
              </a:rPr>
              <a:t>DHCP</a:t>
            </a:r>
          </a:p>
          <a:p>
            <a:r>
              <a:rPr lang="zh-CN" altLang="en-US" sz="2400" b="1" dirty="0">
                <a:solidFill>
                  <a:schemeClr val="bg1"/>
                </a:solidFill>
                <a:latin typeface="+mn-ea"/>
              </a:rPr>
              <a:t>获取网络配置参数</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028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4399" y="898245"/>
              <a:ext cx="5502062" cy="400110"/>
            </a:xfrm>
            <a:prstGeom prst="rect">
              <a:avLst/>
            </a:prstGeom>
            <a:noFill/>
          </p:spPr>
          <p:txBody>
            <a:bodyPr wrap="square" rtlCol="0">
              <a:spAutoFit/>
            </a:bodyPr>
            <a:lstStyle/>
            <a:p>
              <a:r>
                <a:rPr lang="en-US" altLang="zh-CN" sz="2000" b="1" dirty="0"/>
                <a:t>DHCP</a:t>
              </a:r>
              <a:r>
                <a:rPr lang="zh-CN" altLang="en-US" sz="2000" b="1" dirty="0"/>
                <a:t>中继代理</a:t>
              </a:r>
              <a:endParaRPr lang="zh-CN" altLang="en-US" sz="2000" b="1" dirty="0">
                <a:solidFill>
                  <a:schemeClr val="tx1"/>
                </a:solidFill>
                <a:ea typeface="+mj-ea"/>
              </a:endParaRPr>
            </a:p>
          </p:txBody>
        </p:sp>
      </p:grpSp>
      <p:grpSp>
        <p:nvGrpSpPr>
          <p:cNvPr id="56" name="组合 55">
            <a:extLst>
              <a:ext uri="{FF2B5EF4-FFF2-40B4-BE49-F238E27FC236}">
                <a16:creationId xmlns:a16="http://schemas.microsoft.com/office/drawing/2014/main" id="{1AEB395E-4900-5F4B-4E3F-9AB64E26A64C}"/>
              </a:ext>
            </a:extLst>
          </p:cNvPr>
          <p:cNvGrpSpPr/>
          <p:nvPr/>
        </p:nvGrpSpPr>
        <p:grpSpPr>
          <a:xfrm>
            <a:off x="3018072" y="938055"/>
            <a:ext cx="8861710" cy="5541042"/>
            <a:chOff x="3018072" y="938055"/>
            <a:chExt cx="8861710" cy="5541042"/>
          </a:xfrm>
        </p:grpSpPr>
        <p:pic>
          <p:nvPicPr>
            <p:cNvPr id="6" name="图片 5" descr="电脑游戏的截图&#10;&#10;中度可信度描述已自动生成">
              <a:extLst>
                <a:ext uri="{FF2B5EF4-FFF2-40B4-BE49-F238E27FC236}">
                  <a16:creationId xmlns:a16="http://schemas.microsoft.com/office/drawing/2014/main" id="{879DD3A0-1FB5-7373-0DF6-87A225B58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897" y="968265"/>
              <a:ext cx="6425687" cy="4320207"/>
            </a:xfrm>
            <a:prstGeom prst="rect">
              <a:avLst/>
            </a:prstGeom>
          </p:spPr>
        </p:pic>
        <p:grpSp>
          <p:nvGrpSpPr>
            <p:cNvPr id="7" name="组合 6">
              <a:extLst>
                <a:ext uri="{FF2B5EF4-FFF2-40B4-BE49-F238E27FC236}">
                  <a16:creationId xmlns:a16="http://schemas.microsoft.com/office/drawing/2014/main" id="{E91FABA6-DB00-AE0D-D52C-C79C7ED6BE48}"/>
                </a:ext>
              </a:extLst>
            </p:cNvPr>
            <p:cNvGrpSpPr/>
            <p:nvPr/>
          </p:nvGrpSpPr>
          <p:grpSpPr>
            <a:xfrm>
              <a:off x="8428914" y="938055"/>
              <a:ext cx="2704813" cy="1077218"/>
              <a:chOff x="724188" y="1371600"/>
              <a:chExt cx="2704813" cy="1077218"/>
            </a:xfrm>
          </p:grpSpPr>
          <p:sp>
            <p:nvSpPr>
              <p:cNvPr id="8" name="文本框 7">
                <a:extLst>
                  <a:ext uri="{FF2B5EF4-FFF2-40B4-BE49-F238E27FC236}">
                    <a16:creationId xmlns:a16="http://schemas.microsoft.com/office/drawing/2014/main" id="{7313CB63-2908-1191-DD87-B232B7266B2D}"/>
                  </a:ext>
                </a:extLst>
              </p:cNvPr>
              <p:cNvSpPr txBox="1"/>
              <p:nvPr/>
            </p:nvSpPr>
            <p:spPr>
              <a:xfrm>
                <a:off x="724188" y="1371600"/>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zh-CN" altLang="en-US" sz="1600" b="1" dirty="0"/>
                  <a:t>域名：</a:t>
                </a:r>
              </a:p>
            </p:txBody>
          </p:sp>
          <p:sp>
            <p:nvSpPr>
              <p:cNvPr id="29" name="文本框 28">
                <a:extLst>
                  <a:ext uri="{FF2B5EF4-FFF2-40B4-BE49-F238E27FC236}">
                    <a16:creationId xmlns:a16="http://schemas.microsoft.com/office/drawing/2014/main" id="{4D161A03-3E04-A75C-06B3-53F7AEED637F}"/>
                  </a:ext>
                </a:extLst>
              </p:cNvPr>
              <p:cNvSpPr txBox="1"/>
              <p:nvPr/>
            </p:nvSpPr>
            <p:spPr>
              <a:xfrm>
                <a:off x="1875401" y="1371600"/>
                <a:ext cx="1553600" cy="1077218"/>
              </a:xfrm>
              <a:prstGeom prst="rect">
                <a:avLst/>
              </a:prstGeom>
              <a:noFill/>
            </p:spPr>
            <p:txBody>
              <a:bodyPr wrap="square" rtlCol="0">
                <a:spAutoFit/>
              </a:bodyPr>
              <a:lstStyle/>
              <a:p>
                <a:r>
                  <a:rPr lang="en-US" altLang="zh-CN" sz="1600" b="1" dirty="0"/>
                  <a:t>192.168.1.1</a:t>
                </a:r>
              </a:p>
              <a:p>
                <a:r>
                  <a:rPr lang="en-US" altLang="zh-CN" sz="1600" b="1" dirty="0"/>
                  <a:t>255.255.255.0</a:t>
                </a:r>
              </a:p>
              <a:p>
                <a:r>
                  <a:rPr lang="en-US" altLang="zh-CN" sz="1600" b="1" dirty="0"/>
                  <a:t>192.168.1.254</a:t>
                </a:r>
              </a:p>
              <a:p>
                <a:r>
                  <a:rPr lang="en-US" altLang="zh-CN" sz="1600" b="1" dirty="0"/>
                  <a:t>www.hnust.cn</a:t>
                </a:r>
                <a:endParaRPr lang="zh-CN" altLang="en-US" sz="1600" b="1" dirty="0"/>
              </a:p>
            </p:txBody>
          </p:sp>
        </p:grpSp>
        <p:grpSp>
          <p:nvGrpSpPr>
            <p:cNvPr id="30" name="组合 29">
              <a:extLst>
                <a:ext uri="{FF2B5EF4-FFF2-40B4-BE49-F238E27FC236}">
                  <a16:creationId xmlns:a16="http://schemas.microsoft.com/office/drawing/2014/main" id="{E8FB1F66-9E26-57B7-152C-61578318F4BF}"/>
                </a:ext>
              </a:extLst>
            </p:cNvPr>
            <p:cNvGrpSpPr/>
            <p:nvPr/>
          </p:nvGrpSpPr>
          <p:grpSpPr>
            <a:xfrm>
              <a:off x="8428914" y="2401862"/>
              <a:ext cx="2704813" cy="584775"/>
              <a:chOff x="996557" y="2228671"/>
              <a:chExt cx="2704813" cy="584775"/>
            </a:xfrm>
          </p:grpSpPr>
          <p:sp>
            <p:nvSpPr>
              <p:cNvPr id="31" name="文本框 30">
                <a:extLst>
                  <a:ext uri="{FF2B5EF4-FFF2-40B4-BE49-F238E27FC236}">
                    <a16:creationId xmlns:a16="http://schemas.microsoft.com/office/drawing/2014/main" id="{FE3E3A72-801E-1053-B0F5-AA2218952B1B}"/>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33" name="文本框 32">
                <a:extLst>
                  <a:ext uri="{FF2B5EF4-FFF2-40B4-BE49-F238E27FC236}">
                    <a16:creationId xmlns:a16="http://schemas.microsoft.com/office/drawing/2014/main" id="{DE010A23-0C40-3542-1B72-BDC476ABB760}"/>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192.168.1.254</a:t>
                </a:r>
              </a:p>
              <a:p>
                <a:r>
                  <a:rPr lang="en-US" altLang="zh-CN" sz="1600" b="1" dirty="0"/>
                  <a:t>255.255.255.0</a:t>
                </a:r>
              </a:p>
            </p:txBody>
          </p:sp>
        </p:grpSp>
        <p:grpSp>
          <p:nvGrpSpPr>
            <p:cNvPr id="34" name="组合 33">
              <a:extLst>
                <a:ext uri="{FF2B5EF4-FFF2-40B4-BE49-F238E27FC236}">
                  <a16:creationId xmlns:a16="http://schemas.microsoft.com/office/drawing/2014/main" id="{397AE2BC-5367-6613-632D-311839D7883D}"/>
                </a:ext>
              </a:extLst>
            </p:cNvPr>
            <p:cNvGrpSpPr/>
            <p:nvPr/>
          </p:nvGrpSpPr>
          <p:grpSpPr>
            <a:xfrm>
              <a:off x="8428914" y="3424453"/>
              <a:ext cx="2704813" cy="584775"/>
              <a:chOff x="996557" y="2228671"/>
              <a:chExt cx="2704813" cy="584775"/>
            </a:xfrm>
          </p:grpSpPr>
          <p:sp>
            <p:nvSpPr>
              <p:cNvPr id="35" name="文本框 34">
                <a:extLst>
                  <a:ext uri="{FF2B5EF4-FFF2-40B4-BE49-F238E27FC236}">
                    <a16:creationId xmlns:a16="http://schemas.microsoft.com/office/drawing/2014/main" id="{E44694C6-FFBB-15B6-E3B0-4397F7ED1360}"/>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36" name="文本框 35">
                <a:extLst>
                  <a:ext uri="{FF2B5EF4-FFF2-40B4-BE49-F238E27FC236}">
                    <a16:creationId xmlns:a16="http://schemas.microsoft.com/office/drawing/2014/main" id="{921AF9F9-31F5-00F2-C1DD-DCAC6A38CAD3}"/>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192.168.0.254</a:t>
                </a:r>
              </a:p>
              <a:p>
                <a:r>
                  <a:rPr lang="en-US" altLang="zh-CN" sz="1600" b="1" dirty="0"/>
                  <a:t>255.255.255.0</a:t>
                </a:r>
              </a:p>
            </p:txBody>
          </p:sp>
        </p:grpSp>
        <p:grpSp>
          <p:nvGrpSpPr>
            <p:cNvPr id="37" name="组合 36">
              <a:extLst>
                <a:ext uri="{FF2B5EF4-FFF2-40B4-BE49-F238E27FC236}">
                  <a16:creationId xmlns:a16="http://schemas.microsoft.com/office/drawing/2014/main" id="{77351F93-8471-ED95-E396-6A2A7CA3ADE0}"/>
                </a:ext>
              </a:extLst>
            </p:cNvPr>
            <p:cNvGrpSpPr/>
            <p:nvPr/>
          </p:nvGrpSpPr>
          <p:grpSpPr>
            <a:xfrm>
              <a:off x="9129667" y="5377090"/>
              <a:ext cx="2750115" cy="1102007"/>
              <a:chOff x="764299" y="3812205"/>
              <a:chExt cx="2750115" cy="1102007"/>
            </a:xfrm>
          </p:grpSpPr>
          <p:sp>
            <p:nvSpPr>
              <p:cNvPr id="38" name="文本框 37">
                <a:extLst>
                  <a:ext uri="{FF2B5EF4-FFF2-40B4-BE49-F238E27FC236}">
                    <a16:creationId xmlns:a16="http://schemas.microsoft.com/office/drawing/2014/main" id="{21019F84-E885-F92E-3C87-4AA0E172A30E}"/>
                  </a:ext>
                </a:extLst>
              </p:cNvPr>
              <p:cNvSpPr txBox="1"/>
              <p:nvPr/>
            </p:nvSpPr>
            <p:spPr>
              <a:xfrm>
                <a:off x="764299" y="3812205"/>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40" name="文本框 39">
                <a:extLst>
                  <a:ext uri="{FF2B5EF4-FFF2-40B4-BE49-F238E27FC236}">
                    <a16:creationId xmlns:a16="http://schemas.microsoft.com/office/drawing/2014/main" id="{B8ABFC4A-6EE8-23D8-A143-9684D3328A75}"/>
                  </a:ext>
                </a:extLst>
              </p:cNvPr>
              <p:cNvSpPr txBox="1"/>
              <p:nvPr/>
            </p:nvSpPr>
            <p:spPr>
              <a:xfrm>
                <a:off x="1915512" y="3812205"/>
                <a:ext cx="1553600" cy="584775"/>
              </a:xfrm>
              <a:prstGeom prst="rect">
                <a:avLst/>
              </a:prstGeom>
              <a:noFill/>
            </p:spPr>
            <p:txBody>
              <a:bodyPr wrap="square" rtlCol="0">
                <a:spAutoFit/>
              </a:bodyPr>
              <a:lstStyle/>
              <a:p>
                <a:r>
                  <a:rPr lang="en-US" altLang="zh-CN" sz="1600" b="1" dirty="0"/>
                  <a:t>192.168.0.253</a:t>
                </a:r>
              </a:p>
              <a:p>
                <a:r>
                  <a:rPr lang="en-US" altLang="zh-CN" sz="1600" b="1" dirty="0"/>
                  <a:t>255.255.255.0</a:t>
                </a:r>
              </a:p>
            </p:txBody>
          </p:sp>
          <p:sp>
            <p:nvSpPr>
              <p:cNvPr id="41" name="文本框 40">
                <a:extLst>
                  <a:ext uri="{FF2B5EF4-FFF2-40B4-BE49-F238E27FC236}">
                    <a16:creationId xmlns:a16="http://schemas.microsoft.com/office/drawing/2014/main" id="{391A967B-014A-E222-B1B0-ED60A8A759F7}"/>
                  </a:ext>
                </a:extLst>
              </p:cNvPr>
              <p:cNvSpPr txBox="1"/>
              <p:nvPr/>
            </p:nvSpPr>
            <p:spPr>
              <a:xfrm>
                <a:off x="764299" y="4329437"/>
                <a:ext cx="2750115" cy="584775"/>
              </a:xfrm>
              <a:prstGeom prst="rect">
                <a:avLst/>
              </a:prstGeom>
              <a:noFill/>
            </p:spPr>
            <p:txBody>
              <a:bodyPr wrap="square" rtlCol="0">
                <a:spAutoFit/>
              </a:bodyPr>
              <a:lstStyle/>
              <a:p>
                <a:r>
                  <a:rPr lang="zh-CN" altLang="en-US" sz="1600" b="1" dirty="0"/>
                  <a:t>记录有域名</a:t>
                </a:r>
                <a:r>
                  <a:rPr lang="en-US" altLang="zh-CN" sz="1600" b="1" dirty="0"/>
                  <a:t>www.hnust.cn</a:t>
                </a:r>
              </a:p>
              <a:p>
                <a:r>
                  <a:rPr lang="zh-CN" altLang="en-US" sz="1600" b="1" dirty="0"/>
                  <a:t>对应的</a:t>
                </a:r>
                <a:r>
                  <a:rPr lang="en-US" altLang="zh-CN" sz="1600" b="1" dirty="0"/>
                  <a:t>IP</a:t>
                </a:r>
                <a:r>
                  <a:rPr lang="zh-CN" altLang="en-US" sz="1600" b="1" dirty="0"/>
                  <a:t>地址</a:t>
                </a:r>
                <a:r>
                  <a:rPr lang="en-US" altLang="zh-CN" sz="1600" b="1" dirty="0"/>
                  <a:t>192.168.1.1</a:t>
                </a:r>
              </a:p>
            </p:txBody>
          </p:sp>
        </p:grpSp>
        <p:grpSp>
          <p:nvGrpSpPr>
            <p:cNvPr id="42" name="组合 41">
              <a:extLst>
                <a:ext uri="{FF2B5EF4-FFF2-40B4-BE49-F238E27FC236}">
                  <a16:creationId xmlns:a16="http://schemas.microsoft.com/office/drawing/2014/main" id="{7146DA70-B045-076E-F45D-9204CCC2C2A6}"/>
                </a:ext>
              </a:extLst>
            </p:cNvPr>
            <p:cNvGrpSpPr/>
            <p:nvPr/>
          </p:nvGrpSpPr>
          <p:grpSpPr>
            <a:xfrm>
              <a:off x="4474550" y="5377090"/>
              <a:ext cx="2704813" cy="584775"/>
              <a:chOff x="1038122" y="1505219"/>
              <a:chExt cx="2704813" cy="584775"/>
            </a:xfrm>
          </p:grpSpPr>
          <p:sp>
            <p:nvSpPr>
              <p:cNvPr id="43" name="文本框 42">
                <a:extLst>
                  <a:ext uri="{FF2B5EF4-FFF2-40B4-BE49-F238E27FC236}">
                    <a16:creationId xmlns:a16="http://schemas.microsoft.com/office/drawing/2014/main" id="{BFC5F15B-6B47-FDDE-9865-D761273F9AE1}"/>
                  </a:ext>
                </a:extLst>
              </p:cNvPr>
              <p:cNvSpPr txBox="1"/>
              <p:nvPr/>
            </p:nvSpPr>
            <p:spPr>
              <a:xfrm>
                <a:off x="1038122" y="1505219"/>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44" name="文本框 43">
                <a:extLst>
                  <a:ext uri="{FF2B5EF4-FFF2-40B4-BE49-F238E27FC236}">
                    <a16:creationId xmlns:a16="http://schemas.microsoft.com/office/drawing/2014/main" id="{7447A1F8-4324-6826-84E8-19C76FA8C7FA}"/>
                  </a:ext>
                </a:extLst>
              </p:cNvPr>
              <p:cNvSpPr txBox="1"/>
              <p:nvPr/>
            </p:nvSpPr>
            <p:spPr>
              <a:xfrm>
                <a:off x="2189335" y="1505219"/>
                <a:ext cx="1553600" cy="584775"/>
              </a:xfrm>
              <a:prstGeom prst="rect">
                <a:avLst/>
              </a:prstGeom>
              <a:noFill/>
            </p:spPr>
            <p:txBody>
              <a:bodyPr wrap="square" rtlCol="0">
                <a:spAutoFit/>
              </a:bodyPr>
              <a:lstStyle/>
              <a:p>
                <a:r>
                  <a:rPr lang="en-US" altLang="zh-CN" sz="1600" b="1" dirty="0"/>
                  <a:t>192.168.0.252</a:t>
                </a:r>
              </a:p>
              <a:p>
                <a:r>
                  <a:rPr lang="en-US" altLang="zh-CN" sz="1600" b="1" dirty="0"/>
                  <a:t>255.255.255.0</a:t>
                </a:r>
              </a:p>
            </p:txBody>
          </p:sp>
        </p:grpSp>
        <p:sp>
          <p:nvSpPr>
            <p:cNvPr id="45" name="文本框 44">
              <a:extLst>
                <a:ext uri="{FF2B5EF4-FFF2-40B4-BE49-F238E27FC236}">
                  <a16:creationId xmlns:a16="http://schemas.microsoft.com/office/drawing/2014/main" id="{A8310AFB-CDE5-AC62-C8E5-88D98998ADE8}"/>
                </a:ext>
              </a:extLst>
            </p:cNvPr>
            <p:cNvSpPr txBox="1"/>
            <p:nvPr/>
          </p:nvSpPr>
          <p:spPr>
            <a:xfrm>
              <a:off x="6429293" y="1108759"/>
              <a:ext cx="1284194" cy="369332"/>
            </a:xfrm>
            <a:prstGeom prst="rect">
              <a:avLst/>
            </a:prstGeom>
            <a:noFill/>
          </p:spPr>
          <p:txBody>
            <a:bodyPr wrap="square" rtlCol="0">
              <a:spAutoFit/>
            </a:bodyPr>
            <a:lstStyle/>
            <a:p>
              <a:r>
                <a:rPr lang="en-US" altLang="zh-CN" b="1" dirty="0"/>
                <a:t>Web</a:t>
              </a:r>
              <a:r>
                <a:rPr lang="zh-CN" altLang="en-US" b="1" dirty="0"/>
                <a:t>服务器</a:t>
              </a:r>
            </a:p>
          </p:txBody>
        </p:sp>
        <p:sp>
          <p:nvSpPr>
            <p:cNvPr id="46" name="文本框 45">
              <a:extLst>
                <a:ext uri="{FF2B5EF4-FFF2-40B4-BE49-F238E27FC236}">
                  <a16:creationId xmlns:a16="http://schemas.microsoft.com/office/drawing/2014/main" id="{FFA59732-B2C9-E7BD-1506-F27807C451DB}"/>
                </a:ext>
              </a:extLst>
            </p:cNvPr>
            <p:cNvSpPr txBox="1"/>
            <p:nvPr/>
          </p:nvSpPr>
          <p:spPr>
            <a:xfrm>
              <a:off x="5175835" y="3424453"/>
              <a:ext cx="1067254" cy="369332"/>
            </a:xfrm>
            <a:prstGeom prst="rect">
              <a:avLst/>
            </a:prstGeom>
            <a:noFill/>
          </p:spPr>
          <p:txBody>
            <a:bodyPr wrap="square" rtlCol="0">
              <a:spAutoFit/>
            </a:bodyPr>
            <a:lstStyle/>
            <a:p>
              <a:pPr algn="ctr"/>
              <a:r>
                <a:rPr lang="zh-CN" altLang="en-US" b="1" dirty="0"/>
                <a:t>交换机</a:t>
              </a:r>
              <a:r>
                <a:rPr lang="en-US" altLang="zh-CN" b="1" dirty="0"/>
                <a:t>2</a:t>
              </a:r>
              <a:endParaRPr lang="zh-CN" altLang="en-US" b="1" dirty="0"/>
            </a:p>
          </p:txBody>
        </p:sp>
        <p:sp>
          <p:nvSpPr>
            <p:cNvPr id="47" name="文本框 46">
              <a:extLst>
                <a:ext uri="{FF2B5EF4-FFF2-40B4-BE49-F238E27FC236}">
                  <a16:creationId xmlns:a16="http://schemas.microsoft.com/office/drawing/2014/main" id="{342F7880-6B46-93E4-21AF-236923761369}"/>
                </a:ext>
              </a:extLst>
            </p:cNvPr>
            <p:cNvSpPr txBox="1"/>
            <p:nvPr/>
          </p:nvSpPr>
          <p:spPr>
            <a:xfrm>
              <a:off x="7462036" y="5356956"/>
              <a:ext cx="1067254" cy="369332"/>
            </a:xfrm>
            <a:prstGeom prst="rect">
              <a:avLst/>
            </a:prstGeom>
            <a:noFill/>
          </p:spPr>
          <p:txBody>
            <a:bodyPr wrap="square" rtlCol="0">
              <a:spAutoFit/>
            </a:bodyPr>
            <a:lstStyle/>
            <a:p>
              <a:pPr algn="ctr"/>
              <a:r>
                <a:rPr lang="zh-CN" altLang="en-US" b="1" dirty="0"/>
                <a:t>交换机</a:t>
              </a:r>
              <a:r>
                <a:rPr lang="en-US" altLang="zh-CN" b="1" dirty="0"/>
                <a:t>1</a:t>
              </a:r>
              <a:endParaRPr lang="zh-CN" altLang="en-US" b="1" dirty="0"/>
            </a:p>
          </p:txBody>
        </p:sp>
        <p:sp>
          <p:nvSpPr>
            <p:cNvPr id="48" name="文本框 47">
              <a:extLst>
                <a:ext uri="{FF2B5EF4-FFF2-40B4-BE49-F238E27FC236}">
                  <a16:creationId xmlns:a16="http://schemas.microsoft.com/office/drawing/2014/main" id="{84833375-D12C-08AE-512F-9FA3DBE20699}"/>
                </a:ext>
              </a:extLst>
            </p:cNvPr>
            <p:cNvSpPr txBox="1"/>
            <p:nvPr/>
          </p:nvSpPr>
          <p:spPr>
            <a:xfrm>
              <a:off x="8193586" y="2981171"/>
              <a:ext cx="1284194" cy="369332"/>
            </a:xfrm>
            <a:prstGeom prst="rect">
              <a:avLst/>
            </a:prstGeom>
            <a:noFill/>
          </p:spPr>
          <p:txBody>
            <a:bodyPr wrap="square" rtlCol="0">
              <a:spAutoFit/>
            </a:bodyPr>
            <a:lstStyle/>
            <a:p>
              <a:r>
                <a:rPr lang="zh-CN" altLang="en-US" b="1" dirty="0"/>
                <a:t>路由器</a:t>
              </a:r>
            </a:p>
          </p:txBody>
        </p:sp>
        <p:sp>
          <p:nvSpPr>
            <p:cNvPr id="49" name="文本框 48">
              <a:extLst>
                <a:ext uri="{FF2B5EF4-FFF2-40B4-BE49-F238E27FC236}">
                  <a16:creationId xmlns:a16="http://schemas.microsoft.com/office/drawing/2014/main" id="{5ADD1FB3-797F-780D-A5C8-F870BF2E9D00}"/>
                </a:ext>
              </a:extLst>
            </p:cNvPr>
            <p:cNvSpPr txBox="1"/>
            <p:nvPr/>
          </p:nvSpPr>
          <p:spPr>
            <a:xfrm>
              <a:off x="5247246" y="4282824"/>
              <a:ext cx="1429217" cy="369332"/>
            </a:xfrm>
            <a:prstGeom prst="rect">
              <a:avLst/>
            </a:prstGeom>
            <a:noFill/>
          </p:spPr>
          <p:txBody>
            <a:bodyPr wrap="square" rtlCol="0">
              <a:spAutoFit/>
            </a:bodyPr>
            <a:lstStyle/>
            <a:p>
              <a:pPr algn="ctr"/>
              <a:r>
                <a:rPr lang="en-US" altLang="zh-CN" b="1" dirty="0"/>
                <a:t>DHCP</a:t>
              </a:r>
              <a:r>
                <a:rPr lang="zh-CN" altLang="en-US" b="1" dirty="0"/>
                <a:t>服务器</a:t>
              </a:r>
            </a:p>
          </p:txBody>
        </p:sp>
        <p:sp>
          <p:nvSpPr>
            <p:cNvPr id="50" name="文本框 49">
              <a:extLst>
                <a:ext uri="{FF2B5EF4-FFF2-40B4-BE49-F238E27FC236}">
                  <a16:creationId xmlns:a16="http://schemas.microsoft.com/office/drawing/2014/main" id="{03AEA543-1890-93C7-C91B-DCEE6B96F3CA}"/>
                </a:ext>
              </a:extLst>
            </p:cNvPr>
            <p:cNvSpPr txBox="1"/>
            <p:nvPr/>
          </p:nvSpPr>
          <p:spPr>
            <a:xfrm>
              <a:off x="9406514" y="4282824"/>
              <a:ext cx="1429217" cy="369332"/>
            </a:xfrm>
            <a:prstGeom prst="rect">
              <a:avLst/>
            </a:prstGeom>
            <a:noFill/>
          </p:spPr>
          <p:txBody>
            <a:bodyPr wrap="square" rtlCol="0">
              <a:spAutoFit/>
            </a:bodyPr>
            <a:lstStyle/>
            <a:p>
              <a:pPr algn="ctr"/>
              <a:r>
                <a:rPr lang="en-US" altLang="zh-CN" b="1" dirty="0"/>
                <a:t>DNS</a:t>
              </a:r>
              <a:r>
                <a:rPr lang="zh-CN" altLang="en-US" b="1" dirty="0"/>
                <a:t>服务器</a:t>
              </a:r>
            </a:p>
          </p:txBody>
        </p:sp>
        <p:sp>
          <p:nvSpPr>
            <p:cNvPr id="52" name="文本框 51">
              <a:extLst>
                <a:ext uri="{FF2B5EF4-FFF2-40B4-BE49-F238E27FC236}">
                  <a16:creationId xmlns:a16="http://schemas.microsoft.com/office/drawing/2014/main" id="{6D3265A3-E1A1-BF77-B342-1F156A2EE041}"/>
                </a:ext>
              </a:extLst>
            </p:cNvPr>
            <p:cNvSpPr txBox="1"/>
            <p:nvPr/>
          </p:nvSpPr>
          <p:spPr>
            <a:xfrm>
              <a:off x="3018072" y="2217196"/>
              <a:ext cx="1067254" cy="369332"/>
            </a:xfrm>
            <a:prstGeom prst="rect">
              <a:avLst/>
            </a:prstGeom>
            <a:noFill/>
          </p:spPr>
          <p:txBody>
            <a:bodyPr wrap="square" rtlCol="0">
              <a:spAutoFit/>
            </a:bodyPr>
            <a:lstStyle/>
            <a:p>
              <a:pPr algn="ctr"/>
              <a:r>
                <a:rPr lang="zh-CN" altLang="en-US" b="1" dirty="0"/>
                <a:t>主机</a:t>
              </a:r>
              <a:r>
                <a:rPr lang="en-US" altLang="zh-CN" b="1" dirty="0"/>
                <a:t>1</a:t>
              </a:r>
              <a:endParaRPr lang="zh-CN" altLang="en-US" b="1" dirty="0"/>
            </a:p>
          </p:txBody>
        </p:sp>
        <p:sp>
          <p:nvSpPr>
            <p:cNvPr id="55" name="文本框 54">
              <a:extLst>
                <a:ext uri="{FF2B5EF4-FFF2-40B4-BE49-F238E27FC236}">
                  <a16:creationId xmlns:a16="http://schemas.microsoft.com/office/drawing/2014/main" id="{30A76DA3-8072-0534-FFA3-0E49A8A2CB65}"/>
                </a:ext>
              </a:extLst>
            </p:cNvPr>
            <p:cNvSpPr txBox="1"/>
            <p:nvPr/>
          </p:nvSpPr>
          <p:spPr>
            <a:xfrm>
              <a:off x="3018072" y="3638010"/>
              <a:ext cx="1067254" cy="369332"/>
            </a:xfrm>
            <a:prstGeom prst="rect">
              <a:avLst/>
            </a:prstGeom>
            <a:noFill/>
          </p:spPr>
          <p:txBody>
            <a:bodyPr wrap="square" rtlCol="0">
              <a:spAutoFit/>
            </a:bodyPr>
            <a:lstStyle/>
            <a:p>
              <a:pPr algn="ctr"/>
              <a:r>
                <a:rPr lang="zh-CN" altLang="en-US" b="1" dirty="0"/>
                <a:t>主机</a:t>
              </a:r>
              <a:r>
                <a:rPr lang="en-US" altLang="zh-CN" b="1" dirty="0"/>
                <a:t>n</a:t>
              </a:r>
              <a:endParaRPr lang="zh-CN" altLang="en-US" b="1" dirty="0"/>
            </a:p>
          </p:txBody>
        </p:sp>
      </p:grpSp>
      <p:sp>
        <p:nvSpPr>
          <p:cNvPr id="5" name="对话气泡: 圆角矩形 4">
            <a:extLst>
              <a:ext uri="{FF2B5EF4-FFF2-40B4-BE49-F238E27FC236}">
                <a16:creationId xmlns:a16="http://schemas.microsoft.com/office/drawing/2014/main" id="{90FB47DB-D257-02B5-BE59-C5D5875486AC}"/>
              </a:ext>
            </a:extLst>
          </p:cNvPr>
          <p:cNvSpPr/>
          <p:nvPr/>
        </p:nvSpPr>
        <p:spPr>
          <a:xfrm>
            <a:off x="3496889" y="749072"/>
            <a:ext cx="2951993" cy="990354"/>
          </a:xfrm>
          <a:prstGeom prst="wedgeRoundRectCallout">
            <a:avLst>
              <a:gd name="adj1" fmla="val 93609"/>
              <a:gd name="adj2" fmla="val 180414"/>
              <a:gd name="adj3" fmla="val 16667"/>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solidFill>
                  <a:schemeClr val="bg1"/>
                </a:solidFill>
                <a:latin typeface="+mn-ea"/>
              </a:rPr>
              <a:t>       给该路由器配置</a:t>
            </a:r>
            <a:r>
              <a:rPr lang="en-US" altLang="zh-CN" b="1" dirty="0">
                <a:solidFill>
                  <a:schemeClr val="bg1"/>
                </a:solidFill>
                <a:latin typeface="+mn-ea"/>
              </a:rPr>
              <a:t>DHCP</a:t>
            </a:r>
            <a:r>
              <a:rPr lang="zh-CN" altLang="en-US" b="1" dirty="0">
                <a:solidFill>
                  <a:schemeClr val="bg1"/>
                </a:solidFill>
                <a:latin typeface="+mn-ea"/>
              </a:rPr>
              <a:t>服务器的</a:t>
            </a:r>
            <a:r>
              <a:rPr lang="en-US" altLang="zh-CN" b="1" dirty="0">
                <a:solidFill>
                  <a:schemeClr val="bg1"/>
                </a:solidFill>
                <a:latin typeface="+mn-ea"/>
              </a:rPr>
              <a:t>IP</a:t>
            </a:r>
            <a:r>
              <a:rPr lang="zh-CN" altLang="en-US" b="1" dirty="0">
                <a:solidFill>
                  <a:schemeClr val="bg1"/>
                </a:solidFill>
                <a:latin typeface="+mn-ea"/>
              </a:rPr>
              <a:t>地址并使之成为</a:t>
            </a:r>
            <a:r>
              <a:rPr lang="en-US" altLang="zh-CN" b="1" dirty="0">
                <a:solidFill>
                  <a:schemeClr val="bg1"/>
                </a:solidFill>
                <a:latin typeface="+mn-ea"/>
              </a:rPr>
              <a:t>DHCP</a:t>
            </a:r>
            <a:r>
              <a:rPr lang="zh-CN" altLang="en-US" b="1" dirty="0">
                <a:solidFill>
                  <a:schemeClr val="bg1"/>
                </a:solidFill>
                <a:latin typeface="+mn-ea"/>
              </a:rPr>
              <a:t>中继代理</a:t>
            </a:r>
          </a:p>
        </p:txBody>
      </p:sp>
    </p:spTree>
    <p:custDataLst>
      <p:tags r:id="rId1"/>
    </p:custDataLst>
    <p:extLst>
      <p:ext uri="{BB962C8B-B14F-4D97-AF65-F5344CB8AC3E}">
        <p14:creationId xmlns:p14="http://schemas.microsoft.com/office/powerpoint/2010/main" val="8588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D89A541-65D2-4A6B-D2B6-008B03402236}"/>
              </a:ext>
            </a:extLst>
          </p:cNvPr>
          <p:cNvGrpSpPr/>
          <p:nvPr/>
        </p:nvGrpSpPr>
        <p:grpSpPr>
          <a:xfrm>
            <a:off x="6108802" y="2327022"/>
            <a:ext cx="1730427" cy="736559"/>
            <a:chOff x="6108802" y="2327022"/>
            <a:chExt cx="1730427" cy="736559"/>
          </a:xfrm>
        </p:grpSpPr>
        <p:sp>
          <p:nvSpPr>
            <p:cNvPr id="11" name="标注: 右箭头 10">
              <a:extLst>
                <a:ext uri="{FF2B5EF4-FFF2-40B4-BE49-F238E27FC236}">
                  <a16:creationId xmlns:a16="http://schemas.microsoft.com/office/drawing/2014/main" id="{86DFF64E-72D1-93F0-5136-14A2EB4EAD66}"/>
                </a:ext>
              </a:extLst>
            </p:cNvPr>
            <p:cNvSpPr/>
            <p:nvPr/>
          </p:nvSpPr>
          <p:spPr>
            <a:xfrm>
              <a:off x="6108802" y="2694249"/>
              <a:ext cx="1730427" cy="369332"/>
            </a:xfrm>
            <a:prstGeom prst="rightArrowCallout">
              <a:avLst>
                <a:gd name="adj1" fmla="val 25000"/>
                <a:gd name="adj2" fmla="val 25000"/>
                <a:gd name="adj3" fmla="val 25000"/>
                <a:gd name="adj4" fmla="val 885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b="1" dirty="0"/>
                <a:t>DISCOVER</a:t>
              </a:r>
              <a:endParaRPr lang="zh-CN" altLang="en-US" sz="2400" b="1" dirty="0"/>
            </a:p>
          </p:txBody>
        </p:sp>
        <p:sp>
          <p:nvSpPr>
            <p:cNvPr id="12" name="文本框 11">
              <a:extLst>
                <a:ext uri="{FF2B5EF4-FFF2-40B4-BE49-F238E27FC236}">
                  <a16:creationId xmlns:a16="http://schemas.microsoft.com/office/drawing/2014/main" id="{53015A2E-EE08-7FAE-E0C0-E8E21CA77A8B}"/>
                </a:ext>
              </a:extLst>
            </p:cNvPr>
            <p:cNvSpPr txBox="1"/>
            <p:nvPr/>
          </p:nvSpPr>
          <p:spPr>
            <a:xfrm>
              <a:off x="6301935" y="2327022"/>
              <a:ext cx="1160101" cy="369332"/>
            </a:xfrm>
            <a:prstGeom prst="rect">
              <a:avLst/>
            </a:prstGeom>
            <a:noFill/>
          </p:spPr>
          <p:txBody>
            <a:bodyPr wrap="square" rtlCol="0">
              <a:spAutoFit/>
            </a:bodyPr>
            <a:lstStyle/>
            <a:p>
              <a:pPr algn="ctr"/>
              <a:r>
                <a:rPr lang="zh-CN" altLang="en-US" b="1" dirty="0"/>
                <a:t>广播发送</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028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4399" y="898245"/>
              <a:ext cx="5502062" cy="400110"/>
            </a:xfrm>
            <a:prstGeom prst="rect">
              <a:avLst/>
            </a:prstGeom>
            <a:noFill/>
          </p:spPr>
          <p:txBody>
            <a:bodyPr wrap="square" rtlCol="0">
              <a:spAutoFit/>
            </a:bodyPr>
            <a:lstStyle/>
            <a:p>
              <a:r>
                <a:rPr lang="en-US" altLang="zh-CN" sz="2000" b="1" dirty="0"/>
                <a:t>DHCP</a:t>
              </a:r>
              <a:r>
                <a:rPr lang="zh-CN" altLang="en-US" sz="2000" b="1" dirty="0"/>
                <a:t>中继代理</a:t>
              </a:r>
              <a:endParaRPr lang="zh-CN" altLang="en-US" sz="2000" b="1" dirty="0">
                <a:solidFill>
                  <a:schemeClr val="tx1"/>
                </a:solidFill>
                <a:ea typeface="+mj-ea"/>
              </a:endParaRPr>
            </a:p>
          </p:txBody>
        </p:sp>
      </p:grpSp>
      <p:grpSp>
        <p:nvGrpSpPr>
          <p:cNvPr id="56" name="组合 55">
            <a:extLst>
              <a:ext uri="{FF2B5EF4-FFF2-40B4-BE49-F238E27FC236}">
                <a16:creationId xmlns:a16="http://schemas.microsoft.com/office/drawing/2014/main" id="{1AEB395E-4900-5F4B-4E3F-9AB64E26A64C}"/>
              </a:ext>
            </a:extLst>
          </p:cNvPr>
          <p:cNvGrpSpPr/>
          <p:nvPr/>
        </p:nvGrpSpPr>
        <p:grpSpPr>
          <a:xfrm>
            <a:off x="3018072" y="938055"/>
            <a:ext cx="8861710" cy="5541042"/>
            <a:chOff x="3018072" y="938055"/>
            <a:chExt cx="8861710" cy="5541042"/>
          </a:xfrm>
        </p:grpSpPr>
        <p:pic>
          <p:nvPicPr>
            <p:cNvPr id="6" name="图片 5" descr="电脑游戏的截图&#10;&#10;中度可信度描述已自动生成">
              <a:extLst>
                <a:ext uri="{FF2B5EF4-FFF2-40B4-BE49-F238E27FC236}">
                  <a16:creationId xmlns:a16="http://schemas.microsoft.com/office/drawing/2014/main" id="{879DD3A0-1FB5-7373-0DF6-87A225B58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897" y="968265"/>
              <a:ext cx="6425687" cy="4320207"/>
            </a:xfrm>
            <a:prstGeom prst="rect">
              <a:avLst/>
            </a:prstGeom>
          </p:spPr>
        </p:pic>
        <p:grpSp>
          <p:nvGrpSpPr>
            <p:cNvPr id="7" name="组合 6">
              <a:extLst>
                <a:ext uri="{FF2B5EF4-FFF2-40B4-BE49-F238E27FC236}">
                  <a16:creationId xmlns:a16="http://schemas.microsoft.com/office/drawing/2014/main" id="{E91FABA6-DB00-AE0D-D52C-C79C7ED6BE48}"/>
                </a:ext>
              </a:extLst>
            </p:cNvPr>
            <p:cNvGrpSpPr/>
            <p:nvPr/>
          </p:nvGrpSpPr>
          <p:grpSpPr>
            <a:xfrm>
              <a:off x="8428914" y="938055"/>
              <a:ext cx="2704813" cy="1077218"/>
              <a:chOff x="724188" y="1371600"/>
              <a:chExt cx="2704813" cy="1077218"/>
            </a:xfrm>
          </p:grpSpPr>
          <p:sp>
            <p:nvSpPr>
              <p:cNvPr id="8" name="文本框 7">
                <a:extLst>
                  <a:ext uri="{FF2B5EF4-FFF2-40B4-BE49-F238E27FC236}">
                    <a16:creationId xmlns:a16="http://schemas.microsoft.com/office/drawing/2014/main" id="{7313CB63-2908-1191-DD87-B232B7266B2D}"/>
                  </a:ext>
                </a:extLst>
              </p:cNvPr>
              <p:cNvSpPr txBox="1"/>
              <p:nvPr/>
            </p:nvSpPr>
            <p:spPr>
              <a:xfrm>
                <a:off x="724188" y="1371600"/>
                <a:ext cx="1374776" cy="1077218"/>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a:p>
                <a:r>
                  <a:rPr lang="zh-CN" altLang="en-US" sz="1600" b="1" dirty="0"/>
                  <a:t>默认网关：</a:t>
                </a:r>
                <a:endParaRPr lang="en-US" altLang="zh-CN" sz="1600" b="1" dirty="0"/>
              </a:p>
              <a:p>
                <a:r>
                  <a:rPr lang="zh-CN" altLang="en-US" sz="1600" b="1" dirty="0"/>
                  <a:t>域名：</a:t>
                </a:r>
              </a:p>
            </p:txBody>
          </p:sp>
          <p:sp>
            <p:nvSpPr>
              <p:cNvPr id="29" name="文本框 28">
                <a:extLst>
                  <a:ext uri="{FF2B5EF4-FFF2-40B4-BE49-F238E27FC236}">
                    <a16:creationId xmlns:a16="http://schemas.microsoft.com/office/drawing/2014/main" id="{4D161A03-3E04-A75C-06B3-53F7AEED637F}"/>
                  </a:ext>
                </a:extLst>
              </p:cNvPr>
              <p:cNvSpPr txBox="1"/>
              <p:nvPr/>
            </p:nvSpPr>
            <p:spPr>
              <a:xfrm>
                <a:off x="1875401" y="1371600"/>
                <a:ext cx="1553600" cy="1077218"/>
              </a:xfrm>
              <a:prstGeom prst="rect">
                <a:avLst/>
              </a:prstGeom>
              <a:noFill/>
            </p:spPr>
            <p:txBody>
              <a:bodyPr wrap="square" rtlCol="0">
                <a:spAutoFit/>
              </a:bodyPr>
              <a:lstStyle/>
              <a:p>
                <a:r>
                  <a:rPr lang="en-US" altLang="zh-CN" sz="1600" b="1" dirty="0"/>
                  <a:t>192.168.1.1</a:t>
                </a:r>
              </a:p>
              <a:p>
                <a:r>
                  <a:rPr lang="en-US" altLang="zh-CN" sz="1600" b="1" dirty="0"/>
                  <a:t>255.255.255.0</a:t>
                </a:r>
              </a:p>
              <a:p>
                <a:r>
                  <a:rPr lang="en-US" altLang="zh-CN" sz="1600" b="1" dirty="0"/>
                  <a:t>192.168.1.254</a:t>
                </a:r>
              </a:p>
              <a:p>
                <a:r>
                  <a:rPr lang="en-US" altLang="zh-CN" sz="1600" b="1" dirty="0"/>
                  <a:t>www.hnust.cn</a:t>
                </a:r>
                <a:endParaRPr lang="zh-CN" altLang="en-US" sz="1600" b="1" dirty="0"/>
              </a:p>
            </p:txBody>
          </p:sp>
        </p:grpSp>
        <p:grpSp>
          <p:nvGrpSpPr>
            <p:cNvPr id="30" name="组合 29">
              <a:extLst>
                <a:ext uri="{FF2B5EF4-FFF2-40B4-BE49-F238E27FC236}">
                  <a16:creationId xmlns:a16="http://schemas.microsoft.com/office/drawing/2014/main" id="{E8FB1F66-9E26-57B7-152C-61578318F4BF}"/>
                </a:ext>
              </a:extLst>
            </p:cNvPr>
            <p:cNvGrpSpPr/>
            <p:nvPr/>
          </p:nvGrpSpPr>
          <p:grpSpPr>
            <a:xfrm>
              <a:off x="8428914" y="2401862"/>
              <a:ext cx="2704813" cy="584775"/>
              <a:chOff x="996557" y="2228671"/>
              <a:chExt cx="2704813" cy="584775"/>
            </a:xfrm>
          </p:grpSpPr>
          <p:sp>
            <p:nvSpPr>
              <p:cNvPr id="31" name="文本框 30">
                <a:extLst>
                  <a:ext uri="{FF2B5EF4-FFF2-40B4-BE49-F238E27FC236}">
                    <a16:creationId xmlns:a16="http://schemas.microsoft.com/office/drawing/2014/main" id="{FE3E3A72-801E-1053-B0F5-AA2218952B1B}"/>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33" name="文本框 32">
                <a:extLst>
                  <a:ext uri="{FF2B5EF4-FFF2-40B4-BE49-F238E27FC236}">
                    <a16:creationId xmlns:a16="http://schemas.microsoft.com/office/drawing/2014/main" id="{DE010A23-0C40-3542-1B72-BDC476ABB760}"/>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192.168.1.254</a:t>
                </a:r>
              </a:p>
              <a:p>
                <a:r>
                  <a:rPr lang="en-US" altLang="zh-CN" sz="1600" b="1" dirty="0"/>
                  <a:t>255.255.255.0</a:t>
                </a:r>
              </a:p>
            </p:txBody>
          </p:sp>
        </p:grpSp>
        <p:grpSp>
          <p:nvGrpSpPr>
            <p:cNvPr id="34" name="组合 33">
              <a:extLst>
                <a:ext uri="{FF2B5EF4-FFF2-40B4-BE49-F238E27FC236}">
                  <a16:creationId xmlns:a16="http://schemas.microsoft.com/office/drawing/2014/main" id="{397AE2BC-5367-6613-632D-311839D7883D}"/>
                </a:ext>
              </a:extLst>
            </p:cNvPr>
            <p:cNvGrpSpPr/>
            <p:nvPr/>
          </p:nvGrpSpPr>
          <p:grpSpPr>
            <a:xfrm>
              <a:off x="8428914" y="3424453"/>
              <a:ext cx="2704813" cy="584775"/>
              <a:chOff x="996557" y="2228671"/>
              <a:chExt cx="2704813" cy="584775"/>
            </a:xfrm>
          </p:grpSpPr>
          <p:sp>
            <p:nvSpPr>
              <p:cNvPr id="35" name="文本框 34">
                <a:extLst>
                  <a:ext uri="{FF2B5EF4-FFF2-40B4-BE49-F238E27FC236}">
                    <a16:creationId xmlns:a16="http://schemas.microsoft.com/office/drawing/2014/main" id="{E44694C6-FFBB-15B6-E3B0-4397F7ED1360}"/>
                  </a:ext>
                </a:extLst>
              </p:cNvPr>
              <p:cNvSpPr txBox="1"/>
              <p:nvPr/>
            </p:nvSpPr>
            <p:spPr>
              <a:xfrm>
                <a:off x="996557" y="2228671"/>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p>
            </p:txBody>
          </p:sp>
          <p:sp>
            <p:nvSpPr>
              <p:cNvPr id="36" name="文本框 35">
                <a:extLst>
                  <a:ext uri="{FF2B5EF4-FFF2-40B4-BE49-F238E27FC236}">
                    <a16:creationId xmlns:a16="http://schemas.microsoft.com/office/drawing/2014/main" id="{921AF9F9-31F5-00F2-C1DD-DCAC6A38CAD3}"/>
                  </a:ext>
                </a:extLst>
              </p:cNvPr>
              <p:cNvSpPr txBox="1"/>
              <p:nvPr/>
            </p:nvSpPr>
            <p:spPr>
              <a:xfrm>
                <a:off x="2147770" y="2228671"/>
                <a:ext cx="1553600" cy="584775"/>
              </a:xfrm>
              <a:prstGeom prst="rect">
                <a:avLst/>
              </a:prstGeom>
              <a:noFill/>
            </p:spPr>
            <p:txBody>
              <a:bodyPr wrap="square" rtlCol="0">
                <a:spAutoFit/>
              </a:bodyPr>
              <a:lstStyle/>
              <a:p>
                <a:r>
                  <a:rPr lang="en-US" altLang="zh-CN" sz="1600" b="1" dirty="0"/>
                  <a:t>192.168.0.254</a:t>
                </a:r>
              </a:p>
              <a:p>
                <a:r>
                  <a:rPr lang="en-US" altLang="zh-CN" sz="1600" b="1" dirty="0"/>
                  <a:t>255.255.255.0</a:t>
                </a:r>
              </a:p>
            </p:txBody>
          </p:sp>
        </p:grpSp>
        <p:grpSp>
          <p:nvGrpSpPr>
            <p:cNvPr id="37" name="组合 36">
              <a:extLst>
                <a:ext uri="{FF2B5EF4-FFF2-40B4-BE49-F238E27FC236}">
                  <a16:creationId xmlns:a16="http://schemas.microsoft.com/office/drawing/2014/main" id="{77351F93-8471-ED95-E396-6A2A7CA3ADE0}"/>
                </a:ext>
              </a:extLst>
            </p:cNvPr>
            <p:cNvGrpSpPr/>
            <p:nvPr/>
          </p:nvGrpSpPr>
          <p:grpSpPr>
            <a:xfrm>
              <a:off x="9129667" y="5377090"/>
              <a:ext cx="2750115" cy="1102007"/>
              <a:chOff x="764299" y="3812205"/>
              <a:chExt cx="2750115" cy="1102007"/>
            </a:xfrm>
          </p:grpSpPr>
          <p:sp>
            <p:nvSpPr>
              <p:cNvPr id="38" name="文本框 37">
                <a:extLst>
                  <a:ext uri="{FF2B5EF4-FFF2-40B4-BE49-F238E27FC236}">
                    <a16:creationId xmlns:a16="http://schemas.microsoft.com/office/drawing/2014/main" id="{21019F84-E885-F92E-3C87-4AA0E172A30E}"/>
                  </a:ext>
                </a:extLst>
              </p:cNvPr>
              <p:cNvSpPr txBox="1"/>
              <p:nvPr/>
            </p:nvSpPr>
            <p:spPr>
              <a:xfrm>
                <a:off x="764299" y="3812205"/>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40" name="文本框 39">
                <a:extLst>
                  <a:ext uri="{FF2B5EF4-FFF2-40B4-BE49-F238E27FC236}">
                    <a16:creationId xmlns:a16="http://schemas.microsoft.com/office/drawing/2014/main" id="{B8ABFC4A-6EE8-23D8-A143-9684D3328A75}"/>
                  </a:ext>
                </a:extLst>
              </p:cNvPr>
              <p:cNvSpPr txBox="1"/>
              <p:nvPr/>
            </p:nvSpPr>
            <p:spPr>
              <a:xfrm>
                <a:off x="1915512" y="3812205"/>
                <a:ext cx="1553600" cy="584775"/>
              </a:xfrm>
              <a:prstGeom prst="rect">
                <a:avLst/>
              </a:prstGeom>
              <a:noFill/>
            </p:spPr>
            <p:txBody>
              <a:bodyPr wrap="square" rtlCol="0">
                <a:spAutoFit/>
              </a:bodyPr>
              <a:lstStyle/>
              <a:p>
                <a:r>
                  <a:rPr lang="en-US" altLang="zh-CN" sz="1600" b="1" dirty="0"/>
                  <a:t>192.168.0.253</a:t>
                </a:r>
              </a:p>
              <a:p>
                <a:r>
                  <a:rPr lang="en-US" altLang="zh-CN" sz="1600" b="1" dirty="0"/>
                  <a:t>255.255.255.0</a:t>
                </a:r>
              </a:p>
            </p:txBody>
          </p:sp>
          <p:sp>
            <p:nvSpPr>
              <p:cNvPr id="41" name="文本框 40">
                <a:extLst>
                  <a:ext uri="{FF2B5EF4-FFF2-40B4-BE49-F238E27FC236}">
                    <a16:creationId xmlns:a16="http://schemas.microsoft.com/office/drawing/2014/main" id="{391A967B-014A-E222-B1B0-ED60A8A759F7}"/>
                  </a:ext>
                </a:extLst>
              </p:cNvPr>
              <p:cNvSpPr txBox="1"/>
              <p:nvPr/>
            </p:nvSpPr>
            <p:spPr>
              <a:xfrm>
                <a:off x="764299" y="4329437"/>
                <a:ext cx="2750115" cy="584775"/>
              </a:xfrm>
              <a:prstGeom prst="rect">
                <a:avLst/>
              </a:prstGeom>
              <a:noFill/>
            </p:spPr>
            <p:txBody>
              <a:bodyPr wrap="square" rtlCol="0">
                <a:spAutoFit/>
              </a:bodyPr>
              <a:lstStyle/>
              <a:p>
                <a:r>
                  <a:rPr lang="zh-CN" altLang="en-US" sz="1600" b="1" dirty="0"/>
                  <a:t>记录有域名</a:t>
                </a:r>
                <a:r>
                  <a:rPr lang="en-US" altLang="zh-CN" sz="1600" b="1" dirty="0"/>
                  <a:t>www.hnust.cn</a:t>
                </a:r>
              </a:p>
              <a:p>
                <a:r>
                  <a:rPr lang="zh-CN" altLang="en-US" sz="1600" b="1" dirty="0"/>
                  <a:t>对应的</a:t>
                </a:r>
                <a:r>
                  <a:rPr lang="en-US" altLang="zh-CN" sz="1600" b="1" dirty="0"/>
                  <a:t>IP</a:t>
                </a:r>
                <a:r>
                  <a:rPr lang="zh-CN" altLang="en-US" sz="1600" b="1" dirty="0"/>
                  <a:t>地址</a:t>
                </a:r>
                <a:r>
                  <a:rPr lang="en-US" altLang="zh-CN" sz="1600" b="1" dirty="0"/>
                  <a:t>192.168.1.1</a:t>
                </a:r>
              </a:p>
            </p:txBody>
          </p:sp>
        </p:grpSp>
        <p:grpSp>
          <p:nvGrpSpPr>
            <p:cNvPr id="42" name="组合 41">
              <a:extLst>
                <a:ext uri="{FF2B5EF4-FFF2-40B4-BE49-F238E27FC236}">
                  <a16:creationId xmlns:a16="http://schemas.microsoft.com/office/drawing/2014/main" id="{7146DA70-B045-076E-F45D-9204CCC2C2A6}"/>
                </a:ext>
              </a:extLst>
            </p:cNvPr>
            <p:cNvGrpSpPr/>
            <p:nvPr/>
          </p:nvGrpSpPr>
          <p:grpSpPr>
            <a:xfrm>
              <a:off x="4474550" y="5377090"/>
              <a:ext cx="2704813" cy="584775"/>
              <a:chOff x="1038122" y="1505219"/>
              <a:chExt cx="2704813" cy="584775"/>
            </a:xfrm>
          </p:grpSpPr>
          <p:sp>
            <p:nvSpPr>
              <p:cNvPr id="43" name="文本框 42">
                <a:extLst>
                  <a:ext uri="{FF2B5EF4-FFF2-40B4-BE49-F238E27FC236}">
                    <a16:creationId xmlns:a16="http://schemas.microsoft.com/office/drawing/2014/main" id="{BFC5F15B-6B47-FDDE-9865-D761273F9AE1}"/>
                  </a:ext>
                </a:extLst>
              </p:cNvPr>
              <p:cNvSpPr txBox="1"/>
              <p:nvPr/>
            </p:nvSpPr>
            <p:spPr>
              <a:xfrm>
                <a:off x="1038122" y="1505219"/>
                <a:ext cx="1374776" cy="584775"/>
              </a:xfrm>
              <a:prstGeom prst="rect">
                <a:avLst/>
              </a:prstGeom>
              <a:noFill/>
            </p:spPr>
            <p:txBody>
              <a:bodyPr wrap="square" rtlCol="0">
                <a:spAutoFit/>
              </a:bodyPr>
              <a:lstStyle/>
              <a:p>
                <a:r>
                  <a:rPr lang="en-US" altLang="zh-CN" sz="1600" b="1" dirty="0"/>
                  <a:t>IP</a:t>
                </a:r>
                <a:r>
                  <a:rPr lang="zh-CN" altLang="en-US" sz="1600" b="1" dirty="0"/>
                  <a:t>地址：</a:t>
                </a:r>
                <a:endParaRPr lang="en-US" altLang="zh-CN" sz="1600" b="1" dirty="0"/>
              </a:p>
              <a:p>
                <a:r>
                  <a:rPr lang="zh-CN" altLang="en-US" sz="1600" b="1" dirty="0"/>
                  <a:t>子网掩码：</a:t>
                </a:r>
                <a:endParaRPr lang="en-US" altLang="zh-CN" sz="1600" b="1" dirty="0"/>
              </a:p>
            </p:txBody>
          </p:sp>
          <p:sp>
            <p:nvSpPr>
              <p:cNvPr id="44" name="文本框 43">
                <a:extLst>
                  <a:ext uri="{FF2B5EF4-FFF2-40B4-BE49-F238E27FC236}">
                    <a16:creationId xmlns:a16="http://schemas.microsoft.com/office/drawing/2014/main" id="{7447A1F8-4324-6826-84E8-19C76FA8C7FA}"/>
                  </a:ext>
                </a:extLst>
              </p:cNvPr>
              <p:cNvSpPr txBox="1"/>
              <p:nvPr/>
            </p:nvSpPr>
            <p:spPr>
              <a:xfrm>
                <a:off x="2189335" y="1505219"/>
                <a:ext cx="1553600" cy="584775"/>
              </a:xfrm>
              <a:prstGeom prst="rect">
                <a:avLst/>
              </a:prstGeom>
              <a:noFill/>
            </p:spPr>
            <p:txBody>
              <a:bodyPr wrap="square" rtlCol="0">
                <a:spAutoFit/>
              </a:bodyPr>
              <a:lstStyle/>
              <a:p>
                <a:r>
                  <a:rPr lang="en-US" altLang="zh-CN" sz="1600" b="1" dirty="0"/>
                  <a:t>192.168.0.252</a:t>
                </a:r>
              </a:p>
              <a:p>
                <a:r>
                  <a:rPr lang="en-US" altLang="zh-CN" sz="1600" b="1" dirty="0"/>
                  <a:t>255.255.255.0</a:t>
                </a:r>
              </a:p>
            </p:txBody>
          </p:sp>
        </p:grpSp>
        <p:sp>
          <p:nvSpPr>
            <p:cNvPr id="45" name="文本框 44">
              <a:extLst>
                <a:ext uri="{FF2B5EF4-FFF2-40B4-BE49-F238E27FC236}">
                  <a16:creationId xmlns:a16="http://schemas.microsoft.com/office/drawing/2014/main" id="{A8310AFB-CDE5-AC62-C8E5-88D98998ADE8}"/>
                </a:ext>
              </a:extLst>
            </p:cNvPr>
            <p:cNvSpPr txBox="1"/>
            <p:nvPr/>
          </p:nvSpPr>
          <p:spPr>
            <a:xfrm>
              <a:off x="6429293" y="1108759"/>
              <a:ext cx="1284194" cy="369332"/>
            </a:xfrm>
            <a:prstGeom prst="rect">
              <a:avLst/>
            </a:prstGeom>
            <a:noFill/>
          </p:spPr>
          <p:txBody>
            <a:bodyPr wrap="square" rtlCol="0">
              <a:spAutoFit/>
            </a:bodyPr>
            <a:lstStyle/>
            <a:p>
              <a:r>
                <a:rPr lang="en-US" altLang="zh-CN" b="1" dirty="0"/>
                <a:t>Web</a:t>
              </a:r>
              <a:r>
                <a:rPr lang="zh-CN" altLang="en-US" b="1" dirty="0"/>
                <a:t>服务器</a:t>
              </a:r>
            </a:p>
          </p:txBody>
        </p:sp>
        <p:sp>
          <p:nvSpPr>
            <p:cNvPr id="46" name="文本框 45">
              <a:extLst>
                <a:ext uri="{FF2B5EF4-FFF2-40B4-BE49-F238E27FC236}">
                  <a16:creationId xmlns:a16="http://schemas.microsoft.com/office/drawing/2014/main" id="{FFA59732-B2C9-E7BD-1506-F27807C451DB}"/>
                </a:ext>
              </a:extLst>
            </p:cNvPr>
            <p:cNvSpPr txBox="1"/>
            <p:nvPr/>
          </p:nvSpPr>
          <p:spPr>
            <a:xfrm>
              <a:off x="5175835" y="3424453"/>
              <a:ext cx="1067254" cy="369332"/>
            </a:xfrm>
            <a:prstGeom prst="rect">
              <a:avLst/>
            </a:prstGeom>
            <a:noFill/>
          </p:spPr>
          <p:txBody>
            <a:bodyPr wrap="square" rtlCol="0">
              <a:spAutoFit/>
            </a:bodyPr>
            <a:lstStyle/>
            <a:p>
              <a:pPr algn="ctr"/>
              <a:r>
                <a:rPr lang="zh-CN" altLang="en-US" b="1" dirty="0"/>
                <a:t>交换机</a:t>
              </a:r>
              <a:r>
                <a:rPr lang="en-US" altLang="zh-CN" b="1" dirty="0"/>
                <a:t>2</a:t>
              </a:r>
              <a:endParaRPr lang="zh-CN" altLang="en-US" b="1" dirty="0"/>
            </a:p>
          </p:txBody>
        </p:sp>
        <p:sp>
          <p:nvSpPr>
            <p:cNvPr id="47" name="文本框 46">
              <a:extLst>
                <a:ext uri="{FF2B5EF4-FFF2-40B4-BE49-F238E27FC236}">
                  <a16:creationId xmlns:a16="http://schemas.microsoft.com/office/drawing/2014/main" id="{342F7880-6B46-93E4-21AF-236923761369}"/>
                </a:ext>
              </a:extLst>
            </p:cNvPr>
            <p:cNvSpPr txBox="1"/>
            <p:nvPr/>
          </p:nvSpPr>
          <p:spPr>
            <a:xfrm>
              <a:off x="7462036" y="5356956"/>
              <a:ext cx="1067254" cy="369332"/>
            </a:xfrm>
            <a:prstGeom prst="rect">
              <a:avLst/>
            </a:prstGeom>
            <a:noFill/>
          </p:spPr>
          <p:txBody>
            <a:bodyPr wrap="square" rtlCol="0">
              <a:spAutoFit/>
            </a:bodyPr>
            <a:lstStyle/>
            <a:p>
              <a:pPr algn="ctr"/>
              <a:r>
                <a:rPr lang="zh-CN" altLang="en-US" b="1" dirty="0"/>
                <a:t>交换机</a:t>
              </a:r>
              <a:r>
                <a:rPr lang="en-US" altLang="zh-CN" b="1" dirty="0"/>
                <a:t>1</a:t>
              </a:r>
              <a:endParaRPr lang="zh-CN" altLang="en-US" b="1" dirty="0"/>
            </a:p>
          </p:txBody>
        </p:sp>
        <p:sp>
          <p:nvSpPr>
            <p:cNvPr id="48" name="文本框 47">
              <a:extLst>
                <a:ext uri="{FF2B5EF4-FFF2-40B4-BE49-F238E27FC236}">
                  <a16:creationId xmlns:a16="http://schemas.microsoft.com/office/drawing/2014/main" id="{84833375-D12C-08AE-512F-9FA3DBE20699}"/>
                </a:ext>
              </a:extLst>
            </p:cNvPr>
            <p:cNvSpPr txBox="1"/>
            <p:nvPr/>
          </p:nvSpPr>
          <p:spPr>
            <a:xfrm>
              <a:off x="8193586" y="2981171"/>
              <a:ext cx="1284194" cy="369332"/>
            </a:xfrm>
            <a:prstGeom prst="rect">
              <a:avLst/>
            </a:prstGeom>
            <a:noFill/>
          </p:spPr>
          <p:txBody>
            <a:bodyPr wrap="square" rtlCol="0">
              <a:spAutoFit/>
            </a:bodyPr>
            <a:lstStyle/>
            <a:p>
              <a:r>
                <a:rPr lang="zh-CN" altLang="en-US" b="1" dirty="0"/>
                <a:t>路由器</a:t>
              </a:r>
            </a:p>
          </p:txBody>
        </p:sp>
        <p:sp>
          <p:nvSpPr>
            <p:cNvPr id="49" name="文本框 48">
              <a:extLst>
                <a:ext uri="{FF2B5EF4-FFF2-40B4-BE49-F238E27FC236}">
                  <a16:creationId xmlns:a16="http://schemas.microsoft.com/office/drawing/2014/main" id="{5ADD1FB3-797F-780D-A5C8-F870BF2E9D00}"/>
                </a:ext>
              </a:extLst>
            </p:cNvPr>
            <p:cNvSpPr txBox="1"/>
            <p:nvPr/>
          </p:nvSpPr>
          <p:spPr>
            <a:xfrm>
              <a:off x="5247246" y="4282824"/>
              <a:ext cx="1429217" cy="369332"/>
            </a:xfrm>
            <a:prstGeom prst="rect">
              <a:avLst/>
            </a:prstGeom>
            <a:noFill/>
          </p:spPr>
          <p:txBody>
            <a:bodyPr wrap="square" rtlCol="0">
              <a:spAutoFit/>
            </a:bodyPr>
            <a:lstStyle/>
            <a:p>
              <a:pPr algn="ctr"/>
              <a:r>
                <a:rPr lang="en-US" altLang="zh-CN" b="1" dirty="0"/>
                <a:t>DHCP</a:t>
              </a:r>
              <a:r>
                <a:rPr lang="zh-CN" altLang="en-US" b="1" dirty="0"/>
                <a:t>服务器</a:t>
              </a:r>
            </a:p>
          </p:txBody>
        </p:sp>
        <p:sp>
          <p:nvSpPr>
            <p:cNvPr id="50" name="文本框 49">
              <a:extLst>
                <a:ext uri="{FF2B5EF4-FFF2-40B4-BE49-F238E27FC236}">
                  <a16:creationId xmlns:a16="http://schemas.microsoft.com/office/drawing/2014/main" id="{03AEA543-1890-93C7-C91B-DCEE6B96F3CA}"/>
                </a:ext>
              </a:extLst>
            </p:cNvPr>
            <p:cNvSpPr txBox="1"/>
            <p:nvPr/>
          </p:nvSpPr>
          <p:spPr>
            <a:xfrm>
              <a:off x="9406514" y="4282824"/>
              <a:ext cx="1429217" cy="369332"/>
            </a:xfrm>
            <a:prstGeom prst="rect">
              <a:avLst/>
            </a:prstGeom>
            <a:noFill/>
          </p:spPr>
          <p:txBody>
            <a:bodyPr wrap="square" rtlCol="0">
              <a:spAutoFit/>
            </a:bodyPr>
            <a:lstStyle/>
            <a:p>
              <a:pPr algn="ctr"/>
              <a:r>
                <a:rPr lang="en-US" altLang="zh-CN" b="1" dirty="0"/>
                <a:t>DNS</a:t>
              </a:r>
              <a:r>
                <a:rPr lang="zh-CN" altLang="en-US" b="1" dirty="0"/>
                <a:t>服务器</a:t>
              </a:r>
            </a:p>
          </p:txBody>
        </p:sp>
        <p:sp>
          <p:nvSpPr>
            <p:cNvPr id="52" name="文本框 51">
              <a:extLst>
                <a:ext uri="{FF2B5EF4-FFF2-40B4-BE49-F238E27FC236}">
                  <a16:creationId xmlns:a16="http://schemas.microsoft.com/office/drawing/2014/main" id="{6D3265A3-E1A1-BF77-B342-1F156A2EE041}"/>
                </a:ext>
              </a:extLst>
            </p:cNvPr>
            <p:cNvSpPr txBox="1"/>
            <p:nvPr/>
          </p:nvSpPr>
          <p:spPr>
            <a:xfrm>
              <a:off x="3018072" y="2217196"/>
              <a:ext cx="1067254" cy="369332"/>
            </a:xfrm>
            <a:prstGeom prst="rect">
              <a:avLst/>
            </a:prstGeom>
            <a:noFill/>
          </p:spPr>
          <p:txBody>
            <a:bodyPr wrap="square" rtlCol="0">
              <a:spAutoFit/>
            </a:bodyPr>
            <a:lstStyle/>
            <a:p>
              <a:pPr algn="ctr"/>
              <a:r>
                <a:rPr lang="zh-CN" altLang="en-US" b="1" dirty="0"/>
                <a:t>主机</a:t>
              </a:r>
              <a:r>
                <a:rPr lang="en-US" altLang="zh-CN" b="1" dirty="0"/>
                <a:t>1</a:t>
              </a:r>
              <a:endParaRPr lang="zh-CN" altLang="en-US" b="1" dirty="0"/>
            </a:p>
          </p:txBody>
        </p:sp>
        <p:sp>
          <p:nvSpPr>
            <p:cNvPr id="55" name="文本框 54">
              <a:extLst>
                <a:ext uri="{FF2B5EF4-FFF2-40B4-BE49-F238E27FC236}">
                  <a16:creationId xmlns:a16="http://schemas.microsoft.com/office/drawing/2014/main" id="{30A76DA3-8072-0534-FFA3-0E49A8A2CB65}"/>
                </a:ext>
              </a:extLst>
            </p:cNvPr>
            <p:cNvSpPr txBox="1"/>
            <p:nvPr/>
          </p:nvSpPr>
          <p:spPr>
            <a:xfrm>
              <a:off x="3018072" y="3638010"/>
              <a:ext cx="1067254" cy="369332"/>
            </a:xfrm>
            <a:prstGeom prst="rect">
              <a:avLst/>
            </a:prstGeom>
            <a:noFill/>
          </p:spPr>
          <p:txBody>
            <a:bodyPr wrap="square" rtlCol="0">
              <a:spAutoFit/>
            </a:bodyPr>
            <a:lstStyle/>
            <a:p>
              <a:pPr algn="ctr"/>
              <a:r>
                <a:rPr lang="zh-CN" altLang="en-US" b="1" dirty="0"/>
                <a:t>主机</a:t>
              </a:r>
              <a:r>
                <a:rPr lang="en-US" altLang="zh-CN" b="1" dirty="0"/>
                <a:t>n</a:t>
              </a:r>
              <a:endParaRPr lang="zh-CN" altLang="en-US" b="1" dirty="0"/>
            </a:p>
          </p:txBody>
        </p:sp>
      </p:grpSp>
      <p:sp>
        <p:nvSpPr>
          <p:cNvPr id="13" name="标注: 左箭头 12">
            <a:extLst>
              <a:ext uri="{FF2B5EF4-FFF2-40B4-BE49-F238E27FC236}">
                <a16:creationId xmlns:a16="http://schemas.microsoft.com/office/drawing/2014/main" id="{078DFECD-1CC9-74E4-A5BE-DA576F4B2816}"/>
              </a:ext>
            </a:extLst>
          </p:cNvPr>
          <p:cNvSpPr/>
          <p:nvPr/>
        </p:nvSpPr>
        <p:spPr>
          <a:xfrm rot="19858748">
            <a:off x="5944756" y="3620012"/>
            <a:ext cx="1818303" cy="400111"/>
          </a:xfrm>
          <a:prstGeom prst="leftArrowCallout">
            <a:avLst>
              <a:gd name="adj1" fmla="val 25000"/>
              <a:gd name="adj2" fmla="val 25000"/>
              <a:gd name="adj3" fmla="val 25000"/>
              <a:gd name="adj4" fmla="val 85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b="1" dirty="0"/>
              <a:t>DISCOVER</a:t>
            </a:r>
            <a:endParaRPr lang="zh-CN" altLang="en-US" sz="2400" b="1" dirty="0"/>
          </a:p>
        </p:txBody>
      </p:sp>
      <p:sp>
        <p:nvSpPr>
          <p:cNvPr id="14" name="文本框 13">
            <a:extLst>
              <a:ext uri="{FF2B5EF4-FFF2-40B4-BE49-F238E27FC236}">
                <a16:creationId xmlns:a16="http://schemas.microsoft.com/office/drawing/2014/main" id="{87FCB7B3-FD8D-88B2-92FF-88A35FF7ACD6}"/>
              </a:ext>
            </a:extLst>
          </p:cNvPr>
          <p:cNvSpPr txBox="1"/>
          <p:nvPr/>
        </p:nvSpPr>
        <p:spPr>
          <a:xfrm>
            <a:off x="9052942" y="2966503"/>
            <a:ext cx="1767496" cy="369332"/>
          </a:xfrm>
          <a:prstGeom prst="rect">
            <a:avLst/>
          </a:prstGeom>
          <a:noFill/>
        </p:spPr>
        <p:txBody>
          <a:bodyPr wrap="square" rtlCol="0">
            <a:spAutoFit/>
          </a:bodyPr>
          <a:lstStyle/>
          <a:p>
            <a:r>
              <a:rPr lang="en-US" altLang="zh-CN" b="1" dirty="0">
                <a:solidFill>
                  <a:schemeClr val="accent1"/>
                </a:solidFill>
              </a:rPr>
              <a:t>DHCP</a:t>
            </a:r>
            <a:r>
              <a:rPr lang="zh-CN" altLang="en-US" b="1" dirty="0">
                <a:solidFill>
                  <a:schemeClr val="accent1"/>
                </a:solidFill>
              </a:rPr>
              <a:t>中继代理</a:t>
            </a:r>
          </a:p>
        </p:txBody>
      </p:sp>
    </p:spTree>
    <p:custDataLst>
      <p:tags r:id="rId1"/>
    </p:custDataLst>
    <p:extLst>
      <p:ext uri="{BB962C8B-B14F-4D97-AF65-F5344CB8AC3E}">
        <p14:creationId xmlns:p14="http://schemas.microsoft.com/office/powerpoint/2010/main" val="299241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04CB586-1155-26DD-21D9-9C910F1C7018}"/>
              </a:ext>
            </a:extLst>
          </p:cNvPr>
          <p:cNvGrpSpPr/>
          <p:nvPr/>
        </p:nvGrpSpPr>
        <p:grpSpPr>
          <a:xfrm>
            <a:off x="3157684" y="1687962"/>
            <a:ext cx="5900079" cy="1271874"/>
            <a:chOff x="3157684" y="1687962"/>
            <a:chExt cx="5900079" cy="1271874"/>
          </a:xfrm>
        </p:grpSpPr>
        <p:sp>
          <p:nvSpPr>
            <p:cNvPr id="12" name="íşlïḍè"/>
            <p:cNvSpPr txBox="1"/>
            <p:nvPr/>
          </p:nvSpPr>
          <p:spPr>
            <a:xfrm>
              <a:off x="3965618" y="1687962"/>
              <a:ext cx="4287076" cy="419100"/>
            </a:xfrm>
            <a:prstGeom prst="rect">
              <a:avLst/>
            </a:prstGeom>
            <a:noFill/>
          </p:spPr>
          <p:txBody>
            <a:bodyPr wrap="square" lIns="91440" tIns="45720" rIns="91440" bIns="45720" anchor="ctr">
              <a:noAutofit/>
            </a:bodyPr>
            <a:lstStyle/>
            <a:p>
              <a:pPr algn="ctr"/>
              <a:r>
                <a:rPr lang="en-US" altLang="zh-CN" sz="2400" b="1" dirty="0"/>
                <a:t>6.1 </a:t>
              </a:r>
              <a:r>
                <a:rPr lang="zh-CN" altLang="en-US" sz="2400" b="1" dirty="0"/>
                <a:t>应用层概述</a:t>
              </a:r>
              <a:endParaRPr lang="en-US" altLang="zh-CN" sz="2400" b="1" dirty="0"/>
            </a:p>
          </p:txBody>
        </p:sp>
        <p:grpSp>
          <p:nvGrpSpPr>
            <p:cNvPr id="6" name="组合 5"/>
            <p:cNvGrpSpPr/>
            <p:nvPr/>
          </p:nvGrpSpPr>
          <p:grpSpPr>
            <a:xfrm>
              <a:off x="3157684" y="2364282"/>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应用层概述</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69E1D24-65DE-5958-FC98-623DD0F20062}"/>
              </a:ext>
            </a:extLst>
          </p:cNvPr>
          <p:cNvGrpSpPr/>
          <p:nvPr/>
        </p:nvGrpSpPr>
        <p:grpSpPr>
          <a:xfrm>
            <a:off x="3564878" y="966438"/>
            <a:ext cx="5083102" cy="3977091"/>
            <a:chOff x="3564878" y="966438"/>
            <a:chExt cx="5083102" cy="3977091"/>
          </a:xfrm>
        </p:grpSpPr>
        <p:sp>
          <p:nvSpPr>
            <p:cNvPr id="12" name="íşlïḍè"/>
            <p:cNvSpPr txBox="1"/>
            <p:nvPr/>
          </p:nvSpPr>
          <p:spPr>
            <a:xfrm>
              <a:off x="3858458" y="966438"/>
              <a:ext cx="4492582" cy="419100"/>
            </a:xfrm>
            <a:prstGeom prst="rect">
              <a:avLst/>
            </a:prstGeom>
            <a:noFill/>
          </p:spPr>
          <p:txBody>
            <a:bodyPr wrap="square" lIns="91440" tIns="45720" rIns="91440" bIns="45720" anchor="ctr">
              <a:noAutofit/>
            </a:bodyPr>
            <a:lstStyle/>
            <a:p>
              <a:pPr algn="ctr"/>
              <a:r>
                <a:rPr lang="en-US" altLang="zh-CN" sz="2400" b="1" dirty="0"/>
                <a:t>6.4 </a:t>
              </a:r>
              <a:r>
                <a:rPr lang="zh-CN" altLang="en-US" sz="2400" b="1" dirty="0"/>
                <a:t>域名系统</a:t>
              </a:r>
              <a:endParaRPr lang="en-US" altLang="zh-CN" sz="2400" b="1" dirty="0"/>
            </a:p>
          </p:txBody>
        </p:sp>
        <p:grpSp>
          <p:nvGrpSpPr>
            <p:cNvPr id="6" name="组合 5"/>
            <p:cNvGrpSpPr/>
            <p:nvPr/>
          </p:nvGrpSpPr>
          <p:grpSpPr>
            <a:xfrm>
              <a:off x="3564878" y="1642758"/>
              <a:ext cx="5083102" cy="595554"/>
              <a:chOff x="1183243" y="2200834"/>
              <a:chExt cx="5083102"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440766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域名系统的作用</a:t>
                </a:r>
              </a:p>
            </p:txBody>
          </p:sp>
        </p:grpSp>
        <p:grpSp>
          <p:nvGrpSpPr>
            <p:cNvPr id="2" name="组合 1">
              <a:extLst>
                <a:ext uri="{FF2B5EF4-FFF2-40B4-BE49-F238E27FC236}">
                  <a16:creationId xmlns:a16="http://schemas.microsoft.com/office/drawing/2014/main" id="{F9D9EDAE-6DB7-3BE7-C01C-D0F20C6AAACA}"/>
                </a:ext>
              </a:extLst>
            </p:cNvPr>
            <p:cNvGrpSpPr/>
            <p:nvPr/>
          </p:nvGrpSpPr>
          <p:grpSpPr>
            <a:xfrm>
              <a:off x="3564878" y="2544497"/>
              <a:ext cx="5083102" cy="595554"/>
              <a:chOff x="1183243" y="2200834"/>
              <a:chExt cx="5083102" cy="595554"/>
            </a:xfrm>
          </p:grpSpPr>
          <p:sp>
            <p:nvSpPr>
              <p:cNvPr id="4" name="平行四边形 3">
                <a:extLst>
                  <a:ext uri="{FF2B5EF4-FFF2-40B4-BE49-F238E27FC236}">
                    <a16:creationId xmlns:a16="http://schemas.microsoft.com/office/drawing/2014/main" id="{A367866C-F4F7-04C4-684A-E9938D2DA96D}"/>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a:extLst>
                  <a:ext uri="{FF2B5EF4-FFF2-40B4-BE49-F238E27FC236}">
                    <a16:creationId xmlns:a16="http://schemas.microsoft.com/office/drawing/2014/main" id="{6C3BAE13-88AB-9E73-3843-4F7F5C3A8EA5}"/>
                  </a:ext>
                </a:extLst>
              </p:cNvPr>
              <p:cNvSpPr/>
              <p:nvPr/>
            </p:nvSpPr>
            <p:spPr>
              <a:xfrm>
                <a:off x="1858680" y="2200834"/>
                <a:ext cx="440766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因特网的域名结构</a:t>
                </a:r>
              </a:p>
            </p:txBody>
          </p:sp>
        </p:grpSp>
        <p:grpSp>
          <p:nvGrpSpPr>
            <p:cNvPr id="8" name="组合 7">
              <a:extLst>
                <a:ext uri="{FF2B5EF4-FFF2-40B4-BE49-F238E27FC236}">
                  <a16:creationId xmlns:a16="http://schemas.microsoft.com/office/drawing/2014/main" id="{40AF491C-A2C5-05A0-40F0-9EBD2DD471A5}"/>
                </a:ext>
              </a:extLst>
            </p:cNvPr>
            <p:cNvGrpSpPr/>
            <p:nvPr/>
          </p:nvGrpSpPr>
          <p:grpSpPr>
            <a:xfrm>
              <a:off x="3564878" y="3446236"/>
              <a:ext cx="5083102" cy="595554"/>
              <a:chOff x="1183243" y="2200834"/>
              <a:chExt cx="5083102" cy="595554"/>
            </a:xfrm>
          </p:grpSpPr>
          <p:sp>
            <p:nvSpPr>
              <p:cNvPr id="9" name="平行四边形 8">
                <a:extLst>
                  <a:ext uri="{FF2B5EF4-FFF2-40B4-BE49-F238E27FC236}">
                    <a16:creationId xmlns:a16="http://schemas.microsoft.com/office/drawing/2014/main" id="{3CE6EBFC-F64D-EF17-DAB2-752228768961}"/>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a:extLst>
                  <a:ext uri="{FF2B5EF4-FFF2-40B4-BE49-F238E27FC236}">
                    <a16:creationId xmlns:a16="http://schemas.microsoft.com/office/drawing/2014/main" id="{CFFDDBD5-199D-10EF-C7C5-0D16E18EB995}"/>
                  </a:ext>
                </a:extLst>
              </p:cNvPr>
              <p:cNvSpPr/>
              <p:nvPr/>
            </p:nvSpPr>
            <p:spPr>
              <a:xfrm>
                <a:off x="1858680" y="2200834"/>
                <a:ext cx="440766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因特网上的域名服务器</a:t>
                </a:r>
              </a:p>
            </p:txBody>
          </p:sp>
        </p:grpSp>
        <p:grpSp>
          <p:nvGrpSpPr>
            <p:cNvPr id="3" name="组合 2">
              <a:extLst>
                <a:ext uri="{FF2B5EF4-FFF2-40B4-BE49-F238E27FC236}">
                  <a16:creationId xmlns:a16="http://schemas.microsoft.com/office/drawing/2014/main" id="{58771A5B-71FA-C769-6C22-5860CAAA2517}"/>
                </a:ext>
              </a:extLst>
            </p:cNvPr>
            <p:cNvGrpSpPr/>
            <p:nvPr/>
          </p:nvGrpSpPr>
          <p:grpSpPr>
            <a:xfrm>
              <a:off x="3564878" y="4347975"/>
              <a:ext cx="5083102" cy="595554"/>
              <a:chOff x="1183243" y="2200834"/>
              <a:chExt cx="5083102" cy="595554"/>
            </a:xfrm>
          </p:grpSpPr>
          <p:sp>
            <p:nvSpPr>
              <p:cNvPr id="13" name="平行四边形 12">
                <a:extLst>
                  <a:ext uri="{FF2B5EF4-FFF2-40B4-BE49-F238E27FC236}">
                    <a16:creationId xmlns:a16="http://schemas.microsoft.com/office/drawing/2014/main" id="{C7CF6D0A-EEC5-4091-52CD-23653C06AFE5}"/>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4" name="平行四边形 13">
                <a:extLst>
                  <a:ext uri="{FF2B5EF4-FFF2-40B4-BE49-F238E27FC236}">
                    <a16:creationId xmlns:a16="http://schemas.microsoft.com/office/drawing/2014/main" id="{C26B755D-7676-95F0-5A4A-C33E2C7B9B00}"/>
                  </a:ext>
                </a:extLst>
              </p:cNvPr>
              <p:cNvSpPr/>
              <p:nvPr/>
            </p:nvSpPr>
            <p:spPr>
              <a:xfrm>
                <a:off x="1858680" y="2200834"/>
                <a:ext cx="440766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因特网的域名解析过程</a:t>
                </a:r>
              </a:p>
            </p:txBody>
          </p:sp>
        </p:grpSp>
      </p:grpSp>
    </p:spTree>
    <p:extLst>
      <p:ext uri="{BB962C8B-B14F-4D97-AF65-F5344CB8AC3E}">
        <p14:creationId xmlns:p14="http://schemas.microsoft.com/office/powerpoint/2010/main" val="321357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grpSp>
        <p:nvGrpSpPr>
          <p:cNvPr id="16" name="组合 15">
            <a:extLst>
              <a:ext uri="{FF2B5EF4-FFF2-40B4-BE49-F238E27FC236}">
                <a16:creationId xmlns:a16="http://schemas.microsoft.com/office/drawing/2014/main" id="{9CBA472E-B8CD-D7C0-85FC-C56C33D482D3}"/>
              </a:ext>
            </a:extLst>
          </p:cNvPr>
          <p:cNvGrpSpPr/>
          <p:nvPr/>
        </p:nvGrpSpPr>
        <p:grpSpPr>
          <a:xfrm>
            <a:off x="5664647" y="2694270"/>
            <a:ext cx="6330136" cy="2944990"/>
            <a:chOff x="5664647" y="2694270"/>
            <a:chExt cx="6330136" cy="2944990"/>
          </a:xfrm>
        </p:grpSpPr>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a:latin typeface="+mn-ea"/>
                </a:rPr>
                <a:t>DNS</a:t>
              </a:r>
              <a:r>
                <a:rPr lang="zh-CN" altLang="en-US" b="1">
                  <a:latin typeface="+mn-ea"/>
                </a:rPr>
                <a:t>服务器</a:t>
              </a:r>
              <a:endParaRPr lang="zh-CN" altLang="en-US" b="1" dirty="0">
                <a:latin typeface="+mn-ea"/>
              </a:endParaRP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grpSp>
      <p:grpSp>
        <p:nvGrpSpPr>
          <p:cNvPr id="22" name="组合 21">
            <a:extLst>
              <a:ext uri="{FF2B5EF4-FFF2-40B4-BE49-F238E27FC236}">
                <a16:creationId xmlns:a16="http://schemas.microsoft.com/office/drawing/2014/main" id="{1BEB9553-4E0B-0DBA-C6EC-E581F8520F51}"/>
              </a:ext>
            </a:extLst>
          </p:cNvPr>
          <p:cNvGrpSpPr/>
          <p:nvPr/>
        </p:nvGrpSpPr>
        <p:grpSpPr>
          <a:xfrm>
            <a:off x="303009" y="1268363"/>
            <a:ext cx="5314990" cy="5180432"/>
            <a:chOff x="303009" y="1268363"/>
            <a:chExt cx="5314990" cy="5180432"/>
          </a:xfrm>
        </p:grpSpPr>
        <p:pic>
          <p:nvPicPr>
            <p:cNvPr id="18" name="图片 17">
              <a:extLst>
                <a:ext uri="{FF2B5EF4-FFF2-40B4-BE49-F238E27FC236}">
                  <a16:creationId xmlns:a16="http://schemas.microsoft.com/office/drawing/2014/main" id="{F010215B-E433-2DB5-6694-E641C62E3788}"/>
                </a:ext>
              </a:extLst>
            </p:cNvPr>
            <p:cNvPicPr>
              <a:picLocks noChangeAspect="1"/>
            </p:cNvPicPr>
            <p:nvPr/>
          </p:nvPicPr>
          <p:blipFill>
            <a:blip r:embed="rId9"/>
            <a:stretch>
              <a:fillRect/>
            </a:stretch>
          </p:blipFill>
          <p:spPr>
            <a:xfrm>
              <a:off x="303009" y="1268363"/>
              <a:ext cx="5314990" cy="5180432"/>
            </a:xfrm>
            <a:prstGeom prst="rect">
              <a:avLst/>
            </a:prstGeom>
          </p:spPr>
        </p:pic>
        <p:sp>
          <p:nvSpPr>
            <p:cNvPr id="19" name="矩形: 圆角 18">
              <a:extLst>
                <a:ext uri="{FF2B5EF4-FFF2-40B4-BE49-F238E27FC236}">
                  <a16:creationId xmlns:a16="http://schemas.microsoft.com/office/drawing/2014/main" id="{B062914D-0F55-84D0-C766-B33CA10D7A2F}"/>
                </a:ext>
              </a:extLst>
            </p:cNvPr>
            <p:cNvSpPr/>
            <p:nvPr/>
          </p:nvSpPr>
          <p:spPr>
            <a:xfrm>
              <a:off x="1216957" y="1707778"/>
              <a:ext cx="3207123" cy="235323"/>
            </a:xfrm>
            <a:prstGeom prst="roundRect">
              <a:avLst>
                <a:gd name="adj" fmla="val 50000"/>
              </a:avLst>
            </a:prstGeom>
            <a:solidFill>
              <a:srgbClr val="E7EAED"/>
            </a:solidFill>
            <a:ln>
              <a:solidFill>
                <a:srgbClr val="E7E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6296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800" decel="100000"/>
                                        <p:tgtEl>
                                          <p:spTgt spid="16"/>
                                        </p:tgtEl>
                                      </p:cBhvr>
                                    </p:animEffect>
                                    <p:anim calcmode="lin" valueType="num">
                                      <p:cBhvr>
                                        <p:cTn id="14" dur="800" decel="100000" fill="hold"/>
                                        <p:tgtEl>
                                          <p:spTgt spid="16"/>
                                        </p:tgtEl>
                                        <p:attrNameLst>
                                          <p:attrName>style.rotation</p:attrName>
                                        </p:attrNameLst>
                                      </p:cBhvr>
                                      <p:tavLst>
                                        <p:tav tm="0">
                                          <p:val>
                                            <p:fltVal val="-90"/>
                                          </p:val>
                                        </p:tav>
                                        <p:tav tm="100000">
                                          <p:val>
                                            <p:fltVal val="0"/>
                                          </p:val>
                                        </p:tav>
                                      </p:tavLst>
                                    </p:anim>
                                    <p:anim calcmode="lin" valueType="num">
                                      <p:cBhvr>
                                        <p:cTn id="15" dur="800" decel="100000" fill="hold"/>
                                        <p:tgtEl>
                                          <p:spTgt spid="16"/>
                                        </p:tgtEl>
                                        <p:attrNameLst>
                                          <p:attrName>ppt_x</p:attrName>
                                        </p:attrNameLst>
                                      </p:cBhvr>
                                      <p:tavLst>
                                        <p:tav tm="0">
                                          <p:val>
                                            <p:strVal val="#ppt_x+0.4"/>
                                          </p:val>
                                        </p:tav>
                                        <p:tav tm="100000">
                                          <p:val>
                                            <p:strVal val="#ppt_x-0.05"/>
                                          </p:val>
                                        </p:tav>
                                      </p:tavLst>
                                    </p:anim>
                                    <p:anim calcmode="lin" valueType="num">
                                      <p:cBhvr>
                                        <p:cTn id="16" dur="800" decel="100000" fill="hold"/>
                                        <p:tgtEl>
                                          <p:spTgt spid="1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grpSp>
        <p:nvGrpSpPr>
          <p:cNvPr id="16" name="组合 15">
            <a:extLst>
              <a:ext uri="{FF2B5EF4-FFF2-40B4-BE49-F238E27FC236}">
                <a16:creationId xmlns:a16="http://schemas.microsoft.com/office/drawing/2014/main" id="{9CBA472E-B8CD-D7C0-85FC-C56C33D482D3}"/>
              </a:ext>
            </a:extLst>
          </p:cNvPr>
          <p:cNvGrpSpPr/>
          <p:nvPr/>
        </p:nvGrpSpPr>
        <p:grpSpPr>
          <a:xfrm>
            <a:off x="5664647" y="2694270"/>
            <a:ext cx="6330136" cy="2944990"/>
            <a:chOff x="5664647" y="2694270"/>
            <a:chExt cx="6330136" cy="2944990"/>
          </a:xfrm>
        </p:grpSpPr>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a:latin typeface="+mn-ea"/>
                </a:rPr>
                <a:t>DNS</a:t>
              </a:r>
              <a:r>
                <a:rPr lang="zh-CN" altLang="en-US" b="1">
                  <a:latin typeface="+mn-ea"/>
                </a:rPr>
                <a:t>服务器</a:t>
              </a:r>
              <a:endParaRPr lang="zh-CN" altLang="en-US" b="1" dirty="0">
                <a:latin typeface="+mn-ea"/>
              </a:endParaRP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grpSp>
      <p:grpSp>
        <p:nvGrpSpPr>
          <p:cNvPr id="22" name="组合 21">
            <a:extLst>
              <a:ext uri="{FF2B5EF4-FFF2-40B4-BE49-F238E27FC236}">
                <a16:creationId xmlns:a16="http://schemas.microsoft.com/office/drawing/2014/main" id="{1BEB9553-4E0B-0DBA-C6EC-E581F8520F51}"/>
              </a:ext>
            </a:extLst>
          </p:cNvPr>
          <p:cNvGrpSpPr/>
          <p:nvPr/>
        </p:nvGrpSpPr>
        <p:grpSpPr>
          <a:xfrm>
            <a:off x="303009" y="1268363"/>
            <a:ext cx="5314990" cy="5180432"/>
            <a:chOff x="303009" y="1268363"/>
            <a:chExt cx="5314990" cy="5180432"/>
          </a:xfrm>
        </p:grpSpPr>
        <p:pic>
          <p:nvPicPr>
            <p:cNvPr id="18" name="图片 17">
              <a:extLst>
                <a:ext uri="{FF2B5EF4-FFF2-40B4-BE49-F238E27FC236}">
                  <a16:creationId xmlns:a16="http://schemas.microsoft.com/office/drawing/2014/main" id="{F010215B-E433-2DB5-6694-E641C62E3788}"/>
                </a:ext>
              </a:extLst>
            </p:cNvPr>
            <p:cNvPicPr>
              <a:picLocks noChangeAspect="1"/>
            </p:cNvPicPr>
            <p:nvPr/>
          </p:nvPicPr>
          <p:blipFill>
            <a:blip r:embed="rId9"/>
            <a:stretch>
              <a:fillRect/>
            </a:stretch>
          </p:blipFill>
          <p:spPr>
            <a:xfrm>
              <a:off x="303009" y="1268363"/>
              <a:ext cx="5314990" cy="5180432"/>
            </a:xfrm>
            <a:prstGeom prst="rect">
              <a:avLst/>
            </a:prstGeom>
          </p:spPr>
        </p:pic>
        <p:sp>
          <p:nvSpPr>
            <p:cNvPr id="19" name="矩形: 圆角 18">
              <a:extLst>
                <a:ext uri="{FF2B5EF4-FFF2-40B4-BE49-F238E27FC236}">
                  <a16:creationId xmlns:a16="http://schemas.microsoft.com/office/drawing/2014/main" id="{B062914D-0F55-84D0-C766-B33CA10D7A2F}"/>
                </a:ext>
              </a:extLst>
            </p:cNvPr>
            <p:cNvSpPr/>
            <p:nvPr/>
          </p:nvSpPr>
          <p:spPr>
            <a:xfrm>
              <a:off x="1216957" y="1707778"/>
              <a:ext cx="3207123" cy="235323"/>
            </a:xfrm>
            <a:prstGeom prst="roundRect">
              <a:avLst>
                <a:gd name="adj" fmla="val 50000"/>
              </a:avLst>
            </a:prstGeom>
            <a:solidFill>
              <a:srgbClr val="E7EAED"/>
            </a:solidFill>
            <a:ln>
              <a:solidFill>
                <a:srgbClr val="E7E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箭头连接符 32">
            <a:extLst>
              <a:ext uri="{FF2B5EF4-FFF2-40B4-BE49-F238E27FC236}">
                <a16:creationId xmlns:a16="http://schemas.microsoft.com/office/drawing/2014/main" id="{34705A91-B573-BFC7-E9E1-B09DB6859ADB}"/>
              </a:ext>
            </a:extLst>
          </p:cNvPr>
          <p:cNvCxnSpPr>
            <a:cxnSpLocks/>
          </p:cNvCxnSpPr>
          <p:nvPr/>
        </p:nvCxnSpPr>
        <p:spPr>
          <a:xfrm flipH="1" flipV="1">
            <a:off x="2497893" y="1892595"/>
            <a:ext cx="7353291" cy="3561999"/>
          </a:xfrm>
          <a:prstGeom prst="straightConnector1">
            <a:avLst/>
          </a:prstGeom>
          <a:ln w="635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BF07C15-4C09-CEC9-B527-AD205D660F9C}"/>
              </a:ext>
            </a:extLst>
          </p:cNvPr>
          <p:cNvSpPr txBox="1"/>
          <p:nvPr/>
        </p:nvSpPr>
        <p:spPr>
          <a:xfrm>
            <a:off x="1288963" y="1587518"/>
            <a:ext cx="1304260" cy="461665"/>
          </a:xfrm>
          <a:prstGeom prst="rect">
            <a:avLst/>
          </a:prstGeom>
          <a:noFill/>
        </p:spPr>
        <p:txBody>
          <a:bodyPr wrap="square" rtlCol="0">
            <a:spAutoFit/>
          </a:bodyPr>
          <a:lstStyle/>
          <a:p>
            <a:r>
              <a:rPr lang="en-US" altLang="zh-CN" sz="2400" b="1" dirty="0"/>
              <a:t>cnnic.cn</a:t>
            </a:r>
            <a:endParaRPr lang="zh-CN" altLang="en-US" sz="2400" b="1" dirty="0"/>
          </a:p>
        </p:txBody>
      </p:sp>
    </p:spTree>
    <p:custDataLst>
      <p:tags r:id="rId1"/>
    </p:custDataLst>
    <p:extLst>
      <p:ext uri="{BB962C8B-B14F-4D97-AF65-F5344CB8AC3E}">
        <p14:creationId xmlns:p14="http://schemas.microsoft.com/office/powerpoint/2010/main" val="41156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grpSp>
        <p:nvGrpSpPr>
          <p:cNvPr id="16" name="组合 15">
            <a:extLst>
              <a:ext uri="{FF2B5EF4-FFF2-40B4-BE49-F238E27FC236}">
                <a16:creationId xmlns:a16="http://schemas.microsoft.com/office/drawing/2014/main" id="{9CBA472E-B8CD-D7C0-85FC-C56C33D482D3}"/>
              </a:ext>
            </a:extLst>
          </p:cNvPr>
          <p:cNvGrpSpPr/>
          <p:nvPr/>
        </p:nvGrpSpPr>
        <p:grpSpPr>
          <a:xfrm>
            <a:off x="5664647" y="2694270"/>
            <a:ext cx="6330136" cy="2944990"/>
            <a:chOff x="5664647" y="2694270"/>
            <a:chExt cx="6330136" cy="2944990"/>
          </a:xfrm>
        </p:grpSpPr>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a:latin typeface="+mn-ea"/>
                </a:rPr>
                <a:t>DNS</a:t>
              </a:r>
              <a:r>
                <a:rPr lang="zh-CN" altLang="en-US" b="1">
                  <a:latin typeface="+mn-ea"/>
                </a:rPr>
                <a:t>服务器</a:t>
              </a:r>
              <a:endParaRPr lang="zh-CN" altLang="en-US" b="1" dirty="0">
                <a:latin typeface="+mn-ea"/>
              </a:endParaRP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grpSp>
      <p:grpSp>
        <p:nvGrpSpPr>
          <p:cNvPr id="22" name="组合 21">
            <a:extLst>
              <a:ext uri="{FF2B5EF4-FFF2-40B4-BE49-F238E27FC236}">
                <a16:creationId xmlns:a16="http://schemas.microsoft.com/office/drawing/2014/main" id="{1BEB9553-4E0B-0DBA-C6EC-E581F8520F51}"/>
              </a:ext>
            </a:extLst>
          </p:cNvPr>
          <p:cNvGrpSpPr/>
          <p:nvPr/>
        </p:nvGrpSpPr>
        <p:grpSpPr>
          <a:xfrm>
            <a:off x="303009" y="1268363"/>
            <a:ext cx="5314990" cy="5180432"/>
            <a:chOff x="303009" y="1268363"/>
            <a:chExt cx="5314990" cy="5180432"/>
          </a:xfrm>
        </p:grpSpPr>
        <p:pic>
          <p:nvPicPr>
            <p:cNvPr id="18" name="图片 17">
              <a:extLst>
                <a:ext uri="{FF2B5EF4-FFF2-40B4-BE49-F238E27FC236}">
                  <a16:creationId xmlns:a16="http://schemas.microsoft.com/office/drawing/2014/main" id="{F010215B-E433-2DB5-6694-E641C62E3788}"/>
                </a:ext>
              </a:extLst>
            </p:cNvPr>
            <p:cNvPicPr>
              <a:picLocks noChangeAspect="1"/>
            </p:cNvPicPr>
            <p:nvPr/>
          </p:nvPicPr>
          <p:blipFill>
            <a:blip r:embed="rId9"/>
            <a:stretch>
              <a:fillRect/>
            </a:stretch>
          </p:blipFill>
          <p:spPr>
            <a:xfrm>
              <a:off x="303009" y="1268363"/>
              <a:ext cx="5314990" cy="5180432"/>
            </a:xfrm>
            <a:prstGeom prst="rect">
              <a:avLst/>
            </a:prstGeom>
          </p:spPr>
        </p:pic>
        <p:sp>
          <p:nvSpPr>
            <p:cNvPr id="19" name="矩形: 圆角 18">
              <a:extLst>
                <a:ext uri="{FF2B5EF4-FFF2-40B4-BE49-F238E27FC236}">
                  <a16:creationId xmlns:a16="http://schemas.microsoft.com/office/drawing/2014/main" id="{B062914D-0F55-84D0-C766-B33CA10D7A2F}"/>
                </a:ext>
              </a:extLst>
            </p:cNvPr>
            <p:cNvSpPr/>
            <p:nvPr/>
          </p:nvSpPr>
          <p:spPr>
            <a:xfrm>
              <a:off x="1216957" y="1707778"/>
              <a:ext cx="3207123" cy="235323"/>
            </a:xfrm>
            <a:prstGeom prst="roundRect">
              <a:avLst>
                <a:gd name="adj" fmla="val 50000"/>
              </a:avLst>
            </a:prstGeom>
            <a:solidFill>
              <a:srgbClr val="E7EAED"/>
            </a:solidFill>
            <a:ln>
              <a:solidFill>
                <a:srgbClr val="E7E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1BF07C15-4C09-CEC9-B527-AD205D660F9C}"/>
              </a:ext>
            </a:extLst>
          </p:cNvPr>
          <p:cNvSpPr txBox="1"/>
          <p:nvPr/>
        </p:nvSpPr>
        <p:spPr>
          <a:xfrm>
            <a:off x="1288963" y="1587518"/>
            <a:ext cx="1304260" cy="461665"/>
          </a:xfrm>
          <a:prstGeom prst="rect">
            <a:avLst/>
          </a:prstGeom>
          <a:noFill/>
        </p:spPr>
        <p:txBody>
          <a:bodyPr wrap="square" rtlCol="0">
            <a:spAutoFit/>
          </a:bodyPr>
          <a:lstStyle/>
          <a:p>
            <a:r>
              <a:rPr lang="en-US" altLang="zh-CN" sz="2400" b="1" dirty="0"/>
              <a:t>cnnic.cn</a:t>
            </a:r>
            <a:endParaRPr lang="zh-CN" altLang="en-US" sz="2400" b="1" dirty="0"/>
          </a:p>
        </p:txBody>
      </p:sp>
      <p:pic>
        <p:nvPicPr>
          <p:cNvPr id="17" name="图片 16">
            <a:extLst>
              <a:ext uri="{FF2B5EF4-FFF2-40B4-BE49-F238E27FC236}">
                <a16:creationId xmlns:a16="http://schemas.microsoft.com/office/drawing/2014/main" id="{33794E70-7967-8216-3F09-93F5EF919037}"/>
              </a:ext>
            </a:extLst>
          </p:cNvPr>
          <p:cNvPicPr>
            <a:picLocks noChangeAspect="1"/>
          </p:cNvPicPr>
          <p:nvPr/>
        </p:nvPicPr>
        <p:blipFill>
          <a:blip r:embed="rId10"/>
          <a:stretch>
            <a:fillRect/>
          </a:stretch>
        </p:blipFill>
        <p:spPr>
          <a:xfrm>
            <a:off x="343532" y="2052026"/>
            <a:ext cx="5122696" cy="4346530"/>
          </a:xfrm>
          <a:prstGeom prst="rect">
            <a:avLst/>
          </a:prstGeom>
        </p:spPr>
      </p:pic>
    </p:spTree>
    <p:custDataLst>
      <p:tags r:id="rId1"/>
    </p:custDataLst>
    <p:extLst>
      <p:ext uri="{BB962C8B-B14F-4D97-AF65-F5344CB8AC3E}">
        <p14:creationId xmlns:p14="http://schemas.microsoft.com/office/powerpoint/2010/main" val="19590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a:latin typeface="+mn-ea"/>
              </a:rPr>
              <a:t>DNS</a:t>
            </a:r>
            <a:r>
              <a:rPr lang="zh-CN" altLang="en-US" b="1">
                <a:latin typeface="+mn-ea"/>
              </a:rPr>
              <a:t>服务器</a:t>
            </a:r>
            <a:endParaRPr lang="zh-CN" altLang="en-US" b="1" dirty="0">
              <a:latin typeface="+mn-ea"/>
            </a:endParaRP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pic>
        <p:nvPicPr>
          <p:cNvPr id="20" name="图片 19">
            <a:extLst>
              <a:ext uri="{FF2B5EF4-FFF2-40B4-BE49-F238E27FC236}">
                <a16:creationId xmlns:a16="http://schemas.microsoft.com/office/drawing/2014/main" id="{CE2C4F3F-A732-493B-73A2-B2C9A14187DB}"/>
              </a:ext>
            </a:extLst>
          </p:cNvPr>
          <p:cNvPicPr>
            <a:picLocks noChangeAspect="1"/>
          </p:cNvPicPr>
          <p:nvPr/>
        </p:nvPicPr>
        <p:blipFill>
          <a:blip r:embed="rId9"/>
          <a:stretch>
            <a:fillRect/>
          </a:stretch>
        </p:blipFill>
        <p:spPr>
          <a:xfrm>
            <a:off x="310938" y="2177590"/>
            <a:ext cx="5353709" cy="3369323"/>
          </a:xfrm>
          <a:prstGeom prst="rect">
            <a:avLst/>
          </a:prstGeom>
        </p:spPr>
      </p:pic>
      <p:sp>
        <p:nvSpPr>
          <p:cNvPr id="21" name="矩形 20">
            <a:extLst>
              <a:ext uri="{FF2B5EF4-FFF2-40B4-BE49-F238E27FC236}">
                <a16:creationId xmlns:a16="http://schemas.microsoft.com/office/drawing/2014/main" id="{F35B7C6A-7A70-B7D0-A9B6-E97E6359D369}"/>
              </a:ext>
            </a:extLst>
          </p:cNvPr>
          <p:cNvSpPr/>
          <p:nvPr/>
        </p:nvSpPr>
        <p:spPr>
          <a:xfrm>
            <a:off x="2278912" y="2934765"/>
            <a:ext cx="1244009" cy="248771"/>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60CFE16-50FB-9601-301D-E949727DCC80}"/>
              </a:ext>
            </a:extLst>
          </p:cNvPr>
          <p:cNvSpPr/>
          <p:nvPr/>
        </p:nvSpPr>
        <p:spPr>
          <a:xfrm>
            <a:off x="2091071" y="3250197"/>
            <a:ext cx="1190846" cy="248771"/>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78D94A7-D6DE-88D3-6B79-A97ECED7F88C}"/>
              </a:ext>
            </a:extLst>
          </p:cNvPr>
          <p:cNvSpPr txBox="1"/>
          <p:nvPr/>
        </p:nvSpPr>
        <p:spPr>
          <a:xfrm>
            <a:off x="9851184" y="5624786"/>
            <a:ext cx="2340816" cy="369332"/>
          </a:xfrm>
          <a:prstGeom prst="rect">
            <a:avLst/>
          </a:prstGeom>
          <a:noFill/>
        </p:spPr>
        <p:txBody>
          <a:bodyPr wrap="square" rtlCol="0">
            <a:spAutoFit/>
          </a:bodyPr>
          <a:lstStyle/>
          <a:p>
            <a:r>
              <a:rPr lang="en-US" altLang="zh-CN" b="1" dirty="0"/>
              <a:t>IP</a:t>
            </a:r>
            <a:r>
              <a:rPr lang="zh-CN" altLang="en-US" b="1" dirty="0"/>
              <a:t>地址：</a:t>
            </a:r>
            <a:r>
              <a:rPr lang="en-US" altLang="zh-CN" b="1" dirty="0"/>
              <a:t>159.226.6.133</a:t>
            </a:r>
          </a:p>
        </p:txBody>
      </p:sp>
    </p:spTree>
    <p:custDataLst>
      <p:tags r:id="rId1"/>
    </p:custDataLst>
    <p:extLst>
      <p:ext uri="{BB962C8B-B14F-4D97-AF65-F5344CB8AC3E}">
        <p14:creationId xmlns:p14="http://schemas.microsoft.com/office/powerpoint/2010/main" val="7762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ppt_y</p:attrName>
                                        </p:attrNameLst>
                                      </p:cBhvr>
                                      <p:tavLst>
                                        <p:tav tm="0">
                                          <p:val>
                                            <p:strVal val="#ppt_y-#ppt_h*1.125000"/>
                                          </p:val>
                                        </p:tav>
                                        <p:tav tm="100000">
                                          <p:val>
                                            <p:strVal val="#ppt_y"/>
                                          </p:val>
                                        </p:tav>
                                      </p:tavLst>
                                    </p:anim>
                                    <p:animEffect transition="in" filter="wipe(down)">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a:latin typeface="+mn-ea"/>
              </a:rPr>
              <a:t>DNS</a:t>
            </a:r>
            <a:r>
              <a:rPr lang="zh-CN" altLang="en-US" b="1">
                <a:latin typeface="+mn-ea"/>
              </a:rPr>
              <a:t>服务器</a:t>
            </a:r>
            <a:endParaRPr lang="zh-CN" altLang="en-US" b="1" dirty="0">
              <a:latin typeface="+mn-ea"/>
            </a:endParaRP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sp>
        <p:nvSpPr>
          <p:cNvPr id="24" name="文本框 23">
            <a:extLst>
              <a:ext uri="{FF2B5EF4-FFF2-40B4-BE49-F238E27FC236}">
                <a16:creationId xmlns:a16="http://schemas.microsoft.com/office/drawing/2014/main" id="{C78D94A7-D6DE-88D3-6B79-A97ECED7F88C}"/>
              </a:ext>
            </a:extLst>
          </p:cNvPr>
          <p:cNvSpPr txBox="1"/>
          <p:nvPr/>
        </p:nvSpPr>
        <p:spPr>
          <a:xfrm>
            <a:off x="9851184" y="5624786"/>
            <a:ext cx="2340816" cy="369332"/>
          </a:xfrm>
          <a:prstGeom prst="rect">
            <a:avLst/>
          </a:prstGeom>
          <a:noFill/>
        </p:spPr>
        <p:txBody>
          <a:bodyPr wrap="square" rtlCol="0">
            <a:spAutoFit/>
          </a:bodyPr>
          <a:lstStyle/>
          <a:p>
            <a:r>
              <a:rPr lang="en-US" altLang="zh-CN" b="1" dirty="0"/>
              <a:t>IP</a:t>
            </a:r>
            <a:r>
              <a:rPr lang="zh-CN" altLang="en-US" b="1" dirty="0"/>
              <a:t>地址：</a:t>
            </a:r>
            <a:r>
              <a:rPr lang="en-US" altLang="zh-CN" b="1" dirty="0"/>
              <a:t>159.226.6.133</a:t>
            </a:r>
          </a:p>
        </p:txBody>
      </p:sp>
      <p:grpSp>
        <p:nvGrpSpPr>
          <p:cNvPr id="11" name="组合 10">
            <a:extLst>
              <a:ext uri="{FF2B5EF4-FFF2-40B4-BE49-F238E27FC236}">
                <a16:creationId xmlns:a16="http://schemas.microsoft.com/office/drawing/2014/main" id="{72F8A18A-C043-CA7A-AAE9-42E6863309C3}"/>
              </a:ext>
            </a:extLst>
          </p:cNvPr>
          <p:cNvGrpSpPr/>
          <p:nvPr/>
        </p:nvGrpSpPr>
        <p:grpSpPr>
          <a:xfrm>
            <a:off x="303009" y="1268363"/>
            <a:ext cx="5314990" cy="5180432"/>
            <a:chOff x="303009" y="1268363"/>
            <a:chExt cx="5314990" cy="5180432"/>
          </a:xfrm>
        </p:grpSpPr>
        <p:pic>
          <p:nvPicPr>
            <p:cNvPr id="16" name="图片 15">
              <a:extLst>
                <a:ext uri="{FF2B5EF4-FFF2-40B4-BE49-F238E27FC236}">
                  <a16:creationId xmlns:a16="http://schemas.microsoft.com/office/drawing/2014/main" id="{9C6E9288-0BC9-0C65-79DF-BBBF72D1BB7B}"/>
                </a:ext>
              </a:extLst>
            </p:cNvPr>
            <p:cNvPicPr>
              <a:picLocks noChangeAspect="1"/>
            </p:cNvPicPr>
            <p:nvPr/>
          </p:nvPicPr>
          <p:blipFill>
            <a:blip r:embed="rId9"/>
            <a:stretch>
              <a:fillRect/>
            </a:stretch>
          </p:blipFill>
          <p:spPr>
            <a:xfrm>
              <a:off x="303009" y="1268363"/>
              <a:ext cx="5314990" cy="5180432"/>
            </a:xfrm>
            <a:prstGeom prst="rect">
              <a:avLst/>
            </a:prstGeom>
          </p:spPr>
        </p:pic>
        <p:sp>
          <p:nvSpPr>
            <p:cNvPr id="17" name="矩形: 圆角 16">
              <a:extLst>
                <a:ext uri="{FF2B5EF4-FFF2-40B4-BE49-F238E27FC236}">
                  <a16:creationId xmlns:a16="http://schemas.microsoft.com/office/drawing/2014/main" id="{850DA426-21F8-E3E8-45F0-AA49387F2258}"/>
                </a:ext>
              </a:extLst>
            </p:cNvPr>
            <p:cNvSpPr/>
            <p:nvPr/>
          </p:nvSpPr>
          <p:spPr>
            <a:xfrm>
              <a:off x="1216957" y="1707778"/>
              <a:ext cx="3207123" cy="235323"/>
            </a:xfrm>
            <a:prstGeom prst="roundRect">
              <a:avLst>
                <a:gd name="adj" fmla="val 50000"/>
              </a:avLst>
            </a:prstGeom>
            <a:solidFill>
              <a:srgbClr val="E7EAED"/>
            </a:solidFill>
            <a:ln>
              <a:solidFill>
                <a:srgbClr val="E7E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F931DE85-C707-686C-EB42-5318CC10A927}"/>
              </a:ext>
            </a:extLst>
          </p:cNvPr>
          <p:cNvSpPr txBox="1"/>
          <p:nvPr/>
        </p:nvSpPr>
        <p:spPr>
          <a:xfrm>
            <a:off x="1288963" y="1587518"/>
            <a:ext cx="1304260" cy="461665"/>
          </a:xfrm>
          <a:prstGeom prst="rect">
            <a:avLst/>
          </a:prstGeom>
          <a:noFill/>
        </p:spPr>
        <p:txBody>
          <a:bodyPr wrap="square" rtlCol="0">
            <a:spAutoFit/>
          </a:bodyPr>
          <a:lstStyle/>
          <a:p>
            <a:r>
              <a:rPr lang="en-US" altLang="zh-CN" sz="2400" b="1" dirty="0"/>
              <a:t>cnnic.cn</a:t>
            </a:r>
            <a:endParaRPr lang="zh-CN" altLang="en-US" sz="2400" b="1" dirty="0"/>
          </a:p>
        </p:txBody>
      </p:sp>
      <p:sp>
        <p:nvSpPr>
          <p:cNvPr id="19" name="对话气泡: 矩形 18">
            <a:extLst>
              <a:ext uri="{FF2B5EF4-FFF2-40B4-BE49-F238E27FC236}">
                <a16:creationId xmlns:a16="http://schemas.microsoft.com/office/drawing/2014/main" id="{2BCC5252-882C-BE69-9365-5B0EDB2404E4}"/>
              </a:ext>
            </a:extLst>
          </p:cNvPr>
          <p:cNvSpPr/>
          <p:nvPr/>
        </p:nvSpPr>
        <p:spPr>
          <a:xfrm>
            <a:off x="6787221" y="5269928"/>
            <a:ext cx="2635623" cy="1048329"/>
          </a:xfrm>
          <a:prstGeom prst="wedgeRectCallout">
            <a:avLst>
              <a:gd name="adj1" fmla="val -59609"/>
              <a:gd name="adj2" fmla="val -9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在</a:t>
            </a:r>
            <a:r>
              <a:rPr lang="en-US" altLang="zh-CN" b="1" dirty="0">
                <a:solidFill>
                  <a:schemeClr val="bg1"/>
                </a:solidFill>
              </a:rPr>
              <a:t>DNS</a:t>
            </a:r>
            <a:r>
              <a:rPr lang="zh-CN" altLang="en-US" b="1" dirty="0">
                <a:solidFill>
                  <a:schemeClr val="bg1"/>
                </a:solidFill>
              </a:rPr>
              <a:t>缓存中查找</a:t>
            </a:r>
            <a:endParaRPr lang="en-US" altLang="zh-CN" b="1" dirty="0">
              <a:solidFill>
                <a:schemeClr val="bg1"/>
              </a:solidFill>
            </a:endParaRPr>
          </a:p>
          <a:p>
            <a:r>
              <a:rPr lang="en-US" altLang="zh-CN" b="1" dirty="0">
                <a:solidFill>
                  <a:schemeClr val="bg1"/>
                </a:solidFill>
              </a:rPr>
              <a:t>cnnic.cn</a:t>
            </a:r>
            <a:r>
              <a:rPr lang="zh-CN" altLang="en-US" b="1" dirty="0">
                <a:solidFill>
                  <a:schemeClr val="bg1"/>
                </a:solidFill>
              </a:rPr>
              <a:t>对应的</a:t>
            </a:r>
            <a:r>
              <a:rPr lang="en-US" altLang="zh-CN" b="1" dirty="0">
                <a:solidFill>
                  <a:schemeClr val="bg1"/>
                </a:solidFill>
              </a:rPr>
              <a:t>IP</a:t>
            </a:r>
            <a:r>
              <a:rPr lang="zh-CN" altLang="en-US" b="1" dirty="0">
                <a:solidFill>
                  <a:schemeClr val="bg1"/>
                </a:solidFill>
              </a:rPr>
              <a:t>地址</a:t>
            </a:r>
            <a:endParaRPr lang="en-US" altLang="zh-CN" b="1" dirty="0">
              <a:solidFill>
                <a:schemeClr val="bg1"/>
              </a:solidFill>
            </a:endParaRPr>
          </a:p>
          <a:p>
            <a:endParaRPr lang="zh-CN" altLang="en-US" dirty="0">
              <a:solidFill>
                <a:schemeClr val="bg1"/>
              </a:solidFill>
            </a:endParaRPr>
          </a:p>
        </p:txBody>
      </p:sp>
      <p:sp>
        <p:nvSpPr>
          <p:cNvPr id="26" name="loupe_124444">
            <a:extLst>
              <a:ext uri="{FF2B5EF4-FFF2-40B4-BE49-F238E27FC236}">
                <a16:creationId xmlns:a16="http://schemas.microsoft.com/office/drawing/2014/main" id="{677ECBE5-20A4-099A-D89C-C679D8CDA520}"/>
              </a:ext>
            </a:extLst>
          </p:cNvPr>
          <p:cNvSpPr/>
          <p:nvPr/>
        </p:nvSpPr>
        <p:spPr>
          <a:xfrm>
            <a:off x="5757030" y="4363021"/>
            <a:ext cx="505922" cy="505922"/>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文本框 26">
            <a:extLst>
              <a:ext uri="{FF2B5EF4-FFF2-40B4-BE49-F238E27FC236}">
                <a16:creationId xmlns:a16="http://schemas.microsoft.com/office/drawing/2014/main" id="{735FF50B-92D1-AB6A-3489-E08D972E1677}"/>
              </a:ext>
            </a:extLst>
          </p:cNvPr>
          <p:cNvSpPr txBox="1"/>
          <p:nvPr/>
        </p:nvSpPr>
        <p:spPr>
          <a:xfrm>
            <a:off x="7470890" y="5992191"/>
            <a:ext cx="1259385" cy="276999"/>
          </a:xfrm>
          <a:prstGeom prst="rect">
            <a:avLst/>
          </a:prstGeom>
          <a:noFill/>
        </p:spPr>
        <p:txBody>
          <a:bodyPr wrap="square" lIns="0" tIns="0" rIns="0" bIns="0" rtlCol="0">
            <a:spAutoFit/>
          </a:bodyPr>
          <a:lstStyle/>
          <a:p>
            <a:pPr algn="ctr"/>
            <a:r>
              <a:rPr lang="zh-CN" altLang="en-US" b="1" dirty="0">
                <a:highlight>
                  <a:srgbClr val="FFFF00"/>
                </a:highlight>
              </a:rPr>
              <a:t>未找到！</a:t>
            </a:r>
          </a:p>
        </p:txBody>
      </p:sp>
    </p:spTree>
    <p:custDataLst>
      <p:tags r:id="rId1"/>
    </p:custDataLst>
    <p:extLst>
      <p:ext uri="{BB962C8B-B14F-4D97-AF65-F5344CB8AC3E}">
        <p14:creationId xmlns:p14="http://schemas.microsoft.com/office/powerpoint/2010/main" val="118206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up)">
                                      <p:cBhvr>
                                        <p:cTn id="18" dur="500"/>
                                        <p:tgtEl>
                                          <p:spTgt spid="19"/>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500"/>
                            </p:stCondLst>
                            <p:childTnLst>
                              <p:par>
                                <p:cTn id="23" presetID="12" presetClass="exit" presetSubtype="2" fill="hold" grpId="1" nodeType="afterEffect">
                                  <p:stCondLst>
                                    <p:cond delay="0"/>
                                  </p:stCondLst>
                                  <p:childTnLst>
                                    <p:anim calcmode="lin" valueType="num">
                                      <p:cBhvr additive="base">
                                        <p:cTn id="24" dur="1000"/>
                                        <p:tgtEl>
                                          <p:spTgt spid="26"/>
                                        </p:tgtEl>
                                        <p:attrNameLst>
                                          <p:attrName>ppt_x</p:attrName>
                                        </p:attrNameLst>
                                      </p:cBhvr>
                                      <p:tavLst>
                                        <p:tav tm="0">
                                          <p:val>
                                            <p:strVal val="#ppt_x"/>
                                          </p:val>
                                        </p:tav>
                                        <p:tav tm="100000">
                                          <p:val>
                                            <p:strVal val="#ppt_x+#ppt_w*1.125000"/>
                                          </p:val>
                                        </p:tav>
                                      </p:tavLst>
                                    </p:anim>
                                    <p:animEffect transition="out" filter="wipe(right)">
                                      <p:cBhvr>
                                        <p:cTn id="25" dur="1000"/>
                                        <p:tgtEl>
                                          <p:spTgt spid="26"/>
                                        </p:tgtEl>
                                      </p:cBhvr>
                                    </p:animEffect>
                                    <p:set>
                                      <p:cBhvr>
                                        <p:cTn id="26" dur="1" fill="hold">
                                          <p:stCondLst>
                                            <p:cond delay="999"/>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400" fill="hold"/>
                                        <p:tgtEl>
                                          <p:spTgt spid="27"/>
                                        </p:tgtEl>
                                        <p:attrNameLst>
                                          <p:attrName>ppt_w</p:attrName>
                                        </p:attrNameLst>
                                      </p:cBhvr>
                                      <p:tavLst>
                                        <p:tav tm="0">
                                          <p:val>
                                            <p:fltVal val="0"/>
                                          </p:val>
                                        </p:tav>
                                        <p:tav tm="100000">
                                          <p:val>
                                            <p:strVal val="#ppt_w"/>
                                          </p:val>
                                        </p:tav>
                                      </p:tavLst>
                                    </p:anim>
                                    <p:anim calcmode="lin" valueType="num">
                                      <p:cBhvr>
                                        <p:cTn id="32" dur="400" fill="hold"/>
                                        <p:tgtEl>
                                          <p:spTgt spid="27"/>
                                        </p:tgtEl>
                                        <p:attrNameLst>
                                          <p:attrName>ppt_h</p:attrName>
                                        </p:attrNameLst>
                                      </p:cBhvr>
                                      <p:tavLst>
                                        <p:tav tm="0">
                                          <p:val>
                                            <p:fltVal val="0"/>
                                          </p:val>
                                        </p:tav>
                                        <p:tav tm="100000">
                                          <p:val>
                                            <p:strVal val="#ppt_h"/>
                                          </p:val>
                                        </p:tav>
                                      </p:tavLst>
                                    </p:anim>
                                    <p:anim calcmode="lin" valueType="num">
                                      <p:cBhvr>
                                        <p:cTn id="33" dur="400" fill="hold"/>
                                        <p:tgtEl>
                                          <p:spTgt spid="27"/>
                                        </p:tgtEl>
                                        <p:attrNameLst>
                                          <p:attrName>style.rotation</p:attrName>
                                        </p:attrNameLst>
                                      </p:cBhvr>
                                      <p:tavLst>
                                        <p:tav tm="0">
                                          <p:val>
                                            <p:fltVal val="360"/>
                                          </p:val>
                                        </p:tav>
                                        <p:tav tm="100000">
                                          <p:val>
                                            <p:fltVal val="0"/>
                                          </p:val>
                                        </p:tav>
                                      </p:tavLst>
                                    </p:anim>
                                    <p:animEffect transition="in" filter="fade">
                                      <p:cBhvr>
                                        <p:cTn id="34" dur="4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6" grpId="0" animBg="1"/>
      <p:bldP spid="26" grpId="1" animBg="1"/>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3EC89215-DDCC-C3D9-DE98-C5B7E9B5DCC7}"/>
              </a:ext>
            </a:extLst>
          </p:cNvPr>
          <p:cNvGrpSpPr/>
          <p:nvPr/>
        </p:nvGrpSpPr>
        <p:grpSpPr>
          <a:xfrm>
            <a:off x="7735980" y="870652"/>
            <a:ext cx="4153505" cy="1793541"/>
            <a:chOff x="7735980" y="870652"/>
            <a:chExt cx="4153505" cy="1793541"/>
          </a:xfrm>
        </p:grpSpPr>
        <p:sp>
          <p:nvSpPr>
            <p:cNvPr id="33" name="矩形: 圆角 32">
              <a:extLst>
                <a:ext uri="{FF2B5EF4-FFF2-40B4-BE49-F238E27FC236}">
                  <a16:creationId xmlns:a16="http://schemas.microsoft.com/office/drawing/2014/main" id="{71E29E11-CBD6-357B-F646-47872C5CE4C6}"/>
                </a:ext>
              </a:extLst>
            </p:cNvPr>
            <p:cNvSpPr/>
            <p:nvPr/>
          </p:nvSpPr>
          <p:spPr>
            <a:xfrm>
              <a:off x="7735980" y="917668"/>
              <a:ext cx="4153505" cy="1711739"/>
            </a:xfrm>
            <a:prstGeom prst="roundRect">
              <a:avLst>
                <a:gd name="adj" fmla="val 1038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文本框 33">
              <a:extLst>
                <a:ext uri="{FF2B5EF4-FFF2-40B4-BE49-F238E27FC236}">
                  <a16:creationId xmlns:a16="http://schemas.microsoft.com/office/drawing/2014/main" id="{25B9B1B0-710A-1697-16F4-890E15C1E379}"/>
                </a:ext>
              </a:extLst>
            </p:cNvPr>
            <p:cNvSpPr txBox="1"/>
            <p:nvPr/>
          </p:nvSpPr>
          <p:spPr>
            <a:xfrm>
              <a:off x="9036150" y="870652"/>
              <a:ext cx="1553163" cy="369332"/>
            </a:xfrm>
            <a:prstGeom prst="rect">
              <a:avLst/>
            </a:prstGeom>
            <a:noFill/>
          </p:spPr>
          <p:txBody>
            <a:bodyPr wrap="square" rtlCol="0">
              <a:spAutoFit/>
            </a:bodyPr>
            <a:lstStyle/>
            <a:p>
              <a:pPr algn="ctr"/>
              <a:r>
                <a:rPr lang="zh-CN" altLang="en-US" b="1" dirty="0"/>
                <a:t>域名数据库</a:t>
              </a:r>
            </a:p>
          </p:txBody>
        </p:sp>
        <p:sp>
          <p:nvSpPr>
            <p:cNvPr id="35" name="文本框 34">
              <a:extLst>
                <a:ext uri="{FF2B5EF4-FFF2-40B4-BE49-F238E27FC236}">
                  <a16:creationId xmlns:a16="http://schemas.microsoft.com/office/drawing/2014/main" id="{02AC56D6-BC99-F119-5772-FB6F6D18F9F1}"/>
                </a:ext>
              </a:extLst>
            </p:cNvPr>
            <p:cNvSpPr txBox="1"/>
            <p:nvPr/>
          </p:nvSpPr>
          <p:spPr>
            <a:xfrm>
              <a:off x="8449668" y="1206181"/>
              <a:ext cx="776583" cy="369332"/>
            </a:xfrm>
            <a:prstGeom prst="rect">
              <a:avLst/>
            </a:prstGeom>
            <a:noFill/>
          </p:spPr>
          <p:txBody>
            <a:bodyPr wrap="square" rtlCol="0">
              <a:spAutoFit/>
            </a:bodyPr>
            <a:lstStyle/>
            <a:p>
              <a:pPr algn="ctr"/>
              <a:r>
                <a:rPr lang="zh-CN" altLang="en-US" b="1" dirty="0"/>
                <a:t>域名</a:t>
              </a:r>
            </a:p>
          </p:txBody>
        </p:sp>
        <p:sp>
          <p:nvSpPr>
            <p:cNvPr id="36" name="文本框 35">
              <a:extLst>
                <a:ext uri="{FF2B5EF4-FFF2-40B4-BE49-F238E27FC236}">
                  <a16:creationId xmlns:a16="http://schemas.microsoft.com/office/drawing/2014/main" id="{784B4009-7662-52E7-CB48-58786076A21E}"/>
                </a:ext>
              </a:extLst>
            </p:cNvPr>
            <p:cNvSpPr txBox="1"/>
            <p:nvPr/>
          </p:nvSpPr>
          <p:spPr>
            <a:xfrm>
              <a:off x="10292235" y="1203393"/>
              <a:ext cx="1053296" cy="369332"/>
            </a:xfrm>
            <a:prstGeom prst="rect">
              <a:avLst/>
            </a:prstGeom>
            <a:noFill/>
          </p:spPr>
          <p:txBody>
            <a:bodyPr wrap="square" rtlCol="0">
              <a:spAutoFit/>
            </a:bodyPr>
            <a:lstStyle/>
            <a:p>
              <a:pPr algn="ctr"/>
              <a:r>
                <a:rPr lang="en-US" altLang="zh-CN" b="1" dirty="0"/>
                <a:t>IP</a:t>
              </a:r>
              <a:r>
                <a:rPr lang="zh-CN" altLang="en-US" b="1" dirty="0"/>
                <a:t>地址</a:t>
              </a:r>
            </a:p>
          </p:txBody>
        </p:sp>
        <p:sp>
          <p:nvSpPr>
            <p:cNvPr id="37" name="文本框 36">
              <a:extLst>
                <a:ext uri="{FF2B5EF4-FFF2-40B4-BE49-F238E27FC236}">
                  <a16:creationId xmlns:a16="http://schemas.microsoft.com/office/drawing/2014/main" id="{2A01102C-D8D3-CC46-FD8F-28D0F9687F22}"/>
                </a:ext>
              </a:extLst>
            </p:cNvPr>
            <p:cNvSpPr txBox="1"/>
            <p:nvPr/>
          </p:nvSpPr>
          <p:spPr>
            <a:xfrm>
              <a:off x="8200575" y="1551877"/>
              <a:ext cx="1274767" cy="369332"/>
            </a:xfrm>
            <a:prstGeom prst="rect">
              <a:avLst/>
            </a:prstGeom>
            <a:noFill/>
          </p:spPr>
          <p:txBody>
            <a:bodyPr wrap="square" rtlCol="0">
              <a:spAutoFit/>
            </a:bodyPr>
            <a:lstStyle/>
            <a:p>
              <a:pPr algn="ctr"/>
              <a:r>
                <a:rPr lang="en-US" altLang="zh-CN" b="1" dirty="0"/>
                <a:t>ietf.org</a:t>
              </a:r>
              <a:endParaRPr lang="zh-CN" altLang="en-US" b="1" dirty="0"/>
            </a:p>
          </p:txBody>
        </p:sp>
        <p:sp>
          <p:nvSpPr>
            <p:cNvPr id="38" name="文本框 37">
              <a:extLst>
                <a:ext uri="{FF2B5EF4-FFF2-40B4-BE49-F238E27FC236}">
                  <a16:creationId xmlns:a16="http://schemas.microsoft.com/office/drawing/2014/main" id="{0D2DB86C-BE6E-6F62-E8B1-EE890071E826}"/>
                </a:ext>
              </a:extLst>
            </p:cNvPr>
            <p:cNvSpPr txBox="1"/>
            <p:nvPr/>
          </p:nvSpPr>
          <p:spPr>
            <a:xfrm>
              <a:off x="9954501" y="1551877"/>
              <a:ext cx="1699250" cy="369332"/>
            </a:xfrm>
            <a:prstGeom prst="rect">
              <a:avLst/>
            </a:prstGeom>
            <a:noFill/>
          </p:spPr>
          <p:txBody>
            <a:bodyPr wrap="square" rtlCol="0">
              <a:spAutoFit/>
            </a:bodyPr>
            <a:lstStyle/>
            <a:p>
              <a:pPr algn="ctr"/>
              <a:r>
                <a:rPr lang="en-US" altLang="zh-CN" b="1" dirty="0"/>
                <a:t>104.20.1.85</a:t>
              </a:r>
              <a:endParaRPr lang="zh-CN" altLang="en-US" b="1" dirty="0"/>
            </a:p>
          </p:txBody>
        </p:sp>
        <p:sp>
          <p:nvSpPr>
            <p:cNvPr id="39" name="文本框 38">
              <a:extLst>
                <a:ext uri="{FF2B5EF4-FFF2-40B4-BE49-F238E27FC236}">
                  <a16:creationId xmlns:a16="http://schemas.microsoft.com/office/drawing/2014/main" id="{B13B1A46-365C-1795-D4AB-286C351A8137}"/>
                </a:ext>
              </a:extLst>
            </p:cNvPr>
            <p:cNvSpPr txBox="1"/>
            <p:nvPr/>
          </p:nvSpPr>
          <p:spPr>
            <a:xfrm>
              <a:off x="8200575" y="1866283"/>
              <a:ext cx="1274767" cy="369332"/>
            </a:xfrm>
            <a:prstGeom prst="rect">
              <a:avLst/>
            </a:prstGeom>
            <a:noFill/>
          </p:spPr>
          <p:txBody>
            <a:bodyPr wrap="square" rtlCol="0">
              <a:spAutoFit/>
            </a:bodyPr>
            <a:lstStyle/>
            <a:p>
              <a:pPr algn="ctr"/>
              <a:r>
                <a:rPr lang="en-US" altLang="zh-CN" b="1" dirty="0"/>
                <a:t>hnust.cn</a:t>
              </a:r>
              <a:endParaRPr lang="zh-CN" altLang="en-US" b="1" dirty="0"/>
            </a:p>
          </p:txBody>
        </p:sp>
        <p:sp>
          <p:nvSpPr>
            <p:cNvPr id="40" name="文本框 39">
              <a:extLst>
                <a:ext uri="{FF2B5EF4-FFF2-40B4-BE49-F238E27FC236}">
                  <a16:creationId xmlns:a16="http://schemas.microsoft.com/office/drawing/2014/main" id="{0F2619DD-EA41-52C4-A257-60ADD2F305D7}"/>
                </a:ext>
              </a:extLst>
            </p:cNvPr>
            <p:cNvSpPr txBox="1"/>
            <p:nvPr/>
          </p:nvSpPr>
          <p:spPr>
            <a:xfrm>
              <a:off x="9954501" y="1866283"/>
              <a:ext cx="1699250" cy="369332"/>
            </a:xfrm>
            <a:prstGeom prst="rect">
              <a:avLst/>
            </a:prstGeom>
            <a:noFill/>
          </p:spPr>
          <p:txBody>
            <a:bodyPr wrap="square" rtlCol="0">
              <a:spAutoFit/>
            </a:bodyPr>
            <a:lstStyle/>
            <a:p>
              <a:pPr algn="ctr"/>
              <a:r>
                <a:rPr lang="en-US" altLang="zh-CN" b="1" dirty="0"/>
                <a:t>218.75.230.30</a:t>
              </a:r>
              <a:endParaRPr lang="zh-CN" altLang="en-US" b="1" dirty="0"/>
            </a:p>
          </p:txBody>
        </p:sp>
        <p:sp>
          <p:nvSpPr>
            <p:cNvPr id="41" name="文本框 40">
              <a:extLst>
                <a:ext uri="{FF2B5EF4-FFF2-40B4-BE49-F238E27FC236}">
                  <a16:creationId xmlns:a16="http://schemas.microsoft.com/office/drawing/2014/main" id="{09C11B96-2158-E20B-289E-C4DAC8AC9CAD}"/>
                </a:ext>
              </a:extLst>
            </p:cNvPr>
            <p:cNvSpPr txBox="1"/>
            <p:nvPr/>
          </p:nvSpPr>
          <p:spPr>
            <a:xfrm>
              <a:off x="8065507" y="2162434"/>
              <a:ext cx="1594535" cy="369332"/>
            </a:xfrm>
            <a:prstGeom prst="rect">
              <a:avLst/>
            </a:prstGeom>
            <a:noFill/>
          </p:spPr>
          <p:txBody>
            <a:bodyPr wrap="square" rtlCol="0">
              <a:spAutoFit/>
            </a:bodyPr>
            <a:lstStyle/>
            <a:p>
              <a:pPr algn="ctr"/>
              <a:r>
                <a:rPr lang="en-US" altLang="zh-CN" b="1" dirty="0"/>
                <a:t>cnnic.cn</a:t>
              </a:r>
              <a:endParaRPr lang="zh-CN" altLang="en-US" b="1" dirty="0"/>
            </a:p>
          </p:txBody>
        </p:sp>
        <p:sp>
          <p:nvSpPr>
            <p:cNvPr id="42" name="文本框 41">
              <a:extLst>
                <a:ext uri="{FF2B5EF4-FFF2-40B4-BE49-F238E27FC236}">
                  <a16:creationId xmlns:a16="http://schemas.microsoft.com/office/drawing/2014/main" id="{1DC1CFD0-C4B4-A257-655D-D024347C27E5}"/>
                </a:ext>
              </a:extLst>
            </p:cNvPr>
            <p:cNvSpPr txBox="1"/>
            <p:nvPr/>
          </p:nvSpPr>
          <p:spPr>
            <a:xfrm>
              <a:off x="9954501" y="2169478"/>
              <a:ext cx="1699250" cy="369332"/>
            </a:xfrm>
            <a:prstGeom prst="rect">
              <a:avLst/>
            </a:prstGeom>
            <a:noFill/>
          </p:spPr>
          <p:txBody>
            <a:bodyPr wrap="square" rtlCol="0">
              <a:spAutoFit/>
            </a:bodyPr>
            <a:lstStyle/>
            <a:p>
              <a:pPr algn="ctr"/>
              <a:r>
                <a:rPr lang="en-US" altLang="zh-CN" b="1" dirty="0"/>
                <a:t>159.226.6.133</a:t>
              </a:r>
              <a:endParaRPr lang="zh-CN" altLang="en-US" b="1" dirty="0"/>
            </a:p>
          </p:txBody>
        </p:sp>
        <p:sp>
          <p:nvSpPr>
            <p:cNvPr id="43" name="文本框 42">
              <a:extLst>
                <a:ext uri="{FF2B5EF4-FFF2-40B4-BE49-F238E27FC236}">
                  <a16:creationId xmlns:a16="http://schemas.microsoft.com/office/drawing/2014/main" id="{F2914AAE-1BA0-9512-5D56-8AD9A20452BA}"/>
                </a:ext>
              </a:extLst>
            </p:cNvPr>
            <p:cNvSpPr txBox="1"/>
            <p:nvPr/>
          </p:nvSpPr>
          <p:spPr>
            <a:xfrm>
              <a:off x="8449668" y="2294861"/>
              <a:ext cx="776583" cy="369332"/>
            </a:xfrm>
            <a:prstGeom prst="rect">
              <a:avLst/>
            </a:prstGeom>
            <a:noFill/>
          </p:spPr>
          <p:txBody>
            <a:bodyPr wrap="square" rtlCol="0">
              <a:spAutoFit/>
            </a:bodyPr>
            <a:lstStyle/>
            <a:p>
              <a:pPr algn="ctr"/>
              <a:r>
                <a:rPr lang="en-US" altLang="zh-CN" b="1" dirty="0"/>
                <a:t>…</a:t>
              </a:r>
              <a:endParaRPr lang="zh-CN" altLang="en-US" b="1" dirty="0"/>
            </a:p>
          </p:txBody>
        </p:sp>
        <p:sp>
          <p:nvSpPr>
            <p:cNvPr id="44" name="文本框 43">
              <a:extLst>
                <a:ext uri="{FF2B5EF4-FFF2-40B4-BE49-F238E27FC236}">
                  <a16:creationId xmlns:a16="http://schemas.microsoft.com/office/drawing/2014/main" id="{0D49F0D0-DFB0-2B7A-7BBB-3A025569F3CF}"/>
                </a:ext>
              </a:extLst>
            </p:cNvPr>
            <p:cNvSpPr txBox="1"/>
            <p:nvPr/>
          </p:nvSpPr>
          <p:spPr>
            <a:xfrm>
              <a:off x="10430591" y="2289614"/>
              <a:ext cx="776583"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a:latin typeface="+mn-ea"/>
              </a:rPr>
              <a:t>DNS</a:t>
            </a:r>
            <a:r>
              <a:rPr lang="zh-CN" altLang="en-US" b="1">
                <a:latin typeface="+mn-ea"/>
              </a:rPr>
              <a:t>服务器</a:t>
            </a:r>
            <a:endParaRPr lang="zh-CN" altLang="en-US" b="1" dirty="0">
              <a:latin typeface="+mn-ea"/>
            </a:endParaRP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sp>
        <p:nvSpPr>
          <p:cNvPr id="24" name="文本框 23">
            <a:extLst>
              <a:ext uri="{FF2B5EF4-FFF2-40B4-BE49-F238E27FC236}">
                <a16:creationId xmlns:a16="http://schemas.microsoft.com/office/drawing/2014/main" id="{C78D94A7-D6DE-88D3-6B79-A97ECED7F88C}"/>
              </a:ext>
            </a:extLst>
          </p:cNvPr>
          <p:cNvSpPr txBox="1"/>
          <p:nvPr/>
        </p:nvSpPr>
        <p:spPr>
          <a:xfrm>
            <a:off x="9851184" y="5624786"/>
            <a:ext cx="2340816" cy="369332"/>
          </a:xfrm>
          <a:prstGeom prst="rect">
            <a:avLst/>
          </a:prstGeom>
          <a:noFill/>
        </p:spPr>
        <p:txBody>
          <a:bodyPr wrap="square" rtlCol="0">
            <a:spAutoFit/>
          </a:bodyPr>
          <a:lstStyle/>
          <a:p>
            <a:r>
              <a:rPr lang="en-US" altLang="zh-CN" b="1" dirty="0"/>
              <a:t>IP</a:t>
            </a:r>
            <a:r>
              <a:rPr lang="zh-CN" altLang="en-US" b="1" dirty="0"/>
              <a:t>地址：</a:t>
            </a:r>
            <a:r>
              <a:rPr lang="en-US" altLang="zh-CN" b="1" dirty="0"/>
              <a:t>159.226.6.133</a:t>
            </a:r>
          </a:p>
        </p:txBody>
      </p:sp>
      <p:grpSp>
        <p:nvGrpSpPr>
          <p:cNvPr id="11" name="组合 10">
            <a:extLst>
              <a:ext uri="{FF2B5EF4-FFF2-40B4-BE49-F238E27FC236}">
                <a16:creationId xmlns:a16="http://schemas.microsoft.com/office/drawing/2014/main" id="{72F8A18A-C043-CA7A-AAE9-42E6863309C3}"/>
              </a:ext>
            </a:extLst>
          </p:cNvPr>
          <p:cNvGrpSpPr/>
          <p:nvPr/>
        </p:nvGrpSpPr>
        <p:grpSpPr>
          <a:xfrm>
            <a:off x="303009" y="1268363"/>
            <a:ext cx="5314990" cy="5180432"/>
            <a:chOff x="303009" y="1268363"/>
            <a:chExt cx="5314990" cy="5180432"/>
          </a:xfrm>
        </p:grpSpPr>
        <p:pic>
          <p:nvPicPr>
            <p:cNvPr id="16" name="图片 15">
              <a:extLst>
                <a:ext uri="{FF2B5EF4-FFF2-40B4-BE49-F238E27FC236}">
                  <a16:creationId xmlns:a16="http://schemas.microsoft.com/office/drawing/2014/main" id="{9C6E9288-0BC9-0C65-79DF-BBBF72D1BB7B}"/>
                </a:ext>
              </a:extLst>
            </p:cNvPr>
            <p:cNvPicPr>
              <a:picLocks noChangeAspect="1"/>
            </p:cNvPicPr>
            <p:nvPr/>
          </p:nvPicPr>
          <p:blipFill>
            <a:blip r:embed="rId9"/>
            <a:stretch>
              <a:fillRect/>
            </a:stretch>
          </p:blipFill>
          <p:spPr>
            <a:xfrm>
              <a:off x="303009" y="1268363"/>
              <a:ext cx="5314990" cy="5180432"/>
            </a:xfrm>
            <a:prstGeom prst="rect">
              <a:avLst/>
            </a:prstGeom>
          </p:spPr>
        </p:pic>
        <p:sp>
          <p:nvSpPr>
            <p:cNvPr id="17" name="矩形: 圆角 16">
              <a:extLst>
                <a:ext uri="{FF2B5EF4-FFF2-40B4-BE49-F238E27FC236}">
                  <a16:creationId xmlns:a16="http://schemas.microsoft.com/office/drawing/2014/main" id="{850DA426-21F8-E3E8-45F0-AA49387F2258}"/>
                </a:ext>
              </a:extLst>
            </p:cNvPr>
            <p:cNvSpPr/>
            <p:nvPr/>
          </p:nvSpPr>
          <p:spPr>
            <a:xfrm>
              <a:off x="1216957" y="1707778"/>
              <a:ext cx="3207123" cy="235323"/>
            </a:xfrm>
            <a:prstGeom prst="roundRect">
              <a:avLst>
                <a:gd name="adj" fmla="val 50000"/>
              </a:avLst>
            </a:prstGeom>
            <a:solidFill>
              <a:srgbClr val="E7EAED"/>
            </a:solidFill>
            <a:ln>
              <a:solidFill>
                <a:srgbClr val="E7E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F931DE85-C707-686C-EB42-5318CC10A927}"/>
              </a:ext>
            </a:extLst>
          </p:cNvPr>
          <p:cNvSpPr txBox="1"/>
          <p:nvPr/>
        </p:nvSpPr>
        <p:spPr>
          <a:xfrm>
            <a:off x="1288963" y="1587518"/>
            <a:ext cx="1304260" cy="461665"/>
          </a:xfrm>
          <a:prstGeom prst="rect">
            <a:avLst/>
          </a:prstGeom>
          <a:noFill/>
        </p:spPr>
        <p:txBody>
          <a:bodyPr wrap="square" rtlCol="0">
            <a:spAutoFit/>
          </a:bodyPr>
          <a:lstStyle/>
          <a:p>
            <a:r>
              <a:rPr lang="en-US" altLang="zh-CN" sz="2400" b="1" dirty="0"/>
              <a:t>cnnic.cn</a:t>
            </a:r>
            <a:endParaRPr lang="zh-CN" altLang="en-US" sz="2400" b="1" dirty="0"/>
          </a:p>
        </p:txBody>
      </p:sp>
      <p:sp>
        <p:nvSpPr>
          <p:cNvPr id="19" name="对话气泡: 矩形 18">
            <a:extLst>
              <a:ext uri="{FF2B5EF4-FFF2-40B4-BE49-F238E27FC236}">
                <a16:creationId xmlns:a16="http://schemas.microsoft.com/office/drawing/2014/main" id="{2BCC5252-882C-BE69-9365-5B0EDB2404E4}"/>
              </a:ext>
            </a:extLst>
          </p:cNvPr>
          <p:cNvSpPr/>
          <p:nvPr/>
        </p:nvSpPr>
        <p:spPr>
          <a:xfrm>
            <a:off x="6787221" y="5269928"/>
            <a:ext cx="2635623" cy="1048329"/>
          </a:xfrm>
          <a:prstGeom prst="wedgeRectCallout">
            <a:avLst>
              <a:gd name="adj1" fmla="val -59609"/>
              <a:gd name="adj2" fmla="val -9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在</a:t>
            </a:r>
            <a:r>
              <a:rPr lang="en-US" altLang="zh-CN" b="1" dirty="0">
                <a:solidFill>
                  <a:schemeClr val="bg1"/>
                </a:solidFill>
              </a:rPr>
              <a:t>DNS</a:t>
            </a:r>
            <a:r>
              <a:rPr lang="zh-CN" altLang="en-US" b="1" dirty="0">
                <a:solidFill>
                  <a:schemeClr val="bg1"/>
                </a:solidFill>
              </a:rPr>
              <a:t>缓存中查找</a:t>
            </a:r>
            <a:endParaRPr lang="en-US" altLang="zh-CN" b="1" dirty="0">
              <a:solidFill>
                <a:schemeClr val="bg1"/>
              </a:solidFill>
            </a:endParaRPr>
          </a:p>
          <a:p>
            <a:r>
              <a:rPr lang="en-US" altLang="zh-CN" b="1" dirty="0">
                <a:solidFill>
                  <a:schemeClr val="bg1"/>
                </a:solidFill>
              </a:rPr>
              <a:t>cnnic.cn</a:t>
            </a:r>
            <a:r>
              <a:rPr lang="zh-CN" altLang="en-US" b="1" dirty="0">
                <a:solidFill>
                  <a:schemeClr val="bg1"/>
                </a:solidFill>
              </a:rPr>
              <a:t>对应的</a:t>
            </a:r>
            <a:r>
              <a:rPr lang="en-US" altLang="zh-CN" b="1" dirty="0">
                <a:solidFill>
                  <a:schemeClr val="bg1"/>
                </a:solidFill>
              </a:rPr>
              <a:t>IP</a:t>
            </a:r>
            <a:r>
              <a:rPr lang="zh-CN" altLang="en-US" b="1" dirty="0">
                <a:solidFill>
                  <a:schemeClr val="bg1"/>
                </a:solidFill>
              </a:rPr>
              <a:t>地址</a:t>
            </a:r>
            <a:endParaRPr lang="en-US" altLang="zh-CN" b="1" dirty="0">
              <a:solidFill>
                <a:schemeClr val="bg1"/>
              </a:solidFill>
            </a:endParaRPr>
          </a:p>
          <a:p>
            <a:endParaRPr lang="zh-CN" altLang="en-US" dirty="0">
              <a:solidFill>
                <a:schemeClr val="bg1"/>
              </a:solidFill>
            </a:endParaRPr>
          </a:p>
        </p:txBody>
      </p:sp>
      <p:sp>
        <p:nvSpPr>
          <p:cNvPr id="26" name="loupe_124444">
            <a:extLst>
              <a:ext uri="{FF2B5EF4-FFF2-40B4-BE49-F238E27FC236}">
                <a16:creationId xmlns:a16="http://schemas.microsoft.com/office/drawing/2014/main" id="{677ECBE5-20A4-099A-D89C-C679D8CDA520}"/>
              </a:ext>
            </a:extLst>
          </p:cNvPr>
          <p:cNvSpPr/>
          <p:nvPr/>
        </p:nvSpPr>
        <p:spPr>
          <a:xfrm>
            <a:off x="9244709" y="1575444"/>
            <a:ext cx="495963" cy="495963"/>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文本框 26">
            <a:extLst>
              <a:ext uri="{FF2B5EF4-FFF2-40B4-BE49-F238E27FC236}">
                <a16:creationId xmlns:a16="http://schemas.microsoft.com/office/drawing/2014/main" id="{735FF50B-92D1-AB6A-3489-E08D972E1677}"/>
              </a:ext>
            </a:extLst>
          </p:cNvPr>
          <p:cNvSpPr txBox="1"/>
          <p:nvPr/>
        </p:nvSpPr>
        <p:spPr>
          <a:xfrm>
            <a:off x="7470890" y="5992191"/>
            <a:ext cx="1259385" cy="276999"/>
          </a:xfrm>
          <a:prstGeom prst="rect">
            <a:avLst/>
          </a:prstGeom>
          <a:noFill/>
        </p:spPr>
        <p:txBody>
          <a:bodyPr wrap="square" lIns="0" tIns="0" rIns="0" bIns="0" rtlCol="0">
            <a:spAutoFit/>
          </a:bodyPr>
          <a:lstStyle/>
          <a:p>
            <a:pPr algn="ctr"/>
            <a:r>
              <a:rPr lang="zh-CN" altLang="en-US" b="1" dirty="0">
                <a:highlight>
                  <a:srgbClr val="FFFF00"/>
                </a:highlight>
              </a:rPr>
              <a:t>未找到！</a:t>
            </a:r>
          </a:p>
        </p:txBody>
      </p:sp>
      <p:grpSp>
        <p:nvGrpSpPr>
          <p:cNvPr id="32" name="组合 31">
            <a:extLst>
              <a:ext uri="{FF2B5EF4-FFF2-40B4-BE49-F238E27FC236}">
                <a16:creationId xmlns:a16="http://schemas.microsoft.com/office/drawing/2014/main" id="{EC500E0B-F094-7FF4-11AB-A7C6C75EB72D}"/>
              </a:ext>
            </a:extLst>
          </p:cNvPr>
          <p:cNvGrpSpPr/>
          <p:nvPr/>
        </p:nvGrpSpPr>
        <p:grpSpPr>
          <a:xfrm>
            <a:off x="6119328" y="3059982"/>
            <a:ext cx="1944950" cy="1033812"/>
            <a:chOff x="6119328" y="3059982"/>
            <a:chExt cx="1944950" cy="1033812"/>
          </a:xfrm>
        </p:grpSpPr>
        <p:cxnSp>
          <p:nvCxnSpPr>
            <p:cNvPr id="21" name="直接箭头连接符 20">
              <a:extLst>
                <a:ext uri="{FF2B5EF4-FFF2-40B4-BE49-F238E27FC236}">
                  <a16:creationId xmlns:a16="http://schemas.microsoft.com/office/drawing/2014/main" id="{34513A9C-2F12-B907-490D-DF090B6F9E2F}"/>
                </a:ext>
              </a:extLst>
            </p:cNvPr>
            <p:cNvCxnSpPr>
              <a:cxnSpLocks/>
            </p:cNvCxnSpPr>
            <p:nvPr/>
          </p:nvCxnSpPr>
          <p:spPr>
            <a:xfrm flipV="1">
              <a:off x="6279517" y="3061635"/>
              <a:ext cx="1784761" cy="1032159"/>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D1940F5-9EEC-34C2-2025-0568F9F04F3A}"/>
                </a:ext>
              </a:extLst>
            </p:cNvPr>
            <p:cNvSpPr txBox="1"/>
            <p:nvPr/>
          </p:nvSpPr>
          <p:spPr>
            <a:xfrm rot="19735287">
              <a:off x="6119328" y="3059982"/>
              <a:ext cx="1667303" cy="553998"/>
            </a:xfrm>
            <a:prstGeom prst="rect">
              <a:avLst/>
            </a:prstGeom>
            <a:noFill/>
          </p:spPr>
          <p:txBody>
            <a:bodyPr wrap="square" lIns="0" tIns="0" rIns="0" bIns="0" rtlCol="0">
              <a:spAutoFit/>
            </a:bodyPr>
            <a:lstStyle/>
            <a:p>
              <a:pPr algn="ctr"/>
              <a:r>
                <a:rPr lang="en-US" altLang="zh-CN" b="1" dirty="0"/>
                <a:t>cnnic.cn</a:t>
              </a:r>
              <a:r>
                <a:rPr lang="zh-CN" altLang="en-US" b="1" dirty="0"/>
                <a:t>对应的</a:t>
              </a:r>
              <a:endParaRPr lang="en-US" altLang="zh-CN" b="1" dirty="0"/>
            </a:p>
            <a:p>
              <a:pPr algn="ctr"/>
              <a:r>
                <a:rPr lang="en-US" altLang="zh-CN" b="1" dirty="0"/>
                <a:t>IP</a:t>
              </a:r>
              <a:r>
                <a:rPr lang="zh-CN" altLang="en-US" b="1" dirty="0"/>
                <a:t>地址是什么？</a:t>
              </a:r>
            </a:p>
          </p:txBody>
        </p:sp>
      </p:grpSp>
      <p:grpSp>
        <p:nvGrpSpPr>
          <p:cNvPr id="31" name="组合 30">
            <a:extLst>
              <a:ext uri="{FF2B5EF4-FFF2-40B4-BE49-F238E27FC236}">
                <a16:creationId xmlns:a16="http://schemas.microsoft.com/office/drawing/2014/main" id="{35FEC6F8-E1B6-C0BE-8608-A2214514E286}"/>
              </a:ext>
            </a:extLst>
          </p:cNvPr>
          <p:cNvGrpSpPr/>
          <p:nvPr/>
        </p:nvGrpSpPr>
        <p:grpSpPr>
          <a:xfrm>
            <a:off x="6362821" y="3277499"/>
            <a:ext cx="1762884" cy="978297"/>
            <a:chOff x="6362821" y="3277499"/>
            <a:chExt cx="1762884" cy="978297"/>
          </a:xfrm>
        </p:grpSpPr>
        <p:cxnSp>
          <p:nvCxnSpPr>
            <p:cNvPr id="23" name="直接箭头连接符 22">
              <a:extLst>
                <a:ext uri="{FF2B5EF4-FFF2-40B4-BE49-F238E27FC236}">
                  <a16:creationId xmlns:a16="http://schemas.microsoft.com/office/drawing/2014/main" id="{C264FA4C-80D2-ADD7-3C13-CBBE26747368}"/>
                </a:ext>
              </a:extLst>
            </p:cNvPr>
            <p:cNvCxnSpPr>
              <a:cxnSpLocks/>
            </p:cNvCxnSpPr>
            <p:nvPr/>
          </p:nvCxnSpPr>
          <p:spPr>
            <a:xfrm flipH="1">
              <a:off x="6362821" y="3277499"/>
              <a:ext cx="1762884" cy="978297"/>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63B8056A-81CC-56CD-127A-317B02FF6735}"/>
                </a:ext>
              </a:extLst>
            </p:cNvPr>
            <p:cNvSpPr txBox="1"/>
            <p:nvPr/>
          </p:nvSpPr>
          <p:spPr>
            <a:xfrm rot="19870757">
              <a:off x="6607411" y="3809156"/>
              <a:ext cx="1396176" cy="276999"/>
            </a:xfrm>
            <a:prstGeom prst="rect">
              <a:avLst/>
            </a:prstGeom>
            <a:noFill/>
          </p:spPr>
          <p:txBody>
            <a:bodyPr wrap="square" lIns="0" tIns="0" rIns="0" bIns="0" rtlCol="0">
              <a:spAutoFit/>
            </a:bodyPr>
            <a:lstStyle/>
            <a:p>
              <a:pPr algn="ctr"/>
              <a:r>
                <a:rPr lang="en-US" altLang="zh-CN" b="1" dirty="0"/>
                <a:t>159.226.6.133</a:t>
              </a:r>
              <a:endParaRPr lang="zh-CN" altLang="en-US" b="1" dirty="0"/>
            </a:p>
          </p:txBody>
        </p:sp>
      </p:grpSp>
      <p:pic>
        <p:nvPicPr>
          <p:cNvPr id="45" name="图形 44" descr="复选标记 纯色填充">
            <a:extLst>
              <a:ext uri="{FF2B5EF4-FFF2-40B4-BE49-F238E27FC236}">
                <a16:creationId xmlns:a16="http://schemas.microsoft.com/office/drawing/2014/main" id="{AC598A13-21CC-80BB-E954-00B5A5CC1EA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1712" y="2250138"/>
            <a:ext cx="266177" cy="266177"/>
          </a:xfrm>
          <a:prstGeom prst="rect">
            <a:avLst/>
          </a:prstGeom>
        </p:spPr>
      </p:pic>
    </p:spTree>
    <p:custDataLst>
      <p:tags r:id="rId1"/>
    </p:custDataLst>
    <p:extLst>
      <p:ext uri="{BB962C8B-B14F-4D97-AF65-F5344CB8AC3E}">
        <p14:creationId xmlns:p14="http://schemas.microsoft.com/office/powerpoint/2010/main" val="59861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p:tgtEl>
                                          <p:spTgt spid="46"/>
                                        </p:tgtEl>
                                        <p:attrNameLst>
                                          <p:attrName>ppt_y</p:attrName>
                                        </p:attrNameLst>
                                      </p:cBhvr>
                                      <p:tavLst>
                                        <p:tav tm="0">
                                          <p:val>
                                            <p:strVal val="#ppt_y+#ppt_h*1.125000"/>
                                          </p:val>
                                        </p:tav>
                                        <p:tav tm="100000">
                                          <p:val>
                                            <p:strVal val="#ppt_y"/>
                                          </p:val>
                                        </p:tav>
                                      </p:tavLst>
                                    </p:anim>
                                    <p:animEffect transition="in" filter="wipe(up)">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par>
                          <p:cTn id="18" fill="hold">
                            <p:stCondLst>
                              <p:cond delay="0"/>
                            </p:stCondLst>
                            <p:childTnLst>
                              <p:par>
                                <p:cTn id="19" presetID="42" presetClass="exit" presetSubtype="0" fill="hold" grpId="1" nodeType="afterEffect">
                                  <p:stCondLst>
                                    <p:cond delay="0"/>
                                  </p:stCondLst>
                                  <p:childTnLst>
                                    <p:animEffect transition="out" filter="fade">
                                      <p:cBhvr>
                                        <p:cTn id="20" dur="500"/>
                                        <p:tgtEl>
                                          <p:spTgt spid="26"/>
                                        </p:tgtEl>
                                      </p:cBhvr>
                                    </p:animEffect>
                                    <p:anim calcmode="lin" valueType="num">
                                      <p:cBhvr>
                                        <p:cTn id="21" dur="500"/>
                                        <p:tgtEl>
                                          <p:spTgt spid="26"/>
                                        </p:tgtEl>
                                        <p:attrNameLst>
                                          <p:attrName>ppt_x</p:attrName>
                                        </p:attrNameLst>
                                      </p:cBhvr>
                                      <p:tavLst>
                                        <p:tav tm="0">
                                          <p:val>
                                            <p:strVal val="ppt_x"/>
                                          </p:val>
                                        </p:tav>
                                        <p:tav tm="100000">
                                          <p:val>
                                            <p:strVal val="ppt_x"/>
                                          </p:val>
                                        </p:tav>
                                      </p:tavLst>
                                    </p:anim>
                                    <p:anim calcmode="lin" valueType="num">
                                      <p:cBhvr>
                                        <p:cTn id="22" dur="500"/>
                                        <p:tgtEl>
                                          <p:spTgt spid="26"/>
                                        </p:tgtEl>
                                        <p:attrNameLst>
                                          <p:attrName>ppt_y</p:attrName>
                                        </p:attrNameLst>
                                      </p:cBhvr>
                                      <p:tavLst>
                                        <p:tav tm="0">
                                          <p:val>
                                            <p:strVal val="ppt_y"/>
                                          </p:val>
                                        </p:tav>
                                        <p:tav tm="100000">
                                          <p:val>
                                            <p:strVal val="ppt_y+.1"/>
                                          </p:val>
                                        </p:tav>
                                      </p:tavLst>
                                    </p:anim>
                                    <p:set>
                                      <p:cBhvr>
                                        <p:cTn id="23" dur="1" fill="hold">
                                          <p:stCondLst>
                                            <p:cond delay="499"/>
                                          </p:stCondLst>
                                        </p:cTn>
                                        <p:tgtEl>
                                          <p:spTgt spid="26"/>
                                        </p:tgtEl>
                                        <p:attrNameLst>
                                          <p:attrName>style.visibility</p:attrName>
                                        </p:attrNameLst>
                                      </p:cBhvr>
                                      <p:to>
                                        <p:strVal val="hidden"/>
                                      </p:to>
                                    </p:set>
                                  </p:childTnLst>
                                </p:cTn>
                              </p:par>
                            </p:childTnLst>
                          </p:cTn>
                        </p:par>
                        <p:par>
                          <p:cTn id="24" fill="hold">
                            <p:stCondLst>
                              <p:cond delay="500"/>
                            </p:stCondLst>
                            <p:childTnLst>
                              <p:par>
                                <p:cTn id="25" presetID="12" presetClass="entr" presetSubtype="2"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left)">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3EC89215-DDCC-C3D9-DE98-C5B7E9B5DCC7}"/>
              </a:ext>
            </a:extLst>
          </p:cNvPr>
          <p:cNvGrpSpPr/>
          <p:nvPr/>
        </p:nvGrpSpPr>
        <p:grpSpPr>
          <a:xfrm>
            <a:off x="7735980" y="870652"/>
            <a:ext cx="4153505" cy="1793541"/>
            <a:chOff x="7735980" y="870652"/>
            <a:chExt cx="4153505" cy="1793541"/>
          </a:xfrm>
        </p:grpSpPr>
        <p:sp>
          <p:nvSpPr>
            <p:cNvPr id="33" name="矩形: 圆角 32">
              <a:extLst>
                <a:ext uri="{FF2B5EF4-FFF2-40B4-BE49-F238E27FC236}">
                  <a16:creationId xmlns:a16="http://schemas.microsoft.com/office/drawing/2014/main" id="{71E29E11-CBD6-357B-F646-47872C5CE4C6}"/>
                </a:ext>
              </a:extLst>
            </p:cNvPr>
            <p:cNvSpPr/>
            <p:nvPr/>
          </p:nvSpPr>
          <p:spPr>
            <a:xfrm>
              <a:off x="7735980" y="917668"/>
              <a:ext cx="4153505" cy="1711739"/>
            </a:xfrm>
            <a:prstGeom prst="roundRect">
              <a:avLst>
                <a:gd name="adj" fmla="val 1038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文本框 33">
              <a:extLst>
                <a:ext uri="{FF2B5EF4-FFF2-40B4-BE49-F238E27FC236}">
                  <a16:creationId xmlns:a16="http://schemas.microsoft.com/office/drawing/2014/main" id="{25B9B1B0-710A-1697-16F4-890E15C1E379}"/>
                </a:ext>
              </a:extLst>
            </p:cNvPr>
            <p:cNvSpPr txBox="1"/>
            <p:nvPr/>
          </p:nvSpPr>
          <p:spPr>
            <a:xfrm>
              <a:off x="9036150" y="870652"/>
              <a:ext cx="1553163" cy="369332"/>
            </a:xfrm>
            <a:prstGeom prst="rect">
              <a:avLst/>
            </a:prstGeom>
            <a:noFill/>
          </p:spPr>
          <p:txBody>
            <a:bodyPr wrap="square" rtlCol="0">
              <a:spAutoFit/>
            </a:bodyPr>
            <a:lstStyle/>
            <a:p>
              <a:pPr algn="ctr"/>
              <a:r>
                <a:rPr lang="zh-CN" altLang="en-US" b="1" dirty="0"/>
                <a:t>域名数据库</a:t>
              </a:r>
            </a:p>
          </p:txBody>
        </p:sp>
        <p:sp>
          <p:nvSpPr>
            <p:cNvPr id="35" name="文本框 34">
              <a:extLst>
                <a:ext uri="{FF2B5EF4-FFF2-40B4-BE49-F238E27FC236}">
                  <a16:creationId xmlns:a16="http://schemas.microsoft.com/office/drawing/2014/main" id="{02AC56D6-BC99-F119-5772-FB6F6D18F9F1}"/>
                </a:ext>
              </a:extLst>
            </p:cNvPr>
            <p:cNvSpPr txBox="1"/>
            <p:nvPr/>
          </p:nvSpPr>
          <p:spPr>
            <a:xfrm>
              <a:off x="8449668" y="1206181"/>
              <a:ext cx="776583" cy="369332"/>
            </a:xfrm>
            <a:prstGeom prst="rect">
              <a:avLst/>
            </a:prstGeom>
            <a:noFill/>
          </p:spPr>
          <p:txBody>
            <a:bodyPr wrap="square" rtlCol="0">
              <a:spAutoFit/>
            </a:bodyPr>
            <a:lstStyle/>
            <a:p>
              <a:pPr algn="ctr"/>
              <a:r>
                <a:rPr lang="zh-CN" altLang="en-US" b="1" dirty="0"/>
                <a:t>域名</a:t>
              </a:r>
            </a:p>
          </p:txBody>
        </p:sp>
        <p:sp>
          <p:nvSpPr>
            <p:cNvPr id="36" name="文本框 35">
              <a:extLst>
                <a:ext uri="{FF2B5EF4-FFF2-40B4-BE49-F238E27FC236}">
                  <a16:creationId xmlns:a16="http://schemas.microsoft.com/office/drawing/2014/main" id="{784B4009-7662-52E7-CB48-58786076A21E}"/>
                </a:ext>
              </a:extLst>
            </p:cNvPr>
            <p:cNvSpPr txBox="1"/>
            <p:nvPr/>
          </p:nvSpPr>
          <p:spPr>
            <a:xfrm>
              <a:off x="10292235" y="1203393"/>
              <a:ext cx="1053296" cy="369332"/>
            </a:xfrm>
            <a:prstGeom prst="rect">
              <a:avLst/>
            </a:prstGeom>
            <a:noFill/>
          </p:spPr>
          <p:txBody>
            <a:bodyPr wrap="square" rtlCol="0">
              <a:spAutoFit/>
            </a:bodyPr>
            <a:lstStyle/>
            <a:p>
              <a:pPr algn="ctr"/>
              <a:r>
                <a:rPr lang="en-US" altLang="zh-CN" b="1" dirty="0"/>
                <a:t>IP</a:t>
              </a:r>
              <a:r>
                <a:rPr lang="zh-CN" altLang="en-US" b="1" dirty="0"/>
                <a:t>地址</a:t>
              </a:r>
            </a:p>
          </p:txBody>
        </p:sp>
        <p:sp>
          <p:nvSpPr>
            <p:cNvPr id="37" name="文本框 36">
              <a:extLst>
                <a:ext uri="{FF2B5EF4-FFF2-40B4-BE49-F238E27FC236}">
                  <a16:creationId xmlns:a16="http://schemas.microsoft.com/office/drawing/2014/main" id="{2A01102C-D8D3-CC46-FD8F-28D0F9687F22}"/>
                </a:ext>
              </a:extLst>
            </p:cNvPr>
            <p:cNvSpPr txBox="1"/>
            <p:nvPr/>
          </p:nvSpPr>
          <p:spPr>
            <a:xfrm>
              <a:off x="8200575" y="1551877"/>
              <a:ext cx="1274767" cy="369332"/>
            </a:xfrm>
            <a:prstGeom prst="rect">
              <a:avLst/>
            </a:prstGeom>
            <a:noFill/>
          </p:spPr>
          <p:txBody>
            <a:bodyPr wrap="square" rtlCol="0">
              <a:spAutoFit/>
            </a:bodyPr>
            <a:lstStyle/>
            <a:p>
              <a:pPr algn="ctr"/>
              <a:r>
                <a:rPr lang="en-US" altLang="zh-CN" b="1" dirty="0"/>
                <a:t>ietf.org</a:t>
              </a:r>
              <a:endParaRPr lang="zh-CN" altLang="en-US" b="1" dirty="0"/>
            </a:p>
          </p:txBody>
        </p:sp>
        <p:sp>
          <p:nvSpPr>
            <p:cNvPr id="38" name="文本框 37">
              <a:extLst>
                <a:ext uri="{FF2B5EF4-FFF2-40B4-BE49-F238E27FC236}">
                  <a16:creationId xmlns:a16="http://schemas.microsoft.com/office/drawing/2014/main" id="{0D2DB86C-BE6E-6F62-E8B1-EE890071E826}"/>
                </a:ext>
              </a:extLst>
            </p:cNvPr>
            <p:cNvSpPr txBox="1"/>
            <p:nvPr/>
          </p:nvSpPr>
          <p:spPr>
            <a:xfrm>
              <a:off x="9954501" y="1551877"/>
              <a:ext cx="1699250" cy="369332"/>
            </a:xfrm>
            <a:prstGeom prst="rect">
              <a:avLst/>
            </a:prstGeom>
            <a:noFill/>
          </p:spPr>
          <p:txBody>
            <a:bodyPr wrap="square" rtlCol="0">
              <a:spAutoFit/>
            </a:bodyPr>
            <a:lstStyle/>
            <a:p>
              <a:pPr algn="ctr"/>
              <a:r>
                <a:rPr lang="en-US" altLang="zh-CN" b="1" dirty="0"/>
                <a:t>104.20.1.85</a:t>
              </a:r>
              <a:endParaRPr lang="zh-CN" altLang="en-US" b="1" dirty="0"/>
            </a:p>
          </p:txBody>
        </p:sp>
        <p:sp>
          <p:nvSpPr>
            <p:cNvPr id="39" name="文本框 38">
              <a:extLst>
                <a:ext uri="{FF2B5EF4-FFF2-40B4-BE49-F238E27FC236}">
                  <a16:creationId xmlns:a16="http://schemas.microsoft.com/office/drawing/2014/main" id="{B13B1A46-365C-1795-D4AB-286C351A8137}"/>
                </a:ext>
              </a:extLst>
            </p:cNvPr>
            <p:cNvSpPr txBox="1"/>
            <p:nvPr/>
          </p:nvSpPr>
          <p:spPr>
            <a:xfrm>
              <a:off x="8200575" y="1866283"/>
              <a:ext cx="1274767" cy="369332"/>
            </a:xfrm>
            <a:prstGeom prst="rect">
              <a:avLst/>
            </a:prstGeom>
            <a:noFill/>
          </p:spPr>
          <p:txBody>
            <a:bodyPr wrap="square" rtlCol="0">
              <a:spAutoFit/>
            </a:bodyPr>
            <a:lstStyle/>
            <a:p>
              <a:pPr algn="ctr"/>
              <a:r>
                <a:rPr lang="en-US" altLang="zh-CN" b="1" dirty="0"/>
                <a:t>hnust.cn</a:t>
              </a:r>
              <a:endParaRPr lang="zh-CN" altLang="en-US" b="1" dirty="0"/>
            </a:p>
          </p:txBody>
        </p:sp>
        <p:sp>
          <p:nvSpPr>
            <p:cNvPr id="40" name="文本框 39">
              <a:extLst>
                <a:ext uri="{FF2B5EF4-FFF2-40B4-BE49-F238E27FC236}">
                  <a16:creationId xmlns:a16="http://schemas.microsoft.com/office/drawing/2014/main" id="{0F2619DD-EA41-52C4-A257-60ADD2F305D7}"/>
                </a:ext>
              </a:extLst>
            </p:cNvPr>
            <p:cNvSpPr txBox="1"/>
            <p:nvPr/>
          </p:nvSpPr>
          <p:spPr>
            <a:xfrm>
              <a:off x="9954501" y="1866283"/>
              <a:ext cx="1699250" cy="369332"/>
            </a:xfrm>
            <a:prstGeom prst="rect">
              <a:avLst/>
            </a:prstGeom>
            <a:noFill/>
          </p:spPr>
          <p:txBody>
            <a:bodyPr wrap="square" rtlCol="0">
              <a:spAutoFit/>
            </a:bodyPr>
            <a:lstStyle/>
            <a:p>
              <a:pPr algn="ctr"/>
              <a:r>
                <a:rPr lang="en-US" altLang="zh-CN" b="1" dirty="0"/>
                <a:t>218.75.230.30</a:t>
              </a:r>
              <a:endParaRPr lang="zh-CN" altLang="en-US" b="1" dirty="0"/>
            </a:p>
          </p:txBody>
        </p:sp>
        <p:sp>
          <p:nvSpPr>
            <p:cNvPr id="41" name="文本框 40">
              <a:extLst>
                <a:ext uri="{FF2B5EF4-FFF2-40B4-BE49-F238E27FC236}">
                  <a16:creationId xmlns:a16="http://schemas.microsoft.com/office/drawing/2014/main" id="{09C11B96-2158-E20B-289E-C4DAC8AC9CAD}"/>
                </a:ext>
              </a:extLst>
            </p:cNvPr>
            <p:cNvSpPr txBox="1"/>
            <p:nvPr/>
          </p:nvSpPr>
          <p:spPr>
            <a:xfrm>
              <a:off x="8065507" y="2162434"/>
              <a:ext cx="1594535" cy="369332"/>
            </a:xfrm>
            <a:prstGeom prst="rect">
              <a:avLst/>
            </a:prstGeom>
            <a:noFill/>
          </p:spPr>
          <p:txBody>
            <a:bodyPr wrap="square" rtlCol="0">
              <a:spAutoFit/>
            </a:bodyPr>
            <a:lstStyle/>
            <a:p>
              <a:pPr algn="ctr"/>
              <a:r>
                <a:rPr lang="en-US" altLang="zh-CN" b="1" dirty="0"/>
                <a:t>cnnic.cn</a:t>
              </a:r>
              <a:endParaRPr lang="zh-CN" altLang="en-US" b="1" dirty="0"/>
            </a:p>
          </p:txBody>
        </p:sp>
        <p:sp>
          <p:nvSpPr>
            <p:cNvPr id="42" name="文本框 41">
              <a:extLst>
                <a:ext uri="{FF2B5EF4-FFF2-40B4-BE49-F238E27FC236}">
                  <a16:creationId xmlns:a16="http://schemas.microsoft.com/office/drawing/2014/main" id="{1DC1CFD0-C4B4-A257-655D-D024347C27E5}"/>
                </a:ext>
              </a:extLst>
            </p:cNvPr>
            <p:cNvSpPr txBox="1"/>
            <p:nvPr/>
          </p:nvSpPr>
          <p:spPr>
            <a:xfrm>
              <a:off x="9954501" y="2169478"/>
              <a:ext cx="1699250" cy="369332"/>
            </a:xfrm>
            <a:prstGeom prst="rect">
              <a:avLst/>
            </a:prstGeom>
            <a:noFill/>
          </p:spPr>
          <p:txBody>
            <a:bodyPr wrap="square" rtlCol="0">
              <a:spAutoFit/>
            </a:bodyPr>
            <a:lstStyle/>
            <a:p>
              <a:pPr algn="ctr"/>
              <a:r>
                <a:rPr lang="en-US" altLang="zh-CN" b="1" dirty="0"/>
                <a:t>159.226.6.133</a:t>
              </a:r>
              <a:endParaRPr lang="zh-CN" altLang="en-US" b="1" dirty="0"/>
            </a:p>
          </p:txBody>
        </p:sp>
        <p:sp>
          <p:nvSpPr>
            <p:cNvPr id="43" name="文本框 42">
              <a:extLst>
                <a:ext uri="{FF2B5EF4-FFF2-40B4-BE49-F238E27FC236}">
                  <a16:creationId xmlns:a16="http://schemas.microsoft.com/office/drawing/2014/main" id="{F2914AAE-1BA0-9512-5D56-8AD9A20452BA}"/>
                </a:ext>
              </a:extLst>
            </p:cNvPr>
            <p:cNvSpPr txBox="1"/>
            <p:nvPr/>
          </p:nvSpPr>
          <p:spPr>
            <a:xfrm>
              <a:off x="8449668" y="2294861"/>
              <a:ext cx="776583" cy="369332"/>
            </a:xfrm>
            <a:prstGeom prst="rect">
              <a:avLst/>
            </a:prstGeom>
            <a:noFill/>
          </p:spPr>
          <p:txBody>
            <a:bodyPr wrap="square" rtlCol="0">
              <a:spAutoFit/>
            </a:bodyPr>
            <a:lstStyle/>
            <a:p>
              <a:pPr algn="ctr"/>
              <a:r>
                <a:rPr lang="en-US" altLang="zh-CN" b="1" dirty="0"/>
                <a:t>…</a:t>
              </a:r>
              <a:endParaRPr lang="zh-CN" altLang="en-US" b="1" dirty="0"/>
            </a:p>
          </p:txBody>
        </p:sp>
        <p:sp>
          <p:nvSpPr>
            <p:cNvPr id="44" name="文本框 43">
              <a:extLst>
                <a:ext uri="{FF2B5EF4-FFF2-40B4-BE49-F238E27FC236}">
                  <a16:creationId xmlns:a16="http://schemas.microsoft.com/office/drawing/2014/main" id="{0D49F0D0-DFB0-2B7A-7BBB-3A025569F3CF}"/>
                </a:ext>
              </a:extLst>
            </p:cNvPr>
            <p:cNvSpPr txBox="1"/>
            <p:nvPr/>
          </p:nvSpPr>
          <p:spPr>
            <a:xfrm>
              <a:off x="10430591" y="2289614"/>
              <a:ext cx="776583"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2" name="文本框 11">
            <a:extLst>
              <a:ext uri="{FF2B5EF4-FFF2-40B4-BE49-F238E27FC236}">
                <a16:creationId xmlns:a16="http://schemas.microsoft.com/office/drawing/2014/main" id="{4C6DCA96-C4E3-29A7-AE39-F07F94FD2E6D}"/>
              </a:ext>
            </a:extLst>
          </p:cNvPr>
          <p:cNvSpPr txBox="1"/>
          <p:nvPr/>
        </p:nvSpPr>
        <p:spPr>
          <a:xfrm>
            <a:off x="8730275" y="2800028"/>
            <a:ext cx="1596950" cy="369332"/>
          </a:xfrm>
          <a:prstGeom prst="rect">
            <a:avLst/>
          </a:prstGeom>
          <a:noFill/>
        </p:spPr>
        <p:txBody>
          <a:bodyPr wrap="square" rtlCol="0">
            <a:spAutoFit/>
          </a:bodyPr>
          <a:lstStyle/>
          <a:p>
            <a:r>
              <a:rPr lang="en-US" altLang="zh-CN" b="1" dirty="0">
                <a:latin typeface="+mn-ea"/>
              </a:rPr>
              <a:t>DNS</a:t>
            </a:r>
            <a:r>
              <a:rPr lang="zh-CN" altLang="en-US" b="1" dirty="0">
                <a:latin typeface="+mn-ea"/>
              </a:rPr>
              <a:t>服务器</a:t>
            </a: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sp>
        <p:nvSpPr>
          <p:cNvPr id="24" name="文本框 23">
            <a:extLst>
              <a:ext uri="{FF2B5EF4-FFF2-40B4-BE49-F238E27FC236}">
                <a16:creationId xmlns:a16="http://schemas.microsoft.com/office/drawing/2014/main" id="{C78D94A7-D6DE-88D3-6B79-A97ECED7F88C}"/>
              </a:ext>
            </a:extLst>
          </p:cNvPr>
          <p:cNvSpPr txBox="1"/>
          <p:nvPr/>
        </p:nvSpPr>
        <p:spPr>
          <a:xfrm>
            <a:off x="9851184" y="5624786"/>
            <a:ext cx="2340816" cy="369332"/>
          </a:xfrm>
          <a:prstGeom prst="rect">
            <a:avLst/>
          </a:prstGeom>
          <a:noFill/>
        </p:spPr>
        <p:txBody>
          <a:bodyPr wrap="square" rtlCol="0">
            <a:spAutoFit/>
          </a:bodyPr>
          <a:lstStyle/>
          <a:p>
            <a:r>
              <a:rPr lang="en-US" altLang="zh-CN" b="1" dirty="0"/>
              <a:t>IP</a:t>
            </a:r>
            <a:r>
              <a:rPr lang="zh-CN" altLang="en-US" b="1" dirty="0"/>
              <a:t>地址：</a:t>
            </a:r>
            <a:r>
              <a:rPr lang="en-US" altLang="zh-CN" b="1" dirty="0"/>
              <a:t>159.226.6.133</a:t>
            </a:r>
          </a:p>
        </p:txBody>
      </p:sp>
      <p:grpSp>
        <p:nvGrpSpPr>
          <p:cNvPr id="11" name="组合 10">
            <a:extLst>
              <a:ext uri="{FF2B5EF4-FFF2-40B4-BE49-F238E27FC236}">
                <a16:creationId xmlns:a16="http://schemas.microsoft.com/office/drawing/2014/main" id="{72F8A18A-C043-CA7A-AAE9-42E6863309C3}"/>
              </a:ext>
            </a:extLst>
          </p:cNvPr>
          <p:cNvGrpSpPr/>
          <p:nvPr/>
        </p:nvGrpSpPr>
        <p:grpSpPr>
          <a:xfrm>
            <a:off x="303009" y="1268363"/>
            <a:ext cx="5314990" cy="5180432"/>
            <a:chOff x="303009" y="1268363"/>
            <a:chExt cx="5314990" cy="5180432"/>
          </a:xfrm>
        </p:grpSpPr>
        <p:pic>
          <p:nvPicPr>
            <p:cNvPr id="16" name="图片 15">
              <a:extLst>
                <a:ext uri="{FF2B5EF4-FFF2-40B4-BE49-F238E27FC236}">
                  <a16:creationId xmlns:a16="http://schemas.microsoft.com/office/drawing/2014/main" id="{9C6E9288-0BC9-0C65-79DF-BBBF72D1BB7B}"/>
                </a:ext>
              </a:extLst>
            </p:cNvPr>
            <p:cNvPicPr>
              <a:picLocks noChangeAspect="1"/>
            </p:cNvPicPr>
            <p:nvPr/>
          </p:nvPicPr>
          <p:blipFill>
            <a:blip r:embed="rId9"/>
            <a:stretch>
              <a:fillRect/>
            </a:stretch>
          </p:blipFill>
          <p:spPr>
            <a:xfrm>
              <a:off x="303009" y="1268363"/>
              <a:ext cx="5314990" cy="5180432"/>
            </a:xfrm>
            <a:prstGeom prst="rect">
              <a:avLst/>
            </a:prstGeom>
          </p:spPr>
        </p:pic>
        <p:sp>
          <p:nvSpPr>
            <p:cNvPr id="17" name="矩形: 圆角 16">
              <a:extLst>
                <a:ext uri="{FF2B5EF4-FFF2-40B4-BE49-F238E27FC236}">
                  <a16:creationId xmlns:a16="http://schemas.microsoft.com/office/drawing/2014/main" id="{850DA426-21F8-E3E8-45F0-AA49387F2258}"/>
                </a:ext>
              </a:extLst>
            </p:cNvPr>
            <p:cNvSpPr/>
            <p:nvPr/>
          </p:nvSpPr>
          <p:spPr>
            <a:xfrm>
              <a:off x="1216957" y="1707778"/>
              <a:ext cx="3207123" cy="235323"/>
            </a:xfrm>
            <a:prstGeom prst="roundRect">
              <a:avLst>
                <a:gd name="adj" fmla="val 50000"/>
              </a:avLst>
            </a:prstGeom>
            <a:solidFill>
              <a:srgbClr val="E7EAED"/>
            </a:solidFill>
            <a:ln>
              <a:solidFill>
                <a:srgbClr val="E7E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F931DE85-C707-686C-EB42-5318CC10A927}"/>
              </a:ext>
            </a:extLst>
          </p:cNvPr>
          <p:cNvSpPr txBox="1"/>
          <p:nvPr/>
        </p:nvSpPr>
        <p:spPr>
          <a:xfrm>
            <a:off x="1288963" y="1587518"/>
            <a:ext cx="1304260" cy="461665"/>
          </a:xfrm>
          <a:prstGeom prst="rect">
            <a:avLst/>
          </a:prstGeom>
          <a:noFill/>
        </p:spPr>
        <p:txBody>
          <a:bodyPr wrap="square" rtlCol="0">
            <a:spAutoFit/>
          </a:bodyPr>
          <a:lstStyle/>
          <a:p>
            <a:r>
              <a:rPr lang="en-US" altLang="zh-CN" sz="2400" b="1" dirty="0"/>
              <a:t>cnnic.cn</a:t>
            </a:r>
            <a:endParaRPr lang="zh-CN" altLang="en-US" sz="2400" b="1" dirty="0"/>
          </a:p>
        </p:txBody>
      </p:sp>
      <p:grpSp>
        <p:nvGrpSpPr>
          <p:cNvPr id="32" name="组合 31">
            <a:extLst>
              <a:ext uri="{FF2B5EF4-FFF2-40B4-BE49-F238E27FC236}">
                <a16:creationId xmlns:a16="http://schemas.microsoft.com/office/drawing/2014/main" id="{EC500E0B-F094-7FF4-11AB-A7C6C75EB72D}"/>
              </a:ext>
            </a:extLst>
          </p:cNvPr>
          <p:cNvGrpSpPr/>
          <p:nvPr/>
        </p:nvGrpSpPr>
        <p:grpSpPr>
          <a:xfrm>
            <a:off x="6119328" y="3059982"/>
            <a:ext cx="1944950" cy="1033812"/>
            <a:chOff x="6119328" y="3059982"/>
            <a:chExt cx="1944950" cy="1033812"/>
          </a:xfrm>
        </p:grpSpPr>
        <p:cxnSp>
          <p:nvCxnSpPr>
            <p:cNvPr id="21" name="直接箭头连接符 20">
              <a:extLst>
                <a:ext uri="{FF2B5EF4-FFF2-40B4-BE49-F238E27FC236}">
                  <a16:creationId xmlns:a16="http://schemas.microsoft.com/office/drawing/2014/main" id="{34513A9C-2F12-B907-490D-DF090B6F9E2F}"/>
                </a:ext>
              </a:extLst>
            </p:cNvPr>
            <p:cNvCxnSpPr>
              <a:cxnSpLocks/>
            </p:cNvCxnSpPr>
            <p:nvPr/>
          </p:nvCxnSpPr>
          <p:spPr>
            <a:xfrm flipV="1">
              <a:off x="6279517" y="3061635"/>
              <a:ext cx="1784761" cy="1032159"/>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D1940F5-9EEC-34C2-2025-0568F9F04F3A}"/>
                </a:ext>
              </a:extLst>
            </p:cNvPr>
            <p:cNvSpPr txBox="1"/>
            <p:nvPr/>
          </p:nvSpPr>
          <p:spPr>
            <a:xfrm rot="19735287">
              <a:off x="6119328" y="3059982"/>
              <a:ext cx="1667303" cy="553998"/>
            </a:xfrm>
            <a:prstGeom prst="rect">
              <a:avLst/>
            </a:prstGeom>
            <a:noFill/>
          </p:spPr>
          <p:txBody>
            <a:bodyPr wrap="square" lIns="0" tIns="0" rIns="0" bIns="0" rtlCol="0">
              <a:spAutoFit/>
            </a:bodyPr>
            <a:lstStyle/>
            <a:p>
              <a:pPr algn="ctr"/>
              <a:r>
                <a:rPr lang="en-US" altLang="zh-CN" b="1" dirty="0"/>
                <a:t>cnnic.cn</a:t>
              </a:r>
              <a:r>
                <a:rPr lang="zh-CN" altLang="en-US" b="1" dirty="0"/>
                <a:t>对应的</a:t>
              </a:r>
              <a:endParaRPr lang="en-US" altLang="zh-CN" b="1" dirty="0"/>
            </a:p>
            <a:p>
              <a:pPr algn="ctr"/>
              <a:r>
                <a:rPr lang="en-US" altLang="zh-CN" b="1" dirty="0"/>
                <a:t>IP</a:t>
              </a:r>
              <a:r>
                <a:rPr lang="zh-CN" altLang="en-US" b="1" dirty="0"/>
                <a:t>地址是什么？</a:t>
              </a:r>
            </a:p>
          </p:txBody>
        </p:sp>
      </p:grpSp>
      <p:grpSp>
        <p:nvGrpSpPr>
          <p:cNvPr id="31" name="组合 30">
            <a:extLst>
              <a:ext uri="{FF2B5EF4-FFF2-40B4-BE49-F238E27FC236}">
                <a16:creationId xmlns:a16="http://schemas.microsoft.com/office/drawing/2014/main" id="{35FEC6F8-E1B6-C0BE-8608-A2214514E286}"/>
              </a:ext>
            </a:extLst>
          </p:cNvPr>
          <p:cNvGrpSpPr/>
          <p:nvPr/>
        </p:nvGrpSpPr>
        <p:grpSpPr>
          <a:xfrm>
            <a:off x="6362821" y="3277499"/>
            <a:ext cx="1762884" cy="978297"/>
            <a:chOff x="6362821" y="3277499"/>
            <a:chExt cx="1762884" cy="978297"/>
          </a:xfrm>
        </p:grpSpPr>
        <p:cxnSp>
          <p:nvCxnSpPr>
            <p:cNvPr id="23" name="直接箭头连接符 22">
              <a:extLst>
                <a:ext uri="{FF2B5EF4-FFF2-40B4-BE49-F238E27FC236}">
                  <a16:creationId xmlns:a16="http://schemas.microsoft.com/office/drawing/2014/main" id="{C264FA4C-80D2-ADD7-3C13-CBBE26747368}"/>
                </a:ext>
              </a:extLst>
            </p:cNvPr>
            <p:cNvCxnSpPr>
              <a:cxnSpLocks/>
            </p:cNvCxnSpPr>
            <p:nvPr/>
          </p:nvCxnSpPr>
          <p:spPr>
            <a:xfrm flipH="1">
              <a:off x="6362821" y="3277499"/>
              <a:ext cx="1762884" cy="978297"/>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63B8056A-81CC-56CD-127A-317B02FF6735}"/>
                </a:ext>
              </a:extLst>
            </p:cNvPr>
            <p:cNvSpPr txBox="1"/>
            <p:nvPr/>
          </p:nvSpPr>
          <p:spPr>
            <a:xfrm rot="19870757">
              <a:off x="6607411" y="3809156"/>
              <a:ext cx="1396176" cy="276999"/>
            </a:xfrm>
            <a:prstGeom prst="rect">
              <a:avLst/>
            </a:prstGeom>
            <a:noFill/>
          </p:spPr>
          <p:txBody>
            <a:bodyPr wrap="square" lIns="0" tIns="0" rIns="0" bIns="0" rtlCol="0">
              <a:spAutoFit/>
            </a:bodyPr>
            <a:lstStyle/>
            <a:p>
              <a:pPr algn="ctr"/>
              <a:r>
                <a:rPr lang="en-US" altLang="zh-CN" b="1" dirty="0"/>
                <a:t>159.226.6.133</a:t>
              </a:r>
              <a:endParaRPr lang="zh-CN" altLang="en-US" b="1" dirty="0"/>
            </a:p>
          </p:txBody>
        </p:sp>
      </p:grpSp>
      <p:pic>
        <p:nvPicPr>
          <p:cNvPr id="45" name="图形 44" descr="复选标记 纯色填充">
            <a:extLst>
              <a:ext uri="{FF2B5EF4-FFF2-40B4-BE49-F238E27FC236}">
                <a16:creationId xmlns:a16="http://schemas.microsoft.com/office/drawing/2014/main" id="{AC598A13-21CC-80BB-E954-00B5A5CC1EA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1712" y="2250138"/>
            <a:ext cx="266177" cy="266177"/>
          </a:xfrm>
          <a:prstGeom prst="rect">
            <a:avLst/>
          </a:prstGeom>
        </p:spPr>
      </p:pic>
      <p:pic>
        <p:nvPicPr>
          <p:cNvPr id="20" name="图片 19">
            <a:extLst>
              <a:ext uri="{FF2B5EF4-FFF2-40B4-BE49-F238E27FC236}">
                <a16:creationId xmlns:a16="http://schemas.microsoft.com/office/drawing/2014/main" id="{B30AA865-D873-A7C0-AB92-BBA83BAC3FB2}"/>
              </a:ext>
            </a:extLst>
          </p:cNvPr>
          <p:cNvPicPr>
            <a:picLocks noChangeAspect="1"/>
          </p:cNvPicPr>
          <p:nvPr/>
        </p:nvPicPr>
        <p:blipFill>
          <a:blip r:embed="rId12"/>
          <a:stretch>
            <a:fillRect/>
          </a:stretch>
        </p:blipFill>
        <p:spPr>
          <a:xfrm>
            <a:off x="343532" y="2052026"/>
            <a:ext cx="5122696" cy="4346530"/>
          </a:xfrm>
          <a:prstGeom prst="rect">
            <a:avLst/>
          </a:prstGeom>
        </p:spPr>
      </p:pic>
      <p:cxnSp>
        <p:nvCxnSpPr>
          <p:cNvPr id="49" name="直接箭头连接符 48">
            <a:extLst>
              <a:ext uri="{FF2B5EF4-FFF2-40B4-BE49-F238E27FC236}">
                <a16:creationId xmlns:a16="http://schemas.microsoft.com/office/drawing/2014/main" id="{67B89391-BDB8-2B53-68F8-4B95751B7243}"/>
              </a:ext>
            </a:extLst>
          </p:cNvPr>
          <p:cNvCxnSpPr>
            <a:cxnSpLocks/>
          </p:cNvCxnSpPr>
          <p:nvPr/>
        </p:nvCxnSpPr>
        <p:spPr>
          <a:xfrm>
            <a:off x="6605347" y="4346877"/>
            <a:ext cx="3708849" cy="0"/>
          </a:xfrm>
          <a:prstGeom prst="straightConnector1">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681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对话气泡: 椭圆形 107">
            <a:extLst>
              <a:ext uri="{FF2B5EF4-FFF2-40B4-BE49-F238E27FC236}">
                <a16:creationId xmlns:a16="http://schemas.microsoft.com/office/drawing/2014/main" id="{8A0D6657-9554-5C47-5DEA-617E3FBEF708}"/>
              </a:ext>
            </a:extLst>
          </p:cNvPr>
          <p:cNvSpPr/>
          <p:nvPr/>
        </p:nvSpPr>
        <p:spPr>
          <a:xfrm>
            <a:off x="6146950" y="808324"/>
            <a:ext cx="3379066" cy="1314364"/>
          </a:xfrm>
          <a:prstGeom prst="wedgeEllipseCallout">
            <a:avLst>
              <a:gd name="adj1" fmla="val 56370"/>
              <a:gd name="adj2" fmla="val 266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800" b="1" dirty="0">
                <a:solidFill>
                  <a:schemeClr val="bg1"/>
                </a:solidFill>
              </a:rPr>
              <a:t>因特网是否可以只使用一台</a:t>
            </a:r>
            <a:r>
              <a:rPr lang="en-US" altLang="zh-CN" sz="1800" b="1" dirty="0">
                <a:solidFill>
                  <a:schemeClr val="bg1"/>
                </a:solidFill>
                <a:latin typeface="+mn-ea"/>
              </a:rPr>
              <a:t>DNS</a:t>
            </a:r>
            <a:r>
              <a:rPr lang="zh-CN" altLang="en-US" sz="1800" b="1" dirty="0">
                <a:solidFill>
                  <a:schemeClr val="bg1"/>
                </a:solidFill>
              </a:rPr>
              <a:t>服务器？</a:t>
            </a:r>
            <a:endParaRPr lang="zh-CN" altLang="en-US" dirty="0">
              <a:solidFill>
                <a:schemeClr val="bg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域名系统的作用</a:t>
              </a:r>
            </a:p>
          </p:txBody>
        </p:sp>
      </p:grpSp>
      <p:cxnSp>
        <p:nvCxnSpPr>
          <p:cNvPr id="5" name="直接连接符 4">
            <a:extLst>
              <a:ext uri="{FF2B5EF4-FFF2-40B4-BE49-F238E27FC236}">
                <a16:creationId xmlns:a16="http://schemas.microsoft.com/office/drawing/2014/main" id="{EC629FF5-F429-EB3D-3452-439CF2338285}"/>
              </a:ext>
            </a:extLst>
          </p:cNvPr>
          <p:cNvCxnSpPr/>
          <p:nvPr/>
        </p:nvCxnSpPr>
        <p:spPr>
          <a:xfrm flipV="1">
            <a:off x="8383266" y="3169360"/>
            <a:ext cx="0" cy="1108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2F4D1-7705-BCFE-276E-7E709D607FC1}"/>
              </a:ext>
            </a:extLst>
          </p:cNvPr>
          <p:cNvCxnSpPr>
            <a:cxnSpLocks/>
          </p:cNvCxnSpPr>
          <p:nvPr/>
        </p:nvCxnSpPr>
        <p:spPr>
          <a:xfrm>
            <a:off x="6297079" y="4541306"/>
            <a:ext cx="44471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ADCB0A6-437E-5350-A4A3-255F2BFAC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0481" y="2694270"/>
            <a:ext cx="559794" cy="734730"/>
          </a:xfrm>
          <a:prstGeom prst="rect">
            <a:avLst/>
          </a:prstGeom>
        </p:spPr>
      </p:pic>
      <p:pic>
        <p:nvPicPr>
          <p:cNvPr id="8" name="图形 7">
            <a:extLst>
              <a:ext uri="{FF2B5EF4-FFF2-40B4-BE49-F238E27FC236}">
                <a16:creationId xmlns:a16="http://schemas.microsoft.com/office/drawing/2014/main" id="{323B45C1-157C-F3D1-659D-1F7206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272" y="4167866"/>
            <a:ext cx="559795" cy="734731"/>
          </a:xfrm>
          <a:prstGeom prst="rect">
            <a:avLst/>
          </a:prstGeom>
        </p:spPr>
      </p:pic>
      <p:pic>
        <p:nvPicPr>
          <p:cNvPr id="9" name="图形 8">
            <a:extLst>
              <a:ext uri="{FF2B5EF4-FFF2-40B4-BE49-F238E27FC236}">
                <a16:creationId xmlns:a16="http://schemas.microsoft.com/office/drawing/2014/main" id="{2F315574-0F79-F6CE-1B58-FCDD2E656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662" y="4201519"/>
            <a:ext cx="690048" cy="667424"/>
          </a:xfrm>
          <a:prstGeom prst="rect">
            <a:avLst/>
          </a:prstGeom>
        </p:spPr>
      </p:pic>
      <p:sp>
        <p:nvSpPr>
          <p:cNvPr id="10" name="图形 73">
            <a:extLst>
              <a:ext uri="{FF2B5EF4-FFF2-40B4-BE49-F238E27FC236}">
                <a16:creationId xmlns:a16="http://schemas.microsoft.com/office/drawing/2014/main" id="{991CC34E-0F05-A399-1CB7-FB8DA261318E}"/>
              </a:ext>
            </a:extLst>
          </p:cNvPr>
          <p:cNvSpPr/>
          <p:nvPr/>
        </p:nvSpPr>
        <p:spPr>
          <a:xfrm>
            <a:off x="7762990" y="4020291"/>
            <a:ext cx="1374777" cy="1029879"/>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微软雅黑" panose="020B0503020204020204" pitchFamily="34" charset="-122"/>
                <a:ea typeface="微软雅黑" panose="020B0503020204020204" pitchFamily="34" charset="-122"/>
              </a:rPr>
              <a:t>因特网</a:t>
            </a:r>
          </a:p>
        </p:txBody>
      </p:sp>
      <p:sp>
        <p:nvSpPr>
          <p:cNvPr id="13" name="文本框 12">
            <a:extLst>
              <a:ext uri="{FF2B5EF4-FFF2-40B4-BE49-F238E27FC236}">
                <a16:creationId xmlns:a16="http://schemas.microsoft.com/office/drawing/2014/main" id="{9BCBC394-A374-4EC7-9094-AE4D03DEF61B}"/>
              </a:ext>
            </a:extLst>
          </p:cNvPr>
          <p:cNvSpPr txBox="1"/>
          <p:nvPr/>
        </p:nvSpPr>
        <p:spPr>
          <a:xfrm>
            <a:off x="9707922" y="4914747"/>
            <a:ext cx="1607784" cy="369332"/>
          </a:xfrm>
          <a:prstGeom prst="rect">
            <a:avLst/>
          </a:prstGeom>
          <a:noFill/>
        </p:spPr>
        <p:txBody>
          <a:bodyPr wrap="square" rtlCol="0">
            <a:spAutoFit/>
          </a:bodyPr>
          <a:lstStyle/>
          <a:p>
            <a:pPr algn="ctr"/>
            <a:r>
              <a:rPr lang="en-US" altLang="zh-CN" b="1" dirty="0">
                <a:latin typeface="+mn-ea"/>
              </a:rPr>
              <a:t>Web</a:t>
            </a:r>
            <a:r>
              <a:rPr lang="zh-CN" altLang="en-US" b="1" dirty="0">
                <a:latin typeface="+mn-ea"/>
              </a:rPr>
              <a:t>服务器</a:t>
            </a:r>
          </a:p>
        </p:txBody>
      </p:sp>
      <p:sp>
        <p:nvSpPr>
          <p:cNvPr id="14" name="文本框 13">
            <a:extLst>
              <a:ext uri="{FF2B5EF4-FFF2-40B4-BE49-F238E27FC236}">
                <a16:creationId xmlns:a16="http://schemas.microsoft.com/office/drawing/2014/main" id="{613688D9-701F-61BB-22A7-71956DB14BEE}"/>
              </a:ext>
            </a:extLst>
          </p:cNvPr>
          <p:cNvSpPr txBox="1"/>
          <p:nvPr/>
        </p:nvSpPr>
        <p:spPr>
          <a:xfrm>
            <a:off x="5664647" y="4914747"/>
            <a:ext cx="1196610" cy="369332"/>
          </a:xfrm>
          <a:prstGeom prst="rect">
            <a:avLst/>
          </a:prstGeom>
          <a:noFill/>
        </p:spPr>
        <p:txBody>
          <a:bodyPr wrap="square" rtlCol="0">
            <a:spAutoFit/>
          </a:bodyPr>
          <a:lstStyle/>
          <a:p>
            <a:pPr algn="ctr"/>
            <a:r>
              <a:rPr lang="zh-CN" altLang="en-US" b="1" dirty="0">
                <a:latin typeface="+mn-ea"/>
              </a:rPr>
              <a:t>用户主机</a:t>
            </a:r>
          </a:p>
        </p:txBody>
      </p:sp>
      <p:sp>
        <p:nvSpPr>
          <p:cNvPr id="15" name="文本框 14">
            <a:extLst>
              <a:ext uri="{FF2B5EF4-FFF2-40B4-BE49-F238E27FC236}">
                <a16:creationId xmlns:a16="http://schemas.microsoft.com/office/drawing/2014/main" id="{0309CE71-B6DD-4A13-4845-77C29C1E38BE}"/>
              </a:ext>
            </a:extLst>
          </p:cNvPr>
          <p:cNvSpPr txBox="1"/>
          <p:nvPr/>
        </p:nvSpPr>
        <p:spPr>
          <a:xfrm>
            <a:off x="9851184" y="5269928"/>
            <a:ext cx="2143599" cy="369332"/>
          </a:xfrm>
          <a:prstGeom prst="rect">
            <a:avLst/>
          </a:prstGeom>
          <a:noFill/>
        </p:spPr>
        <p:txBody>
          <a:bodyPr wrap="square" rtlCol="0">
            <a:spAutoFit/>
          </a:bodyPr>
          <a:lstStyle/>
          <a:p>
            <a:r>
              <a:rPr lang="zh-CN" altLang="en-US" b="1" dirty="0"/>
              <a:t>域名：  </a:t>
            </a:r>
            <a:r>
              <a:rPr lang="en-US" altLang="zh-CN" b="1" dirty="0"/>
              <a:t>cnnic.cn</a:t>
            </a:r>
          </a:p>
        </p:txBody>
      </p:sp>
      <p:sp>
        <p:nvSpPr>
          <p:cNvPr id="24" name="文本框 23">
            <a:extLst>
              <a:ext uri="{FF2B5EF4-FFF2-40B4-BE49-F238E27FC236}">
                <a16:creationId xmlns:a16="http://schemas.microsoft.com/office/drawing/2014/main" id="{C78D94A7-D6DE-88D3-6B79-A97ECED7F88C}"/>
              </a:ext>
            </a:extLst>
          </p:cNvPr>
          <p:cNvSpPr txBox="1"/>
          <p:nvPr/>
        </p:nvSpPr>
        <p:spPr>
          <a:xfrm>
            <a:off x="9851184" y="5624786"/>
            <a:ext cx="2340816" cy="369332"/>
          </a:xfrm>
          <a:prstGeom prst="rect">
            <a:avLst/>
          </a:prstGeom>
          <a:noFill/>
        </p:spPr>
        <p:txBody>
          <a:bodyPr wrap="square" rtlCol="0">
            <a:spAutoFit/>
          </a:bodyPr>
          <a:lstStyle/>
          <a:p>
            <a:r>
              <a:rPr lang="en-US" altLang="zh-CN" b="1" dirty="0"/>
              <a:t>IP</a:t>
            </a:r>
            <a:r>
              <a:rPr lang="zh-CN" altLang="en-US" b="1" dirty="0"/>
              <a:t>地址：</a:t>
            </a:r>
            <a:r>
              <a:rPr lang="en-US" altLang="zh-CN" b="1" dirty="0"/>
              <a:t>159.226.6.133</a:t>
            </a:r>
          </a:p>
        </p:txBody>
      </p:sp>
      <p:grpSp>
        <p:nvGrpSpPr>
          <p:cNvPr id="25" name="组合 24">
            <a:extLst>
              <a:ext uri="{FF2B5EF4-FFF2-40B4-BE49-F238E27FC236}">
                <a16:creationId xmlns:a16="http://schemas.microsoft.com/office/drawing/2014/main" id="{AA10C946-FF10-315C-229C-E9AF7F91437F}"/>
              </a:ext>
            </a:extLst>
          </p:cNvPr>
          <p:cNvGrpSpPr/>
          <p:nvPr/>
        </p:nvGrpSpPr>
        <p:grpSpPr>
          <a:xfrm>
            <a:off x="9445748" y="879639"/>
            <a:ext cx="2288842" cy="1840928"/>
            <a:chOff x="3207781" y="1105990"/>
            <a:chExt cx="5776438" cy="4646020"/>
          </a:xfrm>
        </p:grpSpPr>
        <p:sp>
          <p:nvSpPr>
            <p:cNvPr id="26" name="任意多边形 4">
              <a:extLst>
                <a:ext uri="{FF2B5EF4-FFF2-40B4-BE49-F238E27FC236}">
                  <a16:creationId xmlns:a16="http://schemas.microsoft.com/office/drawing/2014/main" id="{5446769B-CF6D-46F4-C851-80780F52FFFC}"/>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27" name="任意多边形 5">
              <a:extLst>
                <a:ext uri="{FF2B5EF4-FFF2-40B4-BE49-F238E27FC236}">
                  <a16:creationId xmlns:a16="http://schemas.microsoft.com/office/drawing/2014/main" id="{8811661B-5223-E0B3-AFCD-34FFE16E3658}"/>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28" name="任意多边形 6">
              <a:extLst>
                <a:ext uri="{FF2B5EF4-FFF2-40B4-BE49-F238E27FC236}">
                  <a16:creationId xmlns:a16="http://schemas.microsoft.com/office/drawing/2014/main" id="{DA3AB766-B45E-565A-231E-32F7FEEEC0E3}"/>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29" name="任意多边形 7">
              <a:extLst>
                <a:ext uri="{FF2B5EF4-FFF2-40B4-BE49-F238E27FC236}">
                  <a16:creationId xmlns:a16="http://schemas.microsoft.com/office/drawing/2014/main" id="{CEB2BAD4-3EC9-524A-1F4D-80F2F0D53865}"/>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8">
              <a:extLst>
                <a:ext uri="{FF2B5EF4-FFF2-40B4-BE49-F238E27FC236}">
                  <a16:creationId xmlns:a16="http://schemas.microsoft.com/office/drawing/2014/main" id="{3FED6465-DF1B-0CEA-58F0-C050FA8436A4}"/>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9">
              <a:extLst>
                <a:ext uri="{FF2B5EF4-FFF2-40B4-BE49-F238E27FC236}">
                  <a16:creationId xmlns:a16="http://schemas.microsoft.com/office/drawing/2014/main" id="{4E8381CC-AE32-B9DF-E668-16CB5DDD9F94}"/>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50" name="任意多边形 10">
              <a:extLst>
                <a:ext uri="{FF2B5EF4-FFF2-40B4-BE49-F238E27FC236}">
                  <a16:creationId xmlns:a16="http://schemas.microsoft.com/office/drawing/2014/main" id="{BDFAC918-68CD-157B-17E4-ED1A84EFD58D}"/>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51" name="任意多边形 11">
              <a:extLst>
                <a:ext uri="{FF2B5EF4-FFF2-40B4-BE49-F238E27FC236}">
                  <a16:creationId xmlns:a16="http://schemas.microsoft.com/office/drawing/2014/main" id="{2BACAD3E-663B-8657-3315-4F5E62E0ABA2}"/>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52" name="任意多边形 12">
              <a:extLst>
                <a:ext uri="{FF2B5EF4-FFF2-40B4-BE49-F238E27FC236}">
                  <a16:creationId xmlns:a16="http://schemas.microsoft.com/office/drawing/2014/main" id="{638ED18B-55D9-93EE-3161-483130678E1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53" name="任意多边形 13">
              <a:extLst>
                <a:ext uri="{FF2B5EF4-FFF2-40B4-BE49-F238E27FC236}">
                  <a16:creationId xmlns:a16="http://schemas.microsoft.com/office/drawing/2014/main" id="{111C01A4-9F1E-096B-C860-E7A4CD3CE51F}"/>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54" name="任意多边形 14">
              <a:extLst>
                <a:ext uri="{FF2B5EF4-FFF2-40B4-BE49-F238E27FC236}">
                  <a16:creationId xmlns:a16="http://schemas.microsoft.com/office/drawing/2014/main" id="{E64570BD-5ECF-CB72-2AA6-2396864DAD88}"/>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55" name="任意多边形 15">
              <a:extLst>
                <a:ext uri="{FF2B5EF4-FFF2-40B4-BE49-F238E27FC236}">
                  <a16:creationId xmlns:a16="http://schemas.microsoft.com/office/drawing/2014/main" id="{C335D8EB-DC86-65B0-BB5F-8AD6A442BC43}"/>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56" name="任意多边形 16">
              <a:extLst>
                <a:ext uri="{FF2B5EF4-FFF2-40B4-BE49-F238E27FC236}">
                  <a16:creationId xmlns:a16="http://schemas.microsoft.com/office/drawing/2014/main" id="{E6914FB1-778D-C928-400E-753C63234BDF}"/>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7" name="任意多边形 17">
              <a:extLst>
                <a:ext uri="{FF2B5EF4-FFF2-40B4-BE49-F238E27FC236}">
                  <a16:creationId xmlns:a16="http://schemas.microsoft.com/office/drawing/2014/main" id="{804BA279-B63A-7310-60D0-2C3FC9D43329}"/>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8" name="任意多边形 18">
              <a:extLst>
                <a:ext uri="{FF2B5EF4-FFF2-40B4-BE49-F238E27FC236}">
                  <a16:creationId xmlns:a16="http://schemas.microsoft.com/office/drawing/2014/main" id="{5B0A9EFD-E530-D63A-1A35-D4F7B2768BE9}"/>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59" name="任意多边形 19">
              <a:extLst>
                <a:ext uri="{FF2B5EF4-FFF2-40B4-BE49-F238E27FC236}">
                  <a16:creationId xmlns:a16="http://schemas.microsoft.com/office/drawing/2014/main" id="{8723EAB4-98C4-D4B7-42E4-9C068EBAB559}"/>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60" name="任意多边形 20">
              <a:extLst>
                <a:ext uri="{FF2B5EF4-FFF2-40B4-BE49-F238E27FC236}">
                  <a16:creationId xmlns:a16="http://schemas.microsoft.com/office/drawing/2014/main" id="{E57B6933-42B8-0D67-D363-9DA1701F5718}"/>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61" name="任意多边形 21">
              <a:extLst>
                <a:ext uri="{FF2B5EF4-FFF2-40B4-BE49-F238E27FC236}">
                  <a16:creationId xmlns:a16="http://schemas.microsoft.com/office/drawing/2014/main" id="{B3EEBC88-26CD-3A5F-B851-39191902926D}"/>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62" name="任意多边形 22">
              <a:extLst>
                <a:ext uri="{FF2B5EF4-FFF2-40B4-BE49-F238E27FC236}">
                  <a16:creationId xmlns:a16="http://schemas.microsoft.com/office/drawing/2014/main" id="{2E3B0E1B-F7DF-E932-2EA2-7D7C3E515CEF}"/>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63" name="任意多边形 23">
              <a:extLst>
                <a:ext uri="{FF2B5EF4-FFF2-40B4-BE49-F238E27FC236}">
                  <a16:creationId xmlns:a16="http://schemas.microsoft.com/office/drawing/2014/main" id="{B045FBEE-6849-7FD8-D9B3-C5B659A52BC1}"/>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64" name="任意多边形 24">
              <a:extLst>
                <a:ext uri="{FF2B5EF4-FFF2-40B4-BE49-F238E27FC236}">
                  <a16:creationId xmlns:a16="http://schemas.microsoft.com/office/drawing/2014/main" id="{97E30437-5B4F-5588-03F1-B1605E3278F0}"/>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65" name="任意多边形 25">
              <a:extLst>
                <a:ext uri="{FF2B5EF4-FFF2-40B4-BE49-F238E27FC236}">
                  <a16:creationId xmlns:a16="http://schemas.microsoft.com/office/drawing/2014/main" id="{66C02F74-7D9B-00A6-CC39-B835DD342A7E}"/>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66" name="任意多边形 26">
              <a:extLst>
                <a:ext uri="{FF2B5EF4-FFF2-40B4-BE49-F238E27FC236}">
                  <a16:creationId xmlns:a16="http://schemas.microsoft.com/office/drawing/2014/main" id="{6BDF8D80-2429-13B4-B9CB-BED028220D93}"/>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67" name="任意多边形 27">
              <a:extLst>
                <a:ext uri="{FF2B5EF4-FFF2-40B4-BE49-F238E27FC236}">
                  <a16:creationId xmlns:a16="http://schemas.microsoft.com/office/drawing/2014/main" id="{FFCE8BA8-9FEE-6AFB-328E-1AEBA543895E}"/>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68" name="任意多边形 28">
              <a:extLst>
                <a:ext uri="{FF2B5EF4-FFF2-40B4-BE49-F238E27FC236}">
                  <a16:creationId xmlns:a16="http://schemas.microsoft.com/office/drawing/2014/main" id="{4D19C6AC-E4FF-776E-32ED-0D7051147FC4}"/>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69" name="任意多边形 29">
              <a:extLst>
                <a:ext uri="{FF2B5EF4-FFF2-40B4-BE49-F238E27FC236}">
                  <a16:creationId xmlns:a16="http://schemas.microsoft.com/office/drawing/2014/main" id="{5787849F-B43B-2CE5-A29C-1EA0FA21615F}"/>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70" name="任意多边形 30">
              <a:extLst>
                <a:ext uri="{FF2B5EF4-FFF2-40B4-BE49-F238E27FC236}">
                  <a16:creationId xmlns:a16="http://schemas.microsoft.com/office/drawing/2014/main" id="{DD5CC305-C994-FD09-56E7-98657EEC4B3D}"/>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71" name="任意多边形 31">
              <a:extLst>
                <a:ext uri="{FF2B5EF4-FFF2-40B4-BE49-F238E27FC236}">
                  <a16:creationId xmlns:a16="http://schemas.microsoft.com/office/drawing/2014/main" id="{D8DA2635-865F-A9EB-132A-088E1886BBA8}"/>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72" name="任意多边形 32">
              <a:extLst>
                <a:ext uri="{FF2B5EF4-FFF2-40B4-BE49-F238E27FC236}">
                  <a16:creationId xmlns:a16="http://schemas.microsoft.com/office/drawing/2014/main" id="{B855860C-451C-34E1-1564-7F28C79893C1}"/>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73" name="任意多边形 33">
              <a:extLst>
                <a:ext uri="{FF2B5EF4-FFF2-40B4-BE49-F238E27FC236}">
                  <a16:creationId xmlns:a16="http://schemas.microsoft.com/office/drawing/2014/main" id="{C24F696E-DE76-0519-48BB-503632700738}"/>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74" name="任意多边形 34">
              <a:extLst>
                <a:ext uri="{FF2B5EF4-FFF2-40B4-BE49-F238E27FC236}">
                  <a16:creationId xmlns:a16="http://schemas.microsoft.com/office/drawing/2014/main" id="{B958E6C5-2CBF-95E5-A19D-52197C108FB5}"/>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75" name="任意多边形 35">
              <a:extLst>
                <a:ext uri="{FF2B5EF4-FFF2-40B4-BE49-F238E27FC236}">
                  <a16:creationId xmlns:a16="http://schemas.microsoft.com/office/drawing/2014/main" id="{86AA8955-465F-AEC7-E715-698E01036B5D}"/>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76" name="任意多边形 36">
              <a:extLst>
                <a:ext uri="{FF2B5EF4-FFF2-40B4-BE49-F238E27FC236}">
                  <a16:creationId xmlns:a16="http://schemas.microsoft.com/office/drawing/2014/main" id="{4174AFA5-1EDB-F131-72CB-FD235F0B1FB6}"/>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77" name="任意多边形 37">
              <a:extLst>
                <a:ext uri="{FF2B5EF4-FFF2-40B4-BE49-F238E27FC236}">
                  <a16:creationId xmlns:a16="http://schemas.microsoft.com/office/drawing/2014/main" id="{07FFDA3C-0B5E-8686-D08B-91FEAAA1B65A}"/>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78" name="任意多边形 38">
              <a:extLst>
                <a:ext uri="{FF2B5EF4-FFF2-40B4-BE49-F238E27FC236}">
                  <a16:creationId xmlns:a16="http://schemas.microsoft.com/office/drawing/2014/main" id="{C104BF57-352E-5D30-0E8E-F0B2F1FACEE4}"/>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79" name="任意多边形 39">
              <a:extLst>
                <a:ext uri="{FF2B5EF4-FFF2-40B4-BE49-F238E27FC236}">
                  <a16:creationId xmlns:a16="http://schemas.microsoft.com/office/drawing/2014/main" id="{8809F8BD-CADF-CBA1-B743-AF6BA8727F77}"/>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80" name="任意多边形 40">
              <a:extLst>
                <a:ext uri="{FF2B5EF4-FFF2-40B4-BE49-F238E27FC236}">
                  <a16:creationId xmlns:a16="http://schemas.microsoft.com/office/drawing/2014/main" id="{2219CA9C-D3B6-690C-ADEC-399C08663380}"/>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81" name="任意多边形 41">
              <a:extLst>
                <a:ext uri="{FF2B5EF4-FFF2-40B4-BE49-F238E27FC236}">
                  <a16:creationId xmlns:a16="http://schemas.microsoft.com/office/drawing/2014/main" id="{C6D5E390-3301-5CD0-CB9A-7372BF0FF704}"/>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82" name="任意多边形 42">
              <a:extLst>
                <a:ext uri="{FF2B5EF4-FFF2-40B4-BE49-F238E27FC236}">
                  <a16:creationId xmlns:a16="http://schemas.microsoft.com/office/drawing/2014/main" id="{3B9F7E31-B649-BD39-3121-7E420CD58635}"/>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83" name="任意多边形 43">
              <a:extLst>
                <a:ext uri="{FF2B5EF4-FFF2-40B4-BE49-F238E27FC236}">
                  <a16:creationId xmlns:a16="http://schemas.microsoft.com/office/drawing/2014/main" id="{1AC001C5-3085-7E62-11FC-6E7CB19E76B8}"/>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84" name="任意多边形 44">
              <a:extLst>
                <a:ext uri="{FF2B5EF4-FFF2-40B4-BE49-F238E27FC236}">
                  <a16:creationId xmlns:a16="http://schemas.microsoft.com/office/drawing/2014/main" id="{A8CFF68D-5C8B-D6F3-3B86-44335BDCBB4E}"/>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85" name="任意多边形 45">
              <a:extLst>
                <a:ext uri="{FF2B5EF4-FFF2-40B4-BE49-F238E27FC236}">
                  <a16:creationId xmlns:a16="http://schemas.microsoft.com/office/drawing/2014/main" id="{30B1061A-9B9D-7225-2913-DE5598EA1CE9}"/>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86" name="任意多边形 46">
              <a:extLst>
                <a:ext uri="{FF2B5EF4-FFF2-40B4-BE49-F238E27FC236}">
                  <a16:creationId xmlns:a16="http://schemas.microsoft.com/office/drawing/2014/main" id="{C857158C-D64C-5665-7DBA-B355ACE85E87}"/>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87" name="任意多边形 47">
              <a:extLst>
                <a:ext uri="{FF2B5EF4-FFF2-40B4-BE49-F238E27FC236}">
                  <a16:creationId xmlns:a16="http://schemas.microsoft.com/office/drawing/2014/main" id="{A893DF14-DF62-9A8A-E567-2B596F3D1D24}"/>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88" name="任意多边形 48">
              <a:extLst>
                <a:ext uri="{FF2B5EF4-FFF2-40B4-BE49-F238E27FC236}">
                  <a16:creationId xmlns:a16="http://schemas.microsoft.com/office/drawing/2014/main" id="{12517CE4-0411-C9E1-0DF4-61C6BCB84B7F}"/>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89" name="任意多边形 49">
              <a:extLst>
                <a:ext uri="{FF2B5EF4-FFF2-40B4-BE49-F238E27FC236}">
                  <a16:creationId xmlns:a16="http://schemas.microsoft.com/office/drawing/2014/main" id="{D36FA85E-6ADE-B1DD-914D-96C5F580A56A}"/>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90" name="任意多边形 50">
              <a:extLst>
                <a:ext uri="{FF2B5EF4-FFF2-40B4-BE49-F238E27FC236}">
                  <a16:creationId xmlns:a16="http://schemas.microsoft.com/office/drawing/2014/main" id="{C7752897-C4FC-202F-B546-468869216E6E}"/>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51">
              <a:extLst>
                <a:ext uri="{FF2B5EF4-FFF2-40B4-BE49-F238E27FC236}">
                  <a16:creationId xmlns:a16="http://schemas.microsoft.com/office/drawing/2014/main" id="{AC6C6A38-05B8-1642-FE1A-C6849659E383}"/>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92" name="任意多边形 52">
              <a:extLst>
                <a:ext uri="{FF2B5EF4-FFF2-40B4-BE49-F238E27FC236}">
                  <a16:creationId xmlns:a16="http://schemas.microsoft.com/office/drawing/2014/main" id="{4BD83F1E-B533-3A7B-EE9F-BCA7B1649B87}"/>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93" name="任意多边形 53">
              <a:extLst>
                <a:ext uri="{FF2B5EF4-FFF2-40B4-BE49-F238E27FC236}">
                  <a16:creationId xmlns:a16="http://schemas.microsoft.com/office/drawing/2014/main" id="{B8B34CFB-6130-3268-B789-C5EC6C4D26B5}"/>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94" name="任意多边形 54">
              <a:extLst>
                <a:ext uri="{FF2B5EF4-FFF2-40B4-BE49-F238E27FC236}">
                  <a16:creationId xmlns:a16="http://schemas.microsoft.com/office/drawing/2014/main" id="{C505E868-59F2-C875-4614-120E67D8F33A}"/>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95" name="任意多边形 55">
              <a:extLst>
                <a:ext uri="{FF2B5EF4-FFF2-40B4-BE49-F238E27FC236}">
                  <a16:creationId xmlns:a16="http://schemas.microsoft.com/office/drawing/2014/main" id="{FD508D00-E626-A766-1D49-F960D367561E}"/>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96" name="任意多边形 56">
              <a:extLst>
                <a:ext uri="{FF2B5EF4-FFF2-40B4-BE49-F238E27FC236}">
                  <a16:creationId xmlns:a16="http://schemas.microsoft.com/office/drawing/2014/main" id="{5DB1DA81-EC5C-D68D-FB59-3C6AE4C05E86}"/>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97" name="任意多边形 57">
              <a:extLst>
                <a:ext uri="{FF2B5EF4-FFF2-40B4-BE49-F238E27FC236}">
                  <a16:creationId xmlns:a16="http://schemas.microsoft.com/office/drawing/2014/main" id="{0F1CBC0F-ED78-88D9-7C3B-0E8AE643852F}"/>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98" name="任意多边形 58">
              <a:extLst>
                <a:ext uri="{FF2B5EF4-FFF2-40B4-BE49-F238E27FC236}">
                  <a16:creationId xmlns:a16="http://schemas.microsoft.com/office/drawing/2014/main" id="{4DA04C91-3501-04E3-EA68-4C6020FA94F8}"/>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99" name="任意多边形 59">
              <a:extLst>
                <a:ext uri="{FF2B5EF4-FFF2-40B4-BE49-F238E27FC236}">
                  <a16:creationId xmlns:a16="http://schemas.microsoft.com/office/drawing/2014/main" id="{17C9D4B5-09EF-34F8-D37B-51437AED7DDE}"/>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00" name="任意多边形 60">
              <a:extLst>
                <a:ext uri="{FF2B5EF4-FFF2-40B4-BE49-F238E27FC236}">
                  <a16:creationId xmlns:a16="http://schemas.microsoft.com/office/drawing/2014/main" id="{74804812-4305-F8F9-26A4-2A952AEB42E5}"/>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01" name="任意多边形 61">
              <a:extLst>
                <a:ext uri="{FF2B5EF4-FFF2-40B4-BE49-F238E27FC236}">
                  <a16:creationId xmlns:a16="http://schemas.microsoft.com/office/drawing/2014/main" id="{4E03A284-461C-B7F6-FC8E-4C711008757F}"/>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02" name="任意多边形 62">
              <a:extLst>
                <a:ext uri="{FF2B5EF4-FFF2-40B4-BE49-F238E27FC236}">
                  <a16:creationId xmlns:a16="http://schemas.microsoft.com/office/drawing/2014/main" id="{ACE70EEC-1CFC-C1B0-746B-3BE7630F2215}"/>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03" name="任意多边形 63">
              <a:extLst>
                <a:ext uri="{FF2B5EF4-FFF2-40B4-BE49-F238E27FC236}">
                  <a16:creationId xmlns:a16="http://schemas.microsoft.com/office/drawing/2014/main" id="{993D2899-A5C6-8F76-52A6-542D4B1B0CB7}"/>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04" name="任意多边形 64">
              <a:extLst>
                <a:ext uri="{FF2B5EF4-FFF2-40B4-BE49-F238E27FC236}">
                  <a16:creationId xmlns:a16="http://schemas.microsoft.com/office/drawing/2014/main" id="{8F8E95BB-CCDC-B473-EEF9-1F47EA6B640E}"/>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05" name="任意多边形 65">
              <a:extLst>
                <a:ext uri="{FF2B5EF4-FFF2-40B4-BE49-F238E27FC236}">
                  <a16:creationId xmlns:a16="http://schemas.microsoft.com/office/drawing/2014/main" id="{FD03E7C3-CDA2-03AD-5B3D-59C9F1D6C8B7}"/>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06" name="任意多边形 67">
              <a:extLst>
                <a:ext uri="{FF2B5EF4-FFF2-40B4-BE49-F238E27FC236}">
                  <a16:creationId xmlns:a16="http://schemas.microsoft.com/office/drawing/2014/main" id="{8AD4BCF8-96BA-EEB3-A34B-84366D1419F7}"/>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107" name="文本框 106">
            <a:extLst>
              <a:ext uri="{FF2B5EF4-FFF2-40B4-BE49-F238E27FC236}">
                <a16:creationId xmlns:a16="http://schemas.microsoft.com/office/drawing/2014/main" id="{F6C793A7-D3F7-13AD-0FE1-F4CFE507E8FD}"/>
              </a:ext>
            </a:extLst>
          </p:cNvPr>
          <p:cNvSpPr txBox="1"/>
          <p:nvPr/>
        </p:nvSpPr>
        <p:spPr>
          <a:xfrm>
            <a:off x="8730275" y="2800028"/>
            <a:ext cx="1596950" cy="369332"/>
          </a:xfrm>
          <a:prstGeom prst="rect">
            <a:avLst/>
          </a:prstGeom>
          <a:noFill/>
        </p:spPr>
        <p:txBody>
          <a:bodyPr wrap="square" rtlCol="0">
            <a:spAutoFit/>
          </a:bodyPr>
          <a:lstStyle/>
          <a:p>
            <a:r>
              <a:rPr lang="en-US" altLang="zh-CN" b="1" dirty="0">
                <a:latin typeface="+mn-ea"/>
              </a:rPr>
              <a:t>DNS</a:t>
            </a:r>
            <a:r>
              <a:rPr lang="zh-CN" altLang="en-US" b="1" dirty="0">
                <a:latin typeface="+mn-ea"/>
              </a:rPr>
              <a:t>服务器</a:t>
            </a:r>
          </a:p>
        </p:txBody>
      </p:sp>
      <p:sp>
        <p:nvSpPr>
          <p:cNvPr id="109" name="矩形 108">
            <a:extLst>
              <a:ext uri="{FF2B5EF4-FFF2-40B4-BE49-F238E27FC236}">
                <a16:creationId xmlns:a16="http://schemas.microsoft.com/office/drawing/2014/main" id="{20B547F7-A5BF-9F29-7373-1B55407C966F}"/>
              </a:ext>
            </a:extLst>
          </p:cNvPr>
          <p:cNvSpPr/>
          <p:nvPr/>
        </p:nvSpPr>
        <p:spPr>
          <a:xfrm>
            <a:off x="304800" y="1452642"/>
            <a:ext cx="5268137" cy="49862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l"/>
            </a:pPr>
            <a:r>
              <a:rPr lang="zh-CN" altLang="en-US" b="1" dirty="0">
                <a:solidFill>
                  <a:schemeClr val="bg1"/>
                </a:solidFill>
              </a:rPr>
              <a:t>这种做法并不可取。因为因特网的规模很大，这样的域名服务器肯定会因为超负荷而无法正常工作，而且一旦域名服务器出现故障，整个因特网就会瘫痪。</a:t>
            </a:r>
            <a:endParaRPr lang="en-US" altLang="zh-CN" b="1" dirty="0">
              <a:solidFill>
                <a:schemeClr val="bg1"/>
              </a:solidFill>
            </a:endParaRPr>
          </a:p>
          <a:p>
            <a:pPr marL="285750" indent="-285750">
              <a:lnSpc>
                <a:spcPct val="150000"/>
              </a:lnSpc>
              <a:buFont typeface="Wingdings" panose="05000000000000000000" pitchFamily="2" charset="2"/>
              <a:buChar char="l"/>
            </a:pPr>
            <a:r>
              <a:rPr lang="zh-CN" altLang="en-US" b="1" dirty="0">
                <a:solidFill>
                  <a:schemeClr val="bg1"/>
                </a:solidFill>
              </a:rPr>
              <a:t> 早在</a:t>
            </a:r>
            <a:r>
              <a:rPr lang="en-US" altLang="zh-CN" b="1" dirty="0">
                <a:solidFill>
                  <a:schemeClr val="bg1"/>
                </a:solidFill>
              </a:rPr>
              <a:t>1983</a:t>
            </a:r>
            <a:r>
              <a:rPr lang="zh-CN" altLang="en-US" b="1" dirty="0">
                <a:solidFill>
                  <a:schemeClr val="bg1"/>
                </a:solidFill>
              </a:rPr>
              <a:t>年，因特网就开始采用</a:t>
            </a:r>
            <a:r>
              <a:rPr lang="zh-CN" altLang="en-US" b="1" dirty="0">
                <a:solidFill>
                  <a:schemeClr val="tx1"/>
                </a:solidFill>
                <a:highlight>
                  <a:srgbClr val="FFFF00"/>
                </a:highlight>
              </a:rPr>
              <a:t>层次结构的命名树</a:t>
            </a:r>
            <a:r>
              <a:rPr lang="zh-CN" altLang="en-US" b="1" dirty="0">
                <a:solidFill>
                  <a:schemeClr val="bg1"/>
                </a:solidFill>
              </a:rPr>
              <a:t>作为主机的名字（即域名），并使用</a:t>
            </a:r>
            <a:r>
              <a:rPr lang="zh-CN" altLang="en-US" b="1" dirty="0">
                <a:solidFill>
                  <a:schemeClr val="tx1"/>
                </a:solidFill>
                <a:highlight>
                  <a:srgbClr val="FFFF00"/>
                </a:highlight>
              </a:rPr>
              <a:t>分布式的域名系统</a:t>
            </a:r>
            <a:r>
              <a:rPr lang="en-US" altLang="zh-CN" b="1" dirty="0">
                <a:solidFill>
                  <a:schemeClr val="bg1"/>
                </a:solidFill>
              </a:rPr>
              <a:t>DNS</a:t>
            </a:r>
            <a:r>
              <a:rPr lang="zh-CN" altLang="en-US" b="1" dirty="0">
                <a:solidFill>
                  <a:schemeClr val="bg1"/>
                </a:solidFill>
              </a:rPr>
              <a:t>。</a:t>
            </a:r>
            <a:endParaRPr lang="en-US" altLang="zh-CN" b="1" dirty="0">
              <a:solidFill>
                <a:schemeClr val="bg1"/>
              </a:solidFill>
            </a:endParaRPr>
          </a:p>
          <a:p>
            <a:pPr marL="285750" indent="-285750">
              <a:lnSpc>
                <a:spcPct val="150000"/>
              </a:lnSpc>
              <a:buFont typeface="Wingdings" panose="05000000000000000000" pitchFamily="2" charset="2"/>
              <a:buChar char="l"/>
            </a:pPr>
            <a:r>
              <a:rPr lang="en-US" altLang="zh-CN" b="1" dirty="0">
                <a:solidFill>
                  <a:schemeClr val="bg1"/>
                </a:solidFill>
              </a:rPr>
              <a:t>DNS</a:t>
            </a:r>
            <a:r>
              <a:rPr lang="zh-CN" altLang="en-US" b="1" dirty="0">
                <a:solidFill>
                  <a:schemeClr val="bg1"/>
                </a:solidFill>
              </a:rPr>
              <a:t>使</a:t>
            </a:r>
            <a:r>
              <a:rPr lang="zh-CN" altLang="en-US" b="1" dirty="0">
                <a:solidFill>
                  <a:schemeClr val="tx1"/>
                </a:solidFill>
                <a:highlight>
                  <a:srgbClr val="FFFF00"/>
                </a:highlight>
              </a:rPr>
              <a:t>大多数域名都在本地解析</a:t>
            </a:r>
            <a:r>
              <a:rPr lang="zh-CN" altLang="en-US" b="1" dirty="0">
                <a:solidFill>
                  <a:schemeClr val="bg1"/>
                </a:solidFill>
              </a:rPr>
              <a:t>，仅少量解析需要在因特网上通信，因此系统效率很高。</a:t>
            </a:r>
            <a:endParaRPr lang="en-US" altLang="zh-CN" b="1" dirty="0">
              <a:solidFill>
                <a:schemeClr val="bg1"/>
              </a:solidFill>
            </a:endParaRPr>
          </a:p>
          <a:p>
            <a:pPr marL="285750" indent="-285750">
              <a:lnSpc>
                <a:spcPct val="150000"/>
              </a:lnSpc>
              <a:buFont typeface="Wingdings" panose="05000000000000000000" pitchFamily="2" charset="2"/>
              <a:buChar char="l"/>
            </a:pPr>
            <a:r>
              <a:rPr lang="zh-CN" altLang="en-US" b="1" dirty="0">
                <a:solidFill>
                  <a:schemeClr val="bg1"/>
                </a:solidFill>
              </a:rPr>
              <a:t>由于</a:t>
            </a:r>
            <a:r>
              <a:rPr lang="en-US" altLang="zh-CN" b="1" dirty="0">
                <a:solidFill>
                  <a:schemeClr val="bg1"/>
                </a:solidFill>
              </a:rPr>
              <a:t>DNS</a:t>
            </a:r>
            <a:r>
              <a:rPr lang="zh-CN" altLang="en-US" b="1" dirty="0">
                <a:solidFill>
                  <a:schemeClr val="bg1"/>
                </a:solidFill>
              </a:rPr>
              <a:t>是分布式系统，即使单个计算机出了故障，也不会妨碍整个系统的正常运行。</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40367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800" decel="100000"/>
                                        <p:tgtEl>
                                          <p:spTgt spid="25"/>
                                        </p:tgtEl>
                                      </p:cBhvr>
                                    </p:animEffect>
                                    <p:anim calcmode="lin" valueType="num">
                                      <p:cBhvr>
                                        <p:cTn id="8" dur="800" decel="100000" fill="hold"/>
                                        <p:tgtEl>
                                          <p:spTgt spid="25"/>
                                        </p:tgtEl>
                                        <p:attrNameLst>
                                          <p:attrName>style.rotation</p:attrName>
                                        </p:attrNameLst>
                                      </p:cBhvr>
                                      <p:tavLst>
                                        <p:tav tm="0">
                                          <p:val>
                                            <p:fltVal val="-90"/>
                                          </p:val>
                                        </p:tav>
                                        <p:tav tm="100000">
                                          <p:val>
                                            <p:fltVal val="0"/>
                                          </p:val>
                                        </p:tav>
                                      </p:tavLst>
                                    </p:anim>
                                    <p:anim calcmode="lin" valueType="num">
                                      <p:cBhvr>
                                        <p:cTn id="9" dur="800" decel="100000" fill="hold"/>
                                        <p:tgtEl>
                                          <p:spTgt spid="25"/>
                                        </p:tgtEl>
                                        <p:attrNameLst>
                                          <p:attrName>ppt_x</p:attrName>
                                        </p:attrNameLst>
                                      </p:cBhvr>
                                      <p:tavLst>
                                        <p:tav tm="0">
                                          <p:val>
                                            <p:strVal val="#ppt_x+0.4"/>
                                          </p:val>
                                        </p:tav>
                                        <p:tav tm="100000">
                                          <p:val>
                                            <p:strVal val="#ppt_x-0.05"/>
                                          </p:val>
                                        </p:tav>
                                      </p:tavLst>
                                    </p:anim>
                                    <p:anim calcmode="lin" valueType="num">
                                      <p:cBhvr>
                                        <p:cTn id="10" dur="800" decel="100000" fill="hold"/>
                                        <p:tgtEl>
                                          <p:spTgt spid="2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 fill="hold">
                                          <p:stCondLst>
                                            <p:cond delay="0"/>
                                          </p:stCondLst>
                                        </p:cTn>
                                        <p:tgtEl>
                                          <p:spTgt spid="108"/>
                                        </p:tgtEl>
                                        <p:attrNameLst>
                                          <p:attrName>style.visibility</p:attrName>
                                        </p:attrNameLst>
                                      </p:cBhvr>
                                      <p:to>
                                        <p:strVal val="visible"/>
                                      </p:to>
                                    </p:set>
                                    <p:anim calcmode="lin" valueType="num">
                                      <p:cBhvr additive="base">
                                        <p:cTn id="16" dur="500"/>
                                        <p:tgtEl>
                                          <p:spTgt spid="108"/>
                                        </p:tgtEl>
                                        <p:attrNameLst>
                                          <p:attrName>ppt_x</p:attrName>
                                        </p:attrNameLst>
                                      </p:cBhvr>
                                      <p:tavLst>
                                        <p:tav tm="0">
                                          <p:val>
                                            <p:strVal val="#ppt_x+#ppt_w*1.125000"/>
                                          </p:val>
                                        </p:tav>
                                        <p:tav tm="100000">
                                          <p:val>
                                            <p:strVal val="#ppt_x"/>
                                          </p:val>
                                        </p:tav>
                                      </p:tavLst>
                                    </p:anim>
                                    <p:animEffect transition="in" filter="wipe(left)">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 calcmode="lin" valueType="num">
                                      <p:cBhvr additive="base">
                                        <p:cTn id="22" dur="500" fill="hold"/>
                                        <p:tgtEl>
                                          <p:spTgt spid="109"/>
                                        </p:tgtEl>
                                        <p:attrNameLst>
                                          <p:attrName>ppt_x</p:attrName>
                                        </p:attrNameLst>
                                      </p:cBhvr>
                                      <p:tavLst>
                                        <p:tav tm="0">
                                          <p:val>
                                            <p:strVal val="0-#ppt_w/2"/>
                                          </p:val>
                                        </p:tav>
                                        <p:tav tm="100000">
                                          <p:val>
                                            <p:strVal val="#ppt_x"/>
                                          </p:val>
                                        </p:tav>
                                      </p:tavLst>
                                    </p:anim>
                                    <p:anim calcmode="lin" valueType="num">
                                      <p:cBhvr additive="base">
                                        <p:cTn id="23" dur="500" fill="hold"/>
                                        <p:tgtEl>
                                          <p:spTgt spid="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因特网的域名结构</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t>因特网采用</a:t>
            </a:r>
            <a:r>
              <a:rPr lang="zh-CN" altLang="en-US" b="1" dirty="0">
                <a:solidFill>
                  <a:schemeClr val="accent1">
                    <a:lumMod val="75000"/>
                  </a:schemeClr>
                </a:solidFill>
              </a:rPr>
              <a:t>层次树状结构的域名结构</a:t>
            </a:r>
            <a:r>
              <a:rPr lang="zh-CN" altLang="en-US" b="1" dirty="0"/>
              <a:t>。</a:t>
            </a:r>
            <a:endParaRPr lang="en-US" altLang="zh-CN" b="1" dirty="0"/>
          </a:p>
        </p:txBody>
      </p:sp>
      <p:sp>
        <p:nvSpPr>
          <p:cNvPr id="20" name="矩形 19">
            <a:extLst>
              <a:ext uri="{FF2B5EF4-FFF2-40B4-BE49-F238E27FC236}">
                <a16:creationId xmlns:a16="http://schemas.microsoft.com/office/drawing/2014/main" id="{92D380E9-ABAC-D7AE-FD2D-CE5DCA71CF65}"/>
              </a:ext>
            </a:extLst>
          </p:cNvPr>
          <p:cNvSpPr/>
          <p:nvPr/>
        </p:nvSpPr>
        <p:spPr>
          <a:xfrm>
            <a:off x="1016000" y="17331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íşlïḍè">
            <a:extLst>
              <a:ext uri="{FF2B5EF4-FFF2-40B4-BE49-F238E27FC236}">
                <a16:creationId xmlns:a16="http://schemas.microsoft.com/office/drawing/2014/main" id="{4E5481ED-3740-1E9A-8B93-505064147DCE}"/>
              </a:ext>
            </a:extLst>
          </p:cNvPr>
          <p:cNvSpPr txBox="1"/>
          <p:nvPr/>
        </p:nvSpPr>
        <p:spPr>
          <a:xfrm>
            <a:off x="1293757" y="1652124"/>
            <a:ext cx="10593443" cy="417270"/>
          </a:xfrm>
          <a:prstGeom prst="rect">
            <a:avLst/>
          </a:prstGeom>
          <a:noFill/>
        </p:spPr>
        <p:txBody>
          <a:bodyPr wrap="square" lIns="91440" tIns="45720" rIns="91440" bIns="45720" anchor="ctr">
            <a:noAutofit/>
          </a:bodyPr>
          <a:lstStyle/>
          <a:p>
            <a:r>
              <a:rPr lang="zh-CN" altLang="en-US" b="1" dirty="0"/>
              <a:t>域名的结构由若干个分量组成，各分量之间用“点”隔开，分别代表不同级别的域名。</a:t>
            </a:r>
            <a:endParaRPr lang="en-US" altLang="zh-CN" b="1" dirty="0">
              <a:solidFill>
                <a:srgbClr val="C00000"/>
              </a:solidFill>
            </a:endParaRPr>
          </a:p>
        </p:txBody>
      </p:sp>
      <p:sp>
        <p:nvSpPr>
          <p:cNvPr id="23" name="矩形 22">
            <a:extLst>
              <a:ext uri="{FF2B5EF4-FFF2-40B4-BE49-F238E27FC236}">
                <a16:creationId xmlns:a16="http://schemas.microsoft.com/office/drawing/2014/main" id="{2D41AD6C-99A9-2DCA-7BB9-7C408A29E21C}"/>
              </a:ext>
            </a:extLst>
          </p:cNvPr>
          <p:cNvSpPr/>
          <p:nvPr/>
        </p:nvSpPr>
        <p:spPr>
          <a:xfrm>
            <a:off x="2596075" y="2140453"/>
            <a:ext cx="5276676" cy="469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j-ea"/>
                <a:ea typeface="+mj-ea"/>
              </a:rPr>
              <a:t>… .</a:t>
            </a:r>
            <a:r>
              <a:rPr lang="zh-CN" altLang="en-US" sz="2400" b="1" dirty="0">
                <a:solidFill>
                  <a:schemeClr val="bg1"/>
                </a:solidFill>
                <a:latin typeface="+mj-ea"/>
                <a:ea typeface="+mj-ea"/>
              </a:rPr>
              <a:t>三级域名</a:t>
            </a:r>
            <a:r>
              <a:rPr lang="en-US" altLang="zh-CN" sz="2400" b="1" dirty="0">
                <a:solidFill>
                  <a:schemeClr val="bg1"/>
                </a:solidFill>
                <a:latin typeface="+mj-ea"/>
                <a:ea typeface="+mj-ea"/>
              </a:rPr>
              <a:t>.</a:t>
            </a:r>
            <a:r>
              <a:rPr lang="zh-CN" altLang="en-US" sz="2400" b="1" dirty="0">
                <a:solidFill>
                  <a:schemeClr val="bg1"/>
                </a:solidFill>
                <a:latin typeface="+mj-ea"/>
                <a:ea typeface="+mj-ea"/>
              </a:rPr>
              <a:t>二级域名</a:t>
            </a:r>
            <a:r>
              <a:rPr lang="en-US" altLang="zh-CN" sz="2400" b="1" dirty="0">
                <a:solidFill>
                  <a:schemeClr val="bg1"/>
                </a:solidFill>
                <a:latin typeface="+mj-ea"/>
                <a:ea typeface="+mj-ea"/>
              </a:rPr>
              <a:t>.</a:t>
            </a:r>
            <a:r>
              <a:rPr lang="zh-CN" altLang="en-US" sz="2400" b="1" dirty="0">
                <a:solidFill>
                  <a:schemeClr val="bg1"/>
                </a:solidFill>
                <a:latin typeface="+mj-ea"/>
                <a:ea typeface="+mj-ea"/>
              </a:rPr>
              <a:t>顶级域名</a:t>
            </a:r>
          </a:p>
        </p:txBody>
      </p:sp>
      <p:sp>
        <p:nvSpPr>
          <p:cNvPr id="24" name="矩形 23">
            <a:extLst>
              <a:ext uri="{FF2B5EF4-FFF2-40B4-BE49-F238E27FC236}">
                <a16:creationId xmlns:a16="http://schemas.microsoft.com/office/drawing/2014/main" id="{D84FBEA2-1924-A5EC-527F-7B8DD877AF07}"/>
              </a:ext>
            </a:extLst>
          </p:cNvPr>
          <p:cNvSpPr/>
          <p:nvPr/>
        </p:nvSpPr>
        <p:spPr>
          <a:xfrm>
            <a:off x="1410448" y="276235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B908DDB2-E725-1E7B-5F04-4FDC64C5A2FA}"/>
              </a:ext>
            </a:extLst>
          </p:cNvPr>
          <p:cNvSpPr txBox="1"/>
          <p:nvPr/>
        </p:nvSpPr>
        <p:spPr>
          <a:xfrm>
            <a:off x="1688205" y="2681296"/>
            <a:ext cx="10198995" cy="417270"/>
          </a:xfrm>
          <a:prstGeom prst="rect">
            <a:avLst/>
          </a:prstGeom>
          <a:noFill/>
        </p:spPr>
        <p:txBody>
          <a:bodyPr wrap="square" lIns="91440" tIns="45720" rIns="91440" bIns="45720" anchor="ctr">
            <a:noAutofit/>
          </a:bodyPr>
          <a:lstStyle/>
          <a:p>
            <a:r>
              <a:rPr lang="zh-CN" altLang="en-US" b="1" dirty="0"/>
              <a:t>每一级的域名都由英文字母和数字组成，不超过</a:t>
            </a:r>
            <a:r>
              <a:rPr lang="en-US" altLang="zh-CN" b="1" dirty="0"/>
              <a:t>63</a:t>
            </a:r>
            <a:r>
              <a:rPr lang="zh-CN" altLang="en-US" b="1" dirty="0"/>
              <a:t>个字符，不区分大小写字母。</a:t>
            </a:r>
            <a:endParaRPr lang="en-US" altLang="zh-CN" b="1" dirty="0"/>
          </a:p>
        </p:txBody>
      </p:sp>
      <p:sp>
        <p:nvSpPr>
          <p:cNvPr id="26" name="矩形 25">
            <a:extLst>
              <a:ext uri="{FF2B5EF4-FFF2-40B4-BE49-F238E27FC236}">
                <a16:creationId xmlns:a16="http://schemas.microsoft.com/office/drawing/2014/main" id="{0A10B7AF-5225-04C6-4E20-E6F0C2240D1C}"/>
              </a:ext>
            </a:extLst>
          </p:cNvPr>
          <p:cNvSpPr/>
          <p:nvPr/>
        </p:nvSpPr>
        <p:spPr>
          <a:xfrm>
            <a:off x="1410448" y="31796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íşlïḍè">
            <a:extLst>
              <a:ext uri="{FF2B5EF4-FFF2-40B4-BE49-F238E27FC236}">
                <a16:creationId xmlns:a16="http://schemas.microsoft.com/office/drawing/2014/main" id="{C21CA240-06F6-853B-535C-C613F22B20D4}"/>
              </a:ext>
            </a:extLst>
          </p:cNvPr>
          <p:cNvSpPr txBox="1"/>
          <p:nvPr/>
        </p:nvSpPr>
        <p:spPr>
          <a:xfrm>
            <a:off x="1688205" y="3098566"/>
            <a:ext cx="10198995" cy="417270"/>
          </a:xfrm>
          <a:prstGeom prst="rect">
            <a:avLst/>
          </a:prstGeom>
          <a:noFill/>
        </p:spPr>
        <p:txBody>
          <a:bodyPr wrap="square" lIns="91440" tIns="45720" rIns="91440" bIns="45720" anchor="ctr">
            <a:noAutofit/>
          </a:bodyPr>
          <a:lstStyle/>
          <a:p>
            <a:r>
              <a:rPr lang="zh-CN" altLang="en-US" b="1" dirty="0"/>
              <a:t>级别最低的域名写在最左边，而级别最高的顶级域名写在最右边。</a:t>
            </a:r>
            <a:endParaRPr lang="en-US" altLang="zh-CN" b="1" dirty="0"/>
          </a:p>
        </p:txBody>
      </p:sp>
      <p:sp>
        <p:nvSpPr>
          <p:cNvPr id="28" name="矩形 27">
            <a:extLst>
              <a:ext uri="{FF2B5EF4-FFF2-40B4-BE49-F238E27FC236}">
                <a16:creationId xmlns:a16="http://schemas.microsoft.com/office/drawing/2014/main" id="{FFFF977B-8E8E-E269-9AE9-C21BBFA7AA44}"/>
              </a:ext>
            </a:extLst>
          </p:cNvPr>
          <p:cNvSpPr/>
          <p:nvPr/>
        </p:nvSpPr>
        <p:spPr>
          <a:xfrm>
            <a:off x="1410448" y="359689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íşlïḍè">
            <a:extLst>
              <a:ext uri="{FF2B5EF4-FFF2-40B4-BE49-F238E27FC236}">
                <a16:creationId xmlns:a16="http://schemas.microsoft.com/office/drawing/2014/main" id="{3293709B-2B4C-2287-2C5B-64E22D220254}"/>
              </a:ext>
            </a:extLst>
          </p:cNvPr>
          <p:cNvSpPr txBox="1"/>
          <p:nvPr/>
        </p:nvSpPr>
        <p:spPr>
          <a:xfrm>
            <a:off x="1688205" y="3515836"/>
            <a:ext cx="10198995" cy="417270"/>
          </a:xfrm>
          <a:prstGeom prst="rect">
            <a:avLst/>
          </a:prstGeom>
          <a:noFill/>
        </p:spPr>
        <p:txBody>
          <a:bodyPr wrap="square" lIns="91440" tIns="45720" rIns="91440" bIns="45720" anchor="ctr">
            <a:noAutofit/>
          </a:bodyPr>
          <a:lstStyle/>
          <a:p>
            <a:r>
              <a:rPr lang="zh-CN" altLang="en-US" b="1" dirty="0"/>
              <a:t>完整的域名不超过</a:t>
            </a:r>
            <a:r>
              <a:rPr lang="en-US" altLang="zh-CN" b="1" dirty="0"/>
              <a:t>255</a:t>
            </a:r>
            <a:r>
              <a:rPr lang="zh-CN" altLang="en-US" b="1" dirty="0"/>
              <a:t>个字符。</a:t>
            </a:r>
            <a:endParaRPr lang="en-US" altLang="zh-CN" b="1" dirty="0"/>
          </a:p>
        </p:txBody>
      </p:sp>
      <p:sp>
        <p:nvSpPr>
          <p:cNvPr id="30" name="矩形 29">
            <a:extLst>
              <a:ext uri="{FF2B5EF4-FFF2-40B4-BE49-F238E27FC236}">
                <a16:creationId xmlns:a16="http://schemas.microsoft.com/office/drawing/2014/main" id="{A724C805-1A86-4BA7-EA5D-E4A1D9271672}"/>
              </a:ext>
            </a:extLst>
          </p:cNvPr>
          <p:cNvSpPr/>
          <p:nvPr/>
        </p:nvSpPr>
        <p:spPr>
          <a:xfrm>
            <a:off x="1001806" y="401271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íşlïḍè">
            <a:extLst>
              <a:ext uri="{FF2B5EF4-FFF2-40B4-BE49-F238E27FC236}">
                <a16:creationId xmlns:a16="http://schemas.microsoft.com/office/drawing/2014/main" id="{5EF42BB8-FA41-99FE-65E7-64F2D0B9B1A7}"/>
              </a:ext>
            </a:extLst>
          </p:cNvPr>
          <p:cNvSpPr txBox="1"/>
          <p:nvPr/>
        </p:nvSpPr>
        <p:spPr>
          <a:xfrm>
            <a:off x="1279563" y="3931653"/>
            <a:ext cx="10593443" cy="417270"/>
          </a:xfrm>
          <a:prstGeom prst="rect">
            <a:avLst/>
          </a:prstGeom>
          <a:noFill/>
        </p:spPr>
        <p:txBody>
          <a:bodyPr wrap="square" lIns="91440" tIns="45720" rIns="91440" bIns="45720" anchor="ctr">
            <a:noAutofit/>
          </a:bodyPr>
          <a:lstStyle/>
          <a:p>
            <a:r>
              <a:rPr lang="zh-CN" altLang="en-US" b="1" dirty="0"/>
              <a:t>域名系统既不规定一个域名需要包含多少个下级域名，也不规定每一级的域名代表什么意思。</a:t>
            </a:r>
            <a:endParaRPr lang="en-US" altLang="zh-CN" b="1" dirty="0">
              <a:solidFill>
                <a:srgbClr val="C00000"/>
              </a:solidFill>
            </a:endParaRPr>
          </a:p>
        </p:txBody>
      </p:sp>
      <p:sp>
        <p:nvSpPr>
          <p:cNvPr id="32" name="矩形 31">
            <a:extLst>
              <a:ext uri="{FF2B5EF4-FFF2-40B4-BE49-F238E27FC236}">
                <a16:creationId xmlns:a16="http://schemas.microsoft.com/office/drawing/2014/main" id="{0FAB6AA9-F8B2-A635-9950-FB63F52A8B94}"/>
              </a:ext>
            </a:extLst>
          </p:cNvPr>
          <p:cNvSpPr/>
          <p:nvPr/>
        </p:nvSpPr>
        <p:spPr>
          <a:xfrm>
            <a:off x="1001806" y="442345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íşlïḍè">
            <a:extLst>
              <a:ext uri="{FF2B5EF4-FFF2-40B4-BE49-F238E27FC236}">
                <a16:creationId xmlns:a16="http://schemas.microsoft.com/office/drawing/2014/main" id="{74823F79-E4ED-06E1-89DC-0C7C27A52011}"/>
              </a:ext>
            </a:extLst>
          </p:cNvPr>
          <p:cNvSpPr txBox="1"/>
          <p:nvPr/>
        </p:nvSpPr>
        <p:spPr>
          <a:xfrm>
            <a:off x="1279563" y="4342388"/>
            <a:ext cx="10593443" cy="693535"/>
          </a:xfrm>
          <a:prstGeom prst="rect">
            <a:avLst/>
          </a:prstGeom>
          <a:noFill/>
        </p:spPr>
        <p:txBody>
          <a:bodyPr wrap="square" lIns="91440" tIns="45720" rIns="91440" bIns="45720" anchor="ctr">
            <a:noAutofit/>
          </a:bodyPr>
          <a:lstStyle/>
          <a:p>
            <a:r>
              <a:rPr lang="zh-CN" altLang="en-US" b="1" dirty="0"/>
              <a:t>各级域名由其上一级的域名管理机构管理，而最高的顶级域名则由因特网名称与数字地址分配机构</a:t>
            </a:r>
            <a:r>
              <a:rPr lang="en-US" altLang="zh-CN" b="1" dirty="0"/>
              <a:t>ICANN</a:t>
            </a:r>
            <a:r>
              <a:rPr lang="zh-CN" altLang="en-US" b="1" dirty="0"/>
              <a:t>进行管理。</a:t>
            </a:r>
            <a:endParaRPr lang="en-US" altLang="zh-CN" b="1" dirty="0">
              <a:solidFill>
                <a:srgbClr val="C00000"/>
              </a:solidFill>
            </a:endParaRPr>
          </a:p>
        </p:txBody>
      </p:sp>
      <p:sp>
        <p:nvSpPr>
          <p:cNvPr id="34" name="矩形 33">
            <a:extLst>
              <a:ext uri="{FF2B5EF4-FFF2-40B4-BE49-F238E27FC236}">
                <a16:creationId xmlns:a16="http://schemas.microsoft.com/office/drawing/2014/main" id="{0E2FE551-35DD-4ED4-537C-C0707F3D730F}"/>
              </a:ext>
            </a:extLst>
          </p:cNvPr>
          <p:cNvSpPr/>
          <p:nvPr/>
        </p:nvSpPr>
        <p:spPr>
          <a:xfrm>
            <a:off x="2667875" y="5504024"/>
            <a:ext cx="1479259" cy="42783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236925F-20B0-95CF-8BDC-D9A2E2FC9F14}"/>
              </a:ext>
            </a:extLst>
          </p:cNvPr>
          <p:cNvSpPr/>
          <p:nvPr/>
        </p:nvSpPr>
        <p:spPr>
          <a:xfrm>
            <a:off x="4488287" y="5504025"/>
            <a:ext cx="2402049" cy="42783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3D194D3-6D89-CC47-71B3-1284E3CA3549}"/>
              </a:ext>
            </a:extLst>
          </p:cNvPr>
          <p:cNvSpPr/>
          <p:nvPr/>
        </p:nvSpPr>
        <p:spPr>
          <a:xfrm>
            <a:off x="7242673" y="5504026"/>
            <a:ext cx="1479259" cy="42783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1FE4CA0-34B0-F6C0-75F1-A3E40901F60F}"/>
              </a:ext>
            </a:extLst>
          </p:cNvPr>
          <p:cNvSpPr/>
          <p:nvPr/>
        </p:nvSpPr>
        <p:spPr>
          <a:xfrm>
            <a:off x="9074269" y="5504027"/>
            <a:ext cx="1118534" cy="42783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40F0009A-1ABB-AD81-8656-CF5E2549DEE1}"/>
              </a:ext>
            </a:extLst>
          </p:cNvPr>
          <p:cNvSpPr txBox="1"/>
          <p:nvPr/>
        </p:nvSpPr>
        <p:spPr>
          <a:xfrm>
            <a:off x="9074269" y="5965692"/>
            <a:ext cx="1157681" cy="369332"/>
          </a:xfrm>
          <a:prstGeom prst="rect">
            <a:avLst/>
          </a:prstGeom>
          <a:noFill/>
        </p:spPr>
        <p:txBody>
          <a:bodyPr wrap="square" rtlCol="0">
            <a:spAutoFit/>
          </a:bodyPr>
          <a:lstStyle/>
          <a:p>
            <a:pPr algn="ctr"/>
            <a:r>
              <a:rPr lang="zh-CN" altLang="en-US" b="1" dirty="0">
                <a:latin typeface="+mn-ea"/>
              </a:rPr>
              <a:t>顶级域名</a:t>
            </a:r>
          </a:p>
        </p:txBody>
      </p:sp>
      <p:sp>
        <p:nvSpPr>
          <p:cNvPr id="40" name="文本框 39">
            <a:extLst>
              <a:ext uri="{FF2B5EF4-FFF2-40B4-BE49-F238E27FC236}">
                <a16:creationId xmlns:a16="http://schemas.microsoft.com/office/drawing/2014/main" id="{ED73F091-112E-6ABB-ACC9-907B0ACC0780}"/>
              </a:ext>
            </a:extLst>
          </p:cNvPr>
          <p:cNvSpPr txBox="1"/>
          <p:nvPr/>
        </p:nvSpPr>
        <p:spPr>
          <a:xfrm>
            <a:off x="7403461" y="5965691"/>
            <a:ext cx="1157681" cy="369332"/>
          </a:xfrm>
          <a:prstGeom prst="rect">
            <a:avLst/>
          </a:prstGeom>
          <a:noFill/>
        </p:spPr>
        <p:txBody>
          <a:bodyPr wrap="square" rtlCol="0">
            <a:spAutoFit/>
          </a:bodyPr>
          <a:lstStyle/>
          <a:p>
            <a:pPr algn="ctr"/>
            <a:r>
              <a:rPr lang="zh-CN" altLang="en-US" b="1" dirty="0">
                <a:latin typeface="+mn-ea"/>
              </a:rPr>
              <a:t>二级域名</a:t>
            </a:r>
          </a:p>
        </p:txBody>
      </p:sp>
      <p:sp>
        <p:nvSpPr>
          <p:cNvPr id="41" name="文本框 40">
            <a:extLst>
              <a:ext uri="{FF2B5EF4-FFF2-40B4-BE49-F238E27FC236}">
                <a16:creationId xmlns:a16="http://schemas.microsoft.com/office/drawing/2014/main" id="{F38771A7-4E04-C8E9-2CA1-5DD50D952957}"/>
              </a:ext>
            </a:extLst>
          </p:cNvPr>
          <p:cNvSpPr txBox="1"/>
          <p:nvPr/>
        </p:nvSpPr>
        <p:spPr>
          <a:xfrm>
            <a:off x="5110470" y="5965691"/>
            <a:ext cx="1157681" cy="369332"/>
          </a:xfrm>
          <a:prstGeom prst="rect">
            <a:avLst/>
          </a:prstGeom>
          <a:noFill/>
        </p:spPr>
        <p:txBody>
          <a:bodyPr wrap="square" rtlCol="0">
            <a:spAutoFit/>
          </a:bodyPr>
          <a:lstStyle/>
          <a:p>
            <a:pPr algn="ctr"/>
            <a:r>
              <a:rPr lang="zh-CN" altLang="en-US" b="1" dirty="0">
                <a:latin typeface="+mn-ea"/>
              </a:rPr>
              <a:t>三级域名</a:t>
            </a:r>
          </a:p>
        </p:txBody>
      </p:sp>
      <p:sp>
        <p:nvSpPr>
          <p:cNvPr id="42" name="文本框 41">
            <a:extLst>
              <a:ext uri="{FF2B5EF4-FFF2-40B4-BE49-F238E27FC236}">
                <a16:creationId xmlns:a16="http://schemas.microsoft.com/office/drawing/2014/main" id="{DCE28499-A2D7-0A56-E5B5-3BA19A2222B8}"/>
              </a:ext>
            </a:extLst>
          </p:cNvPr>
          <p:cNvSpPr txBox="1"/>
          <p:nvPr/>
        </p:nvSpPr>
        <p:spPr>
          <a:xfrm>
            <a:off x="2828663" y="5965689"/>
            <a:ext cx="1157681" cy="369332"/>
          </a:xfrm>
          <a:prstGeom prst="rect">
            <a:avLst/>
          </a:prstGeom>
          <a:noFill/>
        </p:spPr>
        <p:txBody>
          <a:bodyPr wrap="square" rtlCol="0">
            <a:spAutoFit/>
          </a:bodyPr>
          <a:lstStyle/>
          <a:p>
            <a:pPr algn="ctr"/>
            <a:r>
              <a:rPr lang="zh-CN" altLang="en-US" b="1" dirty="0">
                <a:latin typeface="+mn-ea"/>
              </a:rPr>
              <a:t>四级域名</a:t>
            </a:r>
          </a:p>
        </p:txBody>
      </p:sp>
      <p:grpSp>
        <p:nvGrpSpPr>
          <p:cNvPr id="44" name="组合 43">
            <a:extLst>
              <a:ext uri="{FF2B5EF4-FFF2-40B4-BE49-F238E27FC236}">
                <a16:creationId xmlns:a16="http://schemas.microsoft.com/office/drawing/2014/main" id="{2EA07EB2-0D83-CD6A-2300-5D48CA75D6BC}"/>
              </a:ext>
            </a:extLst>
          </p:cNvPr>
          <p:cNvGrpSpPr/>
          <p:nvPr/>
        </p:nvGrpSpPr>
        <p:grpSpPr>
          <a:xfrm>
            <a:off x="801498" y="5035923"/>
            <a:ext cx="9849903" cy="1005190"/>
            <a:chOff x="801498" y="5035923"/>
            <a:chExt cx="9849903" cy="1005190"/>
          </a:xfrm>
        </p:grpSpPr>
        <p:sp>
          <p:nvSpPr>
            <p:cNvPr id="38" name="文本框 37">
              <a:extLst>
                <a:ext uri="{FF2B5EF4-FFF2-40B4-BE49-F238E27FC236}">
                  <a16:creationId xmlns:a16="http://schemas.microsoft.com/office/drawing/2014/main" id="{3C0E3504-0B7A-D441-1446-C58E7FA27E24}"/>
                </a:ext>
              </a:extLst>
            </p:cNvPr>
            <p:cNvSpPr txBox="1"/>
            <p:nvPr/>
          </p:nvSpPr>
          <p:spPr>
            <a:xfrm>
              <a:off x="2405022" y="5394782"/>
              <a:ext cx="8246379" cy="646331"/>
            </a:xfrm>
            <a:prstGeom prst="rect">
              <a:avLst/>
            </a:prstGeom>
            <a:noFill/>
          </p:spPr>
          <p:txBody>
            <a:bodyPr wrap="square" rtlCol="0">
              <a:spAutoFit/>
            </a:bodyPr>
            <a:lstStyle/>
            <a:p>
              <a:pPr algn="ctr"/>
              <a:r>
                <a:rPr lang="en-US" altLang="zh-CN" sz="3600" b="1" spc="1600" dirty="0">
                  <a:latin typeface="Arial Black" panose="020B0A04020102020204" pitchFamily="34" charset="0"/>
                </a:rPr>
                <a:t>nic.hnust.edu.cn</a:t>
              </a:r>
              <a:endParaRPr lang="zh-CN" altLang="en-US" sz="3600" b="1" spc="1600" dirty="0">
                <a:latin typeface="Arial Black" panose="020B0A04020102020204" pitchFamily="34" charset="0"/>
              </a:endParaRPr>
            </a:p>
          </p:txBody>
        </p:sp>
        <p:sp>
          <p:nvSpPr>
            <p:cNvPr id="43" name="文本框 42">
              <a:extLst>
                <a:ext uri="{FF2B5EF4-FFF2-40B4-BE49-F238E27FC236}">
                  <a16:creationId xmlns:a16="http://schemas.microsoft.com/office/drawing/2014/main" id="{35967826-B54F-6C0A-24FB-DD1F7872B885}"/>
                </a:ext>
              </a:extLst>
            </p:cNvPr>
            <p:cNvSpPr txBox="1"/>
            <p:nvPr/>
          </p:nvSpPr>
          <p:spPr>
            <a:xfrm>
              <a:off x="801498" y="5035923"/>
              <a:ext cx="6101122" cy="369332"/>
            </a:xfrm>
            <a:prstGeom prst="rect">
              <a:avLst/>
            </a:prstGeom>
            <a:noFill/>
          </p:spPr>
          <p:txBody>
            <a:bodyPr wrap="square">
              <a:spAutoFit/>
            </a:bodyPr>
            <a:lstStyle/>
            <a:p>
              <a:r>
                <a:rPr lang="zh-CN" altLang="en-US" b="1" dirty="0"/>
                <a:t>【举例】湖南科技大学网络信息中心的域名</a:t>
              </a:r>
            </a:p>
          </p:txBody>
        </p:sp>
      </p:grpSp>
    </p:spTree>
    <p:custDataLst>
      <p:tags r:id="rId1"/>
    </p:custDataLst>
    <p:extLst>
      <p:ext uri="{BB962C8B-B14F-4D97-AF65-F5344CB8AC3E}">
        <p14:creationId xmlns:p14="http://schemas.microsoft.com/office/powerpoint/2010/main" val="22200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 calcmode="lin" valueType="num">
                                      <p:cBhvr>
                                        <p:cTn id="43" dur="500" fill="hold"/>
                                        <p:tgtEl>
                                          <p:spTgt spid="24"/>
                                        </p:tgtEl>
                                        <p:attrNameLst>
                                          <p:attrName>style.rotation</p:attrName>
                                        </p:attrNameLst>
                                      </p:cBhvr>
                                      <p:tavLst>
                                        <p:tav tm="0">
                                          <p:val>
                                            <p:fltVal val="360"/>
                                          </p:val>
                                        </p:tav>
                                        <p:tav tm="100000">
                                          <p:val>
                                            <p:fltVal val="0"/>
                                          </p:val>
                                        </p:tav>
                                      </p:tavLst>
                                    </p:anim>
                                    <p:animEffect transition="in" filter="fade">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 calcmode="lin" valueType="num">
                                      <p:cBhvr>
                                        <p:cTn id="54" dur="500" fill="hold"/>
                                        <p:tgtEl>
                                          <p:spTgt spid="26"/>
                                        </p:tgtEl>
                                        <p:attrNameLst>
                                          <p:attrName>style.rotation</p:attrName>
                                        </p:attrNameLst>
                                      </p:cBhvr>
                                      <p:tavLst>
                                        <p:tav tm="0">
                                          <p:val>
                                            <p:fltVal val="360"/>
                                          </p:val>
                                        </p:tav>
                                        <p:tav tm="100000">
                                          <p:val>
                                            <p:fltVal val="0"/>
                                          </p:val>
                                        </p:tav>
                                      </p:tavLst>
                                    </p:anim>
                                    <p:animEffect transition="in" filter="fade">
                                      <p:cBhvr>
                                        <p:cTn id="55" dur="500"/>
                                        <p:tgtEl>
                                          <p:spTgt spid="26"/>
                                        </p:tgtEl>
                                      </p:cBhvr>
                                    </p:animEffect>
                                  </p:childTnLst>
                                </p:cTn>
                              </p:par>
                            </p:childTnLst>
                          </p:cTn>
                        </p:par>
                        <p:par>
                          <p:cTn id="56" fill="hold">
                            <p:stCondLst>
                              <p:cond delay="500"/>
                            </p:stCondLst>
                            <p:childTnLst>
                              <p:par>
                                <p:cTn id="57" presetID="1" presetClass="entr" presetSubtype="0" fill="hold" grpId="0" nodeType="afterEffect">
                                  <p:stCondLst>
                                    <p:cond delay="0"/>
                                  </p:stCondLst>
                                  <p:iterate type="lt">
                                    <p:tmAbs val="100"/>
                                  </p:iterate>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 calcmode="lin" valueType="num">
                                      <p:cBhvr>
                                        <p:cTn id="65" dur="500" fill="hold"/>
                                        <p:tgtEl>
                                          <p:spTgt spid="28"/>
                                        </p:tgtEl>
                                        <p:attrNameLst>
                                          <p:attrName>style.rotation</p:attrName>
                                        </p:attrNameLst>
                                      </p:cBhvr>
                                      <p:tavLst>
                                        <p:tav tm="0">
                                          <p:val>
                                            <p:fltVal val="360"/>
                                          </p:val>
                                        </p:tav>
                                        <p:tav tm="100000">
                                          <p:val>
                                            <p:fltVal val="0"/>
                                          </p:val>
                                        </p:tav>
                                      </p:tavLst>
                                    </p:anim>
                                    <p:animEffect transition="in" filter="fade">
                                      <p:cBhvr>
                                        <p:cTn id="66" dur="500"/>
                                        <p:tgtEl>
                                          <p:spTgt spid="28"/>
                                        </p:tgtEl>
                                      </p:cBhvr>
                                    </p:animEffect>
                                  </p:childTnLst>
                                </p:cTn>
                              </p:par>
                            </p:childTnLst>
                          </p:cTn>
                        </p:par>
                        <p:par>
                          <p:cTn id="67" fill="hold">
                            <p:stCondLst>
                              <p:cond delay="500"/>
                            </p:stCondLst>
                            <p:childTnLst>
                              <p:par>
                                <p:cTn id="68" presetID="1" presetClass="entr" presetSubtype="0" fill="hold" grpId="0" nodeType="afterEffect">
                                  <p:stCondLst>
                                    <p:cond delay="0"/>
                                  </p:stCondLst>
                                  <p:iterate type="lt">
                                    <p:tmAbs val="100"/>
                                  </p:iterate>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49" presetClass="entr" presetSubtype="0" decel="100000"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p:cTn id="74" dur="500" fill="hold"/>
                                        <p:tgtEl>
                                          <p:spTgt spid="30"/>
                                        </p:tgtEl>
                                        <p:attrNameLst>
                                          <p:attrName>ppt_w</p:attrName>
                                        </p:attrNameLst>
                                      </p:cBhvr>
                                      <p:tavLst>
                                        <p:tav tm="0">
                                          <p:val>
                                            <p:fltVal val="0"/>
                                          </p:val>
                                        </p:tav>
                                        <p:tav tm="100000">
                                          <p:val>
                                            <p:strVal val="#ppt_w"/>
                                          </p:val>
                                        </p:tav>
                                      </p:tavLst>
                                    </p:anim>
                                    <p:anim calcmode="lin" valueType="num">
                                      <p:cBhvr>
                                        <p:cTn id="75" dur="500" fill="hold"/>
                                        <p:tgtEl>
                                          <p:spTgt spid="30"/>
                                        </p:tgtEl>
                                        <p:attrNameLst>
                                          <p:attrName>ppt_h</p:attrName>
                                        </p:attrNameLst>
                                      </p:cBhvr>
                                      <p:tavLst>
                                        <p:tav tm="0">
                                          <p:val>
                                            <p:fltVal val="0"/>
                                          </p:val>
                                        </p:tav>
                                        <p:tav tm="100000">
                                          <p:val>
                                            <p:strVal val="#ppt_h"/>
                                          </p:val>
                                        </p:tav>
                                      </p:tavLst>
                                    </p:anim>
                                    <p:anim calcmode="lin" valueType="num">
                                      <p:cBhvr>
                                        <p:cTn id="76" dur="500" fill="hold"/>
                                        <p:tgtEl>
                                          <p:spTgt spid="30"/>
                                        </p:tgtEl>
                                        <p:attrNameLst>
                                          <p:attrName>style.rotation</p:attrName>
                                        </p:attrNameLst>
                                      </p:cBhvr>
                                      <p:tavLst>
                                        <p:tav tm="0">
                                          <p:val>
                                            <p:fltVal val="360"/>
                                          </p:val>
                                        </p:tav>
                                        <p:tav tm="100000">
                                          <p:val>
                                            <p:fltVal val="0"/>
                                          </p:val>
                                        </p:tav>
                                      </p:tavLst>
                                    </p:anim>
                                    <p:animEffect transition="in" filter="fade">
                                      <p:cBhvr>
                                        <p:cTn id="77" dur="500"/>
                                        <p:tgtEl>
                                          <p:spTgt spid="30"/>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p:cTn id="85" dur="500" fill="hold"/>
                                        <p:tgtEl>
                                          <p:spTgt spid="32"/>
                                        </p:tgtEl>
                                        <p:attrNameLst>
                                          <p:attrName>ppt_w</p:attrName>
                                        </p:attrNameLst>
                                      </p:cBhvr>
                                      <p:tavLst>
                                        <p:tav tm="0">
                                          <p:val>
                                            <p:fltVal val="0"/>
                                          </p:val>
                                        </p:tav>
                                        <p:tav tm="100000">
                                          <p:val>
                                            <p:strVal val="#ppt_w"/>
                                          </p:val>
                                        </p:tav>
                                      </p:tavLst>
                                    </p:anim>
                                    <p:anim calcmode="lin" valueType="num">
                                      <p:cBhvr>
                                        <p:cTn id="86" dur="500" fill="hold"/>
                                        <p:tgtEl>
                                          <p:spTgt spid="32"/>
                                        </p:tgtEl>
                                        <p:attrNameLst>
                                          <p:attrName>ppt_h</p:attrName>
                                        </p:attrNameLst>
                                      </p:cBhvr>
                                      <p:tavLst>
                                        <p:tav tm="0">
                                          <p:val>
                                            <p:fltVal val="0"/>
                                          </p:val>
                                        </p:tav>
                                        <p:tav tm="100000">
                                          <p:val>
                                            <p:strVal val="#ppt_h"/>
                                          </p:val>
                                        </p:tav>
                                      </p:tavLst>
                                    </p:anim>
                                    <p:anim calcmode="lin" valueType="num">
                                      <p:cBhvr>
                                        <p:cTn id="87" dur="500" fill="hold"/>
                                        <p:tgtEl>
                                          <p:spTgt spid="32"/>
                                        </p:tgtEl>
                                        <p:attrNameLst>
                                          <p:attrName>style.rotation</p:attrName>
                                        </p:attrNameLst>
                                      </p:cBhvr>
                                      <p:tavLst>
                                        <p:tav tm="0">
                                          <p:val>
                                            <p:fltVal val="360"/>
                                          </p:val>
                                        </p:tav>
                                        <p:tav tm="100000">
                                          <p:val>
                                            <p:fltVal val="0"/>
                                          </p:val>
                                        </p:tav>
                                      </p:tavLst>
                                    </p:anim>
                                    <p:animEffect transition="in" filter="fade">
                                      <p:cBhvr>
                                        <p:cTn id="88" dur="500"/>
                                        <p:tgtEl>
                                          <p:spTgt spid="32"/>
                                        </p:tgtEl>
                                      </p:cBhvr>
                                    </p:animEffect>
                                  </p:childTnLst>
                                </p:cTn>
                              </p:par>
                            </p:childTnLst>
                          </p:cTn>
                        </p:par>
                        <p:par>
                          <p:cTn id="89" fill="hold">
                            <p:stCondLst>
                              <p:cond delay="500"/>
                            </p:stCondLst>
                            <p:childTnLst>
                              <p:par>
                                <p:cTn id="90" presetID="1" presetClass="entr" presetSubtype="0" fill="hold" grpId="0" nodeType="afterEffect">
                                  <p:stCondLst>
                                    <p:cond delay="0"/>
                                  </p:stCondLst>
                                  <p:iterate type="lt">
                                    <p:tmAbs val="100"/>
                                  </p:iterate>
                                  <p:childTnLst>
                                    <p:set>
                                      <p:cBhvr>
                                        <p:cTn id="91" dur="1" fill="hold">
                                          <p:stCondLst>
                                            <p:cond delay="0"/>
                                          </p:stCondLst>
                                        </p:cTn>
                                        <p:tgtEl>
                                          <p:spTgt spid="3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 calcmode="lin" valueType="num">
                                      <p:cBhvr additive="base">
                                        <p:cTn id="96" dur="500" fill="hold"/>
                                        <p:tgtEl>
                                          <p:spTgt spid="44"/>
                                        </p:tgtEl>
                                        <p:attrNameLst>
                                          <p:attrName>ppt_x</p:attrName>
                                        </p:attrNameLst>
                                      </p:cBhvr>
                                      <p:tavLst>
                                        <p:tav tm="0">
                                          <p:val>
                                            <p:strVal val="#ppt_x"/>
                                          </p:val>
                                        </p:tav>
                                        <p:tav tm="100000">
                                          <p:val>
                                            <p:strVal val="#ppt_x"/>
                                          </p:val>
                                        </p:tav>
                                      </p:tavLst>
                                    </p:anim>
                                    <p:anim calcmode="lin" valueType="num">
                                      <p:cBhvr additive="base">
                                        <p:cTn id="9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p:tgtEl>
                                          <p:spTgt spid="37"/>
                                        </p:tgtEl>
                                        <p:attrNameLst>
                                          <p:attrName>ppt_y</p:attrName>
                                        </p:attrNameLst>
                                      </p:cBhvr>
                                      <p:tavLst>
                                        <p:tav tm="0">
                                          <p:val>
                                            <p:strVal val="#ppt_y+#ppt_h*1.125000"/>
                                          </p:val>
                                        </p:tav>
                                        <p:tav tm="100000">
                                          <p:val>
                                            <p:strVal val="#ppt_y"/>
                                          </p:val>
                                        </p:tav>
                                      </p:tavLst>
                                    </p:anim>
                                    <p:animEffect transition="in" filter="wipe(up)">
                                      <p:cBhvr>
                                        <p:cTn id="103" dur="500"/>
                                        <p:tgtEl>
                                          <p:spTgt spid="37"/>
                                        </p:tgtEl>
                                      </p:cBhvr>
                                    </p:animEffect>
                                  </p:childTnLst>
                                </p:cTn>
                              </p:par>
                              <p:par>
                                <p:cTn id="104" presetID="12" presetClass="entr" presetSubtype="4"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 calcmode="lin" valueType="num">
                                      <p:cBhvr additive="base">
                                        <p:cTn id="106" dur="500"/>
                                        <p:tgtEl>
                                          <p:spTgt spid="39"/>
                                        </p:tgtEl>
                                        <p:attrNameLst>
                                          <p:attrName>ppt_y</p:attrName>
                                        </p:attrNameLst>
                                      </p:cBhvr>
                                      <p:tavLst>
                                        <p:tav tm="0">
                                          <p:val>
                                            <p:strVal val="#ppt_y+#ppt_h*1.125000"/>
                                          </p:val>
                                        </p:tav>
                                        <p:tav tm="100000">
                                          <p:val>
                                            <p:strVal val="#ppt_y"/>
                                          </p:val>
                                        </p:tav>
                                      </p:tavLst>
                                    </p:anim>
                                    <p:animEffect transition="in" filter="wipe(up)">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p:tgtEl>
                                          <p:spTgt spid="36"/>
                                        </p:tgtEl>
                                        <p:attrNameLst>
                                          <p:attrName>ppt_y</p:attrName>
                                        </p:attrNameLst>
                                      </p:cBhvr>
                                      <p:tavLst>
                                        <p:tav tm="0">
                                          <p:val>
                                            <p:strVal val="#ppt_y+#ppt_h*1.125000"/>
                                          </p:val>
                                        </p:tav>
                                        <p:tav tm="100000">
                                          <p:val>
                                            <p:strVal val="#ppt_y"/>
                                          </p:val>
                                        </p:tav>
                                      </p:tavLst>
                                    </p:anim>
                                    <p:animEffect transition="in" filter="wipe(up)">
                                      <p:cBhvr>
                                        <p:cTn id="113" dur="500"/>
                                        <p:tgtEl>
                                          <p:spTgt spid="36"/>
                                        </p:tgtEl>
                                      </p:cBhvr>
                                    </p:animEffect>
                                  </p:childTnLst>
                                </p:cTn>
                              </p:par>
                              <p:par>
                                <p:cTn id="114" presetID="12" presetClass="entr" presetSubtype="4" fill="hold" grpId="0" nodeType="withEffect">
                                  <p:stCondLst>
                                    <p:cond delay="0"/>
                                  </p:stCondLst>
                                  <p:childTnLst>
                                    <p:set>
                                      <p:cBhvr>
                                        <p:cTn id="115" dur="1" fill="hold">
                                          <p:stCondLst>
                                            <p:cond delay="0"/>
                                          </p:stCondLst>
                                        </p:cTn>
                                        <p:tgtEl>
                                          <p:spTgt spid="40"/>
                                        </p:tgtEl>
                                        <p:attrNameLst>
                                          <p:attrName>style.visibility</p:attrName>
                                        </p:attrNameLst>
                                      </p:cBhvr>
                                      <p:to>
                                        <p:strVal val="visible"/>
                                      </p:to>
                                    </p:set>
                                    <p:anim calcmode="lin" valueType="num">
                                      <p:cBhvr additive="base">
                                        <p:cTn id="116" dur="500"/>
                                        <p:tgtEl>
                                          <p:spTgt spid="40"/>
                                        </p:tgtEl>
                                        <p:attrNameLst>
                                          <p:attrName>ppt_y</p:attrName>
                                        </p:attrNameLst>
                                      </p:cBhvr>
                                      <p:tavLst>
                                        <p:tav tm="0">
                                          <p:val>
                                            <p:strVal val="#ppt_y+#ppt_h*1.125000"/>
                                          </p:val>
                                        </p:tav>
                                        <p:tav tm="100000">
                                          <p:val>
                                            <p:strVal val="#ppt_y"/>
                                          </p:val>
                                        </p:tav>
                                      </p:tavLst>
                                    </p:anim>
                                    <p:animEffect transition="in" filter="wipe(up)">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additive="base">
                                        <p:cTn id="122" dur="500"/>
                                        <p:tgtEl>
                                          <p:spTgt spid="35"/>
                                        </p:tgtEl>
                                        <p:attrNameLst>
                                          <p:attrName>ppt_y</p:attrName>
                                        </p:attrNameLst>
                                      </p:cBhvr>
                                      <p:tavLst>
                                        <p:tav tm="0">
                                          <p:val>
                                            <p:strVal val="#ppt_y+#ppt_h*1.125000"/>
                                          </p:val>
                                        </p:tav>
                                        <p:tav tm="100000">
                                          <p:val>
                                            <p:strVal val="#ppt_y"/>
                                          </p:val>
                                        </p:tav>
                                      </p:tavLst>
                                    </p:anim>
                                    <p:animEffect transition="in" filter="wipe(up)">
                                      <p:cBhvr>
                                        <p:cTn id="123" dur="500"/>
                                        <p:tgtEl>
                                          <p:spTgt spid="35"/>
                                        </p:tgtEl>
                                      </p:cBhvr>
                                    </p:animEffect>
                                  </p:childTnLst>
                                </p:cTn>
                              </p:par>
                              <p:par>
                                <p:cTn id="124" presetID="12" presetClass="entr" presetSubtype="4"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 calcmode="lin" valueType="num">
                                      <p:cBhvr additive="base">
                                        <p:cTn id="126" dur="500"/>
                                        <p:tgtEl>
                                          <p:spTgt spid="41"/>
                                        </p:tgtEl>
                                        <p:attrNameLst>
                                          <p:attrName>ppt_y</p:attrName>
                                        </p:attrNameLst>
                                      </p:cBhvr>
                                      <p:tavLst>
                                        <p:tav tm="0">
                                          <p:val>
                                            <p:strVal val="#ppt_y+#ppt_h*1.125000"/>
                                          </p:val>
                                        </p:tav>
                                        <p:tav tm="100000">
                                          <p:val>
                                            <p:strVal val="#ppt_y"/>
                                          </p:val>
                                        </p:tav>
                                      </p:tavLst>
                                    </p:anim>
                                    <p:animEffect transition="in" filter="wipe(up)">
                                      <p:cBhvr>
                                        <p:cTn id="127" dur="500"/>
                                        <p:tgtEl>
                                          <p:spTgt spid="41"/>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4"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 calcmode="lin" valueType="num">
                                      <p:cBhvr additive="base">
                                        <p:cTn id="132" dur="500"/>
                                        <p:tgtEl>
                                          <p:spTgt spid="34"/>
                                        </p:tgtEl>
                                        <p:attrNameLst>
                                          <p:attrName>ppt_y</p:attrName>
                                        </p:attrNameLst>
                                      </p:cBhvr>
                                      <p:tavLst>
                                        <p:tav tm="0">
                                          <p:val>
                                            <p:strVal val="#ppt_y+#ppt_h*1.125000"/>
                                          </p:val>
                                        </p:tav>
                                        <p:tav tm="100000">
                                          <p:val>
                                            <p:strVal val="#ppt_y"/>
                                          </p:val>
                                        </p:tav>
                                      </p:tavLst>
                                    </p:anim>
                                    <p:animEffect transition="in" filter="wipe(up)">
                                      <p:cBhvr>
                                        <p:cTn id="133" dur="500"/>
                                        <p:tgtEl>
                                          <p:spTgt spid="34"/>
                                        </p:tgtEl>
                                      </p:cBhvr>
                                    </p:animEffect>
                                  </p:childTnLst>
                                </p:cTn>
                              </p:par>
                              <p:par>
                                <p:cTn id="134" presetID="12" presetClass="entr" presetSubtype="4"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anim calcmode="lin" valueType="num">
                                      <p:cBhvr additive="base">
                                        <p:cTn id="136" dur="500"/>
                                        <p:tgtEl>
                                          <p:spTgt spid="42"/>
                                        </p:tgtEl>
                                        <p:attrNameLst>
                                          <p:attrName>ppt_y</p:attrName>
                                        </p:attrNameLst>
                                      </p:cBhvr>
                                      <p:tavLst>
                                        <p:tav tm="0">
                                          <p:val>
                                            <p:strVal val="#ppt_y+#ppt_h*1.125000"/>
                                          </p:val>
                                        </p:tav>
                                        <p:tav tm="100000">
                                          <p:val>
                                            <p:strVal val="#ppt_y"/>
                                          </p:val>
                                        </p:tav>
                                      </p:tavLst>
                                    </p:anim>
                                    <p:animEffect transition="in" filter="wipe(up)">
                                      <p:cBhvr>
                                        <p:cTn id="1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0" grpId="0" animBg="1"/>
      <p:bldP spid="21" grpId="0"/>
      <p:bldP spid="23" grpId="0" animBg="1"/>
      <p:bldP spid="24" grpId="0" animBg="1"/>
      <p:bldP spid="25" grpId="0"/>
      <p:bldP spid="26" grpId="0" animBg="1"/>
      <p:bldP spid="27" grpId="0"/>
      <p:bldP spid="28" grpId="0" animBg="1"/>
      <p:bldP spid="29" grpId="0"/>
      <p:bldP spid="30" grpId="0" animBg="1"/>
      <p:bldP spid="31" grpId="0"/>
      <p:bldP spid="32" grpId="0" animBg="1"/>
      <p:bldP spid="33" grpId="0"/>
      <p:bldP spid="34" grpId="0" animBg="1"/>
      <p:bldP spid="35" grpId="0" animBg="1"/>
      <p:bldP spid="36" grpId="0" animBg="1"/>
      <p:bldP spid="37" grpId="0" animBg="1"/>
      <p:bldP spid="39" grpId="0"/>
      <p:bldP spid="40" grpId="0"/>
      <p:bldP spid="4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7ADDD5A5-8884-793F-C484-381CD25890CA}"/>
              </a:ext>
            </a:extLst>
          </p:cNvPr>
          <p:cNvSpPr txBox="1"/>
          <p:nvPr/>
        </p:nvSpPr>
        <p:spPr>
          <a:xfrm>
            <a:off x="3197355" y="5576917"/>
            <a:ext cx="5763296" cy="461665"/>
          </a:xfrm>
          <a:prstGeom prst="rect">
            <a:avLst/>
          </a:prstGeom>
          <a:noFill/>
        </p:spPr>
        <p:txBody>
          <a:bodyPr wrap="square" rtlCol="0">
            <a:spAutoFit/>
          </a:bodyPr>
          <a:lstStyle/>
          <a:p>
            <a:r>
              <a:rPr lang="zh-CN" altLang="en-US" sz="2400" b="1" dirty="0"/>
              <a:t>解决使用何种信号来传输比特的问题</a:t>
            </a:r>
          </a:p>
        </p:txBody>
      </p:sp>
      <p:sp>
        <p:nvSpPr>
          <p:cNvPr id="14" name="文本框 13">
            <a:extLst>
              <a:ext uri="{FF2B5EF4-FFF2-40B4-BE49-F238E27FC236}">
                <a16:creationId xmlns:a16="http://schemas.microsoft.com/office/drawing/2014/main" id="{56C37862-BC96-4B15-335E-74AC58516AA1}"/>
              </a:ext>
            </a:extLst>
          </p:cNvPr>
          <p:cNvSpPr txBox="1"/>
          <p:nvPr/>
        </p:nvSpPr>
        <p:spPr>
          <a:xfrm>
            <a:off x="3197355" y="4824100"/>
            <a:ext cx="7492811" cy="461665"/>
          </a:xfrm>
          <a:prstGeom prst="rect">
            <a:avLst/>
          </a:prstGeom>
          <a:noFill/>
        </p:spPr>
        <p:txBody>
          <a:bodyPr wrap="square" rtlCol="0">
            <a:spAutoFit/>
          </a:bodyPr>
          <a:lstStyle/>
          <a:p>
            <a:r>
              <a:rPr lang="zh-CN" altLang="en-US" sz="2400" b="1" dirty="0"/>
              <a:t>解决分组在一个网络（或一段链路）上传输的问题</a:t>
            </a:r>
          </a:p>
        </p:txBody>
      </p:sp>
      <p:sp>
        <p:nvSpPr>
          <p:cNvPr id="16" name="文本框 15">
            <a:extLst>
              <a:ext uri="{FF2B5EF4-FFF2-40B4-BE49-F238E27FC236}">
                <a16:creationId xmlns:a16="http://schemas.microsoft.com/office/drawing/2014/main" id="{66391661-5E20-A9FE-CCAE-EEBFDB92D987}"/>
              </a:ext>
            </a:extLst>
          </p:cNvPr>
          <p:cNvSpPr txBox="1"/>
          <p:nvPr/>
        </p:nvSpPr>
        <p:spPr>
          <a:xfrm>
            <a:off x="3197355" y="4071285"/>
            <a:ext cx="7185240" cy="461665"/>
          </a:xfrm>
          <a:prstGeom prst="rect">
            <a:avLst/>
          </a:prstGeom>
          <a:noFill/>
        </p:spPr>
        <p:txBody>
          <a:bodyPr wrap="square" rtlCol="0">
            <a:spAutoFit/>
          </a:bodyPr>
          <a:lstStyle/>
          <a:p>
            <a:r>
              <a:rPr lang="zh-CN" altLang="en-US" sz="2400" b="1" dirty="0"/>
              <a:t>解决分组在多个网络上传输（路由）的问题</a:t>
            </a:r>
          </a:p>
        </p:txBody>
      </p:sp>
      <p:sp>
        <p:nvSpPr>
          <p:cNvPr id="17" name="文本框 16">
            <a:extLst>
              <a:ext uri="{FF2B5EF4-FFF2-40B4-BE49-F238E27FC236}">
                <a16:creationId xmlns:a16="http://schemas.microsoft.com/office/drawing/2014/main" id="{351EE5EF-F74A-A18A-68AF-C3EDCC30D7F6}"/>
              </a:ext>
            </a:extLst>
          </p:cNvPr>
          <p:cNvSpPr txBox="1"/>
          <p:nvPr/>
        </p:nvSpPr>
        <p:spPr>
          <a:xfrm>
            <a:off x="3197355" y="3318470"/>
            <a:ext cx="6983667" cy="461665"/>
          </a:xfrm>
          <a:prstGeom prst="rect">
            <a:avLst/>
          </a:prstGeom>
          <a:noFill/>
        </p:spPr>
        <p:txBody>
          <a:bodyPr wrap="square" rtlCol="0">
            <a:spAutoFit/>
          </a:bodyPr>
          <a:lstStyle/>
          <a:p>
            <a:r>
              <a:rPr lang="zh-CN" altLang="en-US" sz="2400" b="1" dirty="0"/>
              <a:t>解决进程之间基于网络通信的问题</a:t>
            </a:r>
          </a:p>
        </p:txBody>
      </p:sp>
      <p:sp>
        <p:nvSpPr>
          <p:cNvPr id="22" name="文本框 21">
            <a:extLst>
              <a:ext uri="{FF2B5EF4-FFF2-40B4-BE49-F238E27FC236}">
                <a16:creationId xmlns:a16="http://schemas.microsoft.com/office/drawing/2014/main" id="{7006A5F1-0103-9EDB-3371-4D343A58C6CE}"/>
              </a:ext>
            </a:extLst>
          </p:cNvPr>
          <p:cNvSpPr txBox="1"/>
          <p:nvPr/>
        </p:nvSpPr>
        <p:spPr>
          <a:xfrm>
            <a:off x="3197355" y="2565655"/>
            <a:ext cx="7316177" cy="461665"/>
          </a:xfrm>
          <a:prstGeom prst="rect">
            <a:avLst/>
          </a:prstGeom>
          <a:noFill/>
        </p:spPr>
        <p:txBody>
          <a:bodyPr wrap="square" rtlCol="0">
            <a:spAutoFit/>
          </a:bodyPr>
          <a:lstStyle/>
          <a:p>
            <a:r>
              <a:rPr lang="zh-CN" altLang="en-US" sz="2400" b="1" dirty="0"/>
              <a:t>解决通过应用进程的交互来实现特定网络应用的问题</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应用层概述</a:t>
              </a:r>
            </a:p>
          </p:txBody>
        </p:sp>
      </p:grpSp>
      <p:grpSp>
        <p:nvGrpSpPr>
          <p:cNvPr id="23" name="组合 22">
            <a:extLst>
              <a:ext uri="{FF2B5EF4-FFF2-40B4-BE49-F238E27FC236}">
                <a16:creationId xmlns:a16="http://schemas.microsoft.com/office/drawing/2014/main" id="{DA29B97D-CA5B-42C7-4006-C0291633346D}"/>
              </a:ext>
            </a:extLst>
          </p:cNvPr>
          <p:cNvGrpSpPr/>
          <p:nvPr/>
        </p:nvGrpSpPr>
        <p:grpSpPr>
          <a:xfrm>
            <a:off x="548118" y="5409175"/>
            <a:ext cx="2170143" cy="774000"/>
            <a:chOff x="548118" y="5601679"/>
            <a:chExt cx="2170143" cy="774000"/>
          </a:xfrm>
        </p:grpSpPr>
        <p:sp>
          <p:nvSpPr>
            <p:cNvPr id="5" name="矩形 4">
              <a:extLst>
                <a:ext uri="{FF2B5EF4-FFF2-40B4-BE49-F238E27FC236}">
                  <a16:creationId xmlns:a16="http://schemas.microsoft.com/office/drawing/2014/main" id="{3E58440A-FA66-339D-405F-E63F3D3E5BE4}"/>
                </a:ext>
              </a:extLst>
            </p:cNvPr>
            <p:cNvSpPr/>
            <p:nvPr/>
          </p:nvSpPr>
          <p:spPr>
            <a:xfrm>
              <a:off x="548118" y="5601679"/>
              <a:ext cx="2170143" cy="7740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物理层</a:t>
              </a:r>
            </a:p>
          </p:txBody>
        </p:sp>
        <p:sp>
          <p:nvSpPr>
            <p:cNvPr id="9" name="椭圆 8">
              <a:extLst>
                <a:ext uri="{FF2B5EF4-FFF2-40B4-BE49-F238E27FC236}">
                  <a16:creationId xmlns:a16="http://schemas.microsoft.com/office/drawing/2014/main" id="{D5386407-236C-D58D-DB12-19165292A14C}"/>
                </a:ext>
              </a:extLst>
            </p:cNvPr>
            <p:cNvSpPr/>
            <p:nvPr/>
          </p:nvSpPr>
          <p:spPr>
            <a:xfrm>
              <a:off x="654284" y="5820254"/>
              <a:ext cx="360000" cy="3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75000"/>
                      <a:lumOff val="25000"/>
                    </a:schemeClr>
                  </a:solidFill>
                </a:rPr>
                <a:t>1</a:t>
              </a:r>
              <a:endParaRPr lang="zh-CN" altLang="en-US" sz="2400" b="1" dirty="0">
                <a:solidFill>
                  <a:schemeClr val="tx1">
                    <a:lumMod val="75000"/>
                    <a:lumOff val="25000"/>
                  </a:schemeClr>
                </a:solidFill>
              </a:endParaRPr>
            </a:p>
          </p:txBody>
        </p:sp>
      </p:grpSp>
      <p:grpSp>
        <p:nvGrpSpPr>
          <p:cNvPr id="24" name="组合 23">
            <a:extLst>
              <a:ext uri="{FF2B5EF4-FFF2-40B4-BE49-F238E27FC236}">
                <a16:creationId xmlns:a16="http://schemas.microsoft.com/office/drawing/2014/main" id="{8147576A-9A97-8933-FB48-E4F7F2686EF2}"/>
              </a:ext>
            </a:extLst>
          </p:cNvPr>
          <p:cNvGrpSpPr/>
          <p:nvPr/>
        </p:nvGrpSpPr>
        <p:grpSpPr>
          <a:xfrm>
            <a:off x="548118" y="4636069"/>
            <a:ext cx="2170143" cy="774000"/>
            <a:chOff x="548118" y="4828573"/>
            <a:chExt cx="2170143" cy="774000"/>
          </a:xfrm>
        </p:grpSpPr>
        <p:sp>
          <p:nvSpPr>
            <p:cNvPr id="6" name="矩形 5">
              <a:extLst>
                <a:ext uri="{FF2B5EF4-FFF2-40B4-BE49-F238E27FC236}">
                  <a16:creationId xmlns:a16="http://schemas.microsoft.com/office/drawing/2014/main" id="{4FCDC059-015E-B6E9-8F81-F7117E466146}"/>
                </a:ext>
              </a:extLst>
            </p:cNvPr>
            <p:cNvSpPr/>
            <p:nvPr/>
          </p:nvSpPr>
          <p:spPr>
            <a:xfrm>
              <a:off x="548118" y="4828573"/>
              <a:ext cx="2170143" cy="774000"/>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t>链路层</a:t>
              </a:r>
            </a:p>
          </p:txBody>
        </p:sp>
        <p:sp>
          <p:nvSpPr>
            <p:cNvPr id="10" name="椭圆 9">
              <a:extLst>
                <a:ext uri="{FF2B5EF4-FFF2-40B4-BE49-F238E27FC236}">
                  <a16:creationId xmlns:a16="http://schemas.microsoft.com/office/drawing/2014/main" id="{E4714D98-1106-FA8C-6BE7-AF7FD6D7DE72}"/>
                </a:ext>
              </a:extLst>
            </p:cNvPr>
            <p:cNvSpPr/>
            <p:nvPr/>
          </p:nvSpPr>
          <p:spPr>
            <a:xfrm>
              <a:off x="654284" y="5055522"/>
              <a:ext cx="360000" cy="3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1A453"/>
                  </a:solidFill>
                </a:rPr>
                <a:t>2</a:t>
              </a:r>
              <a:endParaRPr lang="zh-CN" altLang="en-US" sz="2400" b="1" dirty="0">
                <a:solidFill>
                  <a:srgbClr val="01A453"/>
                </a:solidFill>
              </a:endParaRPr>
            </a:p>
          </p:txBody>
        </p:sp>
      </p:grpSp>
      <p:grpSp>
        <p:nvGrpSpPr>
          <p:cNvPr id="26" name="组合 25">
            <a:extLst>
              <a:ext uri="{FF2B5EF4-FFF2-40B4-BE49-F238E27FC236}">
                <a16:creationId xmlns:a16="http://schemas.microsoft.com/office/drawing/2014/main" id="{8447FF39-B313-D6B2-B9C7-A6BEF987E9BC}"/>
              </a:ext>
            </a:extLst>
          </p:cNvPr>
          <p:cNvGrpSpPr/>
          <p:nvPr/>
        </p:nvGrpSpPr>
        <p:grpSpPr>
          <a:xfrm>
            <a:off x="548118" y="3869197"/>
            <a:ext cx="2170143" cy="774000"/>
            <a:chOff x="548118" y="4061701"/>
            <a:chExt cx="2170143" cy="774000"/>
          </a:xfrm>
        </p:grpSpPr>
        <p:sp>
          <p:nvSpPr>
            <p:cNvPr id="7" name="矩形 6">
              <a:extLst>
                <a:ext uri="{FF2B5EF4-FFF2-40B4-BE49-F238E27FC236}">
                  <a16:creationId xmlns:a16="http://schemas.microsoft.com/office/drawing/2014/main" id="{7030415C-6DCF-4483-96D9-476CBD3A983C}"/>
                </a:ext>
              </a:extLst>
            </p:cNvPr>
            <p:cNvSpPr/>
            <p:nvPr/>
          </p:nvSpPr>
          <p:spPr>
            <a:xfrm>
              <a:off x="548118" y="4061701"/>
              <a:ext cx="2170143" cy="774000"/>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b="1" dirty="0"/>
                <a:t>网络层</a:t>
              </a:r>
            </a:p>
          </p:txBody>
        </p:sp>
        <p:sp>
          <p:nvSpPr>
            <p:cNvPr id="11" name="椭圆 10">
              <a:extLst>
                <a:ext uri="{FF2B5EF4-FFF2-40B4-BE49-F238E27FC236}">
                  <a16:creationId xmlns:a16="http://schemas.microsoft.com/office/drawing/2014/main" id="{828C5273-2D4D-D0A8-B0BA-EB330612F038}"/>
                </a:ext>
              </a:extLst>
            </p:cNvPr>
            <p:cNvSpPr/>
            <p:nvPr/>
          </p:nvSpPr>
          <p:spPr>
            <a:xfrm>
              <a:off x="654284" y="4290790"/>
              <a:ext cx="360000" cy="3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4801E"/>
                  </a:solidFill>
                </a:rPr>
                <a:t>3</a:t>
              </a:r>
              <a:endParaRPr lang="zh-CN" altLang="en-US" sz="2400" b="1" dirty="0">
                <a:solidFill>
                  <a:srgbClr val="F4801E"/>
                </a:solidFill>
              </a:endParaRPr>
            </a:p>
          </p:txBody>
        </p:sp>
      </p:grpSp>
      <p:grpSp>
        <p:nvGrpSpPr>
          <p:cNvPr id="27" name="组合 26">
            <a:extLst>
              <a:ext uri="{FF2B5EF4-FFF2-40B4-BE49-F238E27FC236}">
                <a16:creationId xmlns:a16="http://schemas.microsoft.com/office/drawing/2014/main" id="{CC32377B-3F58-8CD1-71EF-2C931A4EF48B}"/>
              </a:ext>
            </a:extLst>
          </p:cNvPr>
          <p:cNvGrpSpPr/>
          <p:nvPr/>
        </p:nvGrpSpPr>
        <p:grpSpPr>
          <a:xfrm>
            <a:off x="548118" y="3101586"/>
            <a:ext cx="2170143" cy="774000"/>
            <a:chOff x="548118" y="3294090"/>
            <a:chExt cx="2170143" cy="774000"/>
          </a:xfrm>
        </p:grpSpPr>
        <p:sp>
          <p:nvSpPr>
            <p:cNvPr id="8" name="矩形 7">
              <a:extLst>
                <a:ext uri="{FF2B5EF4-FFF2-40B4-BE49-F238E27FC236}">
                  <a16:creationId xmlns:a16="http://schemas.microsoft.com/office/drawing/2014/main" id="{DEEBE68E-6260-B538-5A68-180B8D58430B}"/>
                </a:ext>
              </a:extLst>
            </p:cNvPr>
            <p:cNvSpPr/>
            <p:nvPr/>
          </p:nvSpPr>
          <p:spPr>
            <a:xfrm>
              <a:off x="548118" y="3294090"/>
              <a:ext cx="2170143" cy="774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dirty="0"/>
                <a:t>运输层</a:t>
              </a:r>
            </a:p>
          </p:txBody>
        </p:sp>
        <p:sp>
          <p:nvSpPr>
            <p:cNvPr id="12" name="椭圆 11">
              <a:extLst>
                <a:ext uri="{FF2B5EF4-FFF2-40B4-BE49-F238E27FC236}">
                  <a16:creationId xmlns:a16="http://schemas.microsoft.com/office/drawing/2014/main" id="{4F367F83-4ACC-9E16-9355-796625A1F0D8}"/>
                </a:ext>
              </a:extLst>
            </p:cNvPr>
            <p:cNvSpPr/>
            <p:nvPr/>
          </p:nvSpPr>
          <p:spPr>
            <a:xfrm>
              <a:off x="654284" y="3526058"/>
              <a:ext cx="360000" cy="3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3ACF1"/>
                  </a:solidFill>
                </a:rPr>
                <a:t>4</a:t>
              </a:r>
              <a:endParaRPr lang="zh-CN" altLang="en-US" sz="2400" b="1" dirty="0">
                <a:solidFill>
                  <a:srgbClr val="03ACF1"/>
                </a:solidFill>
              </a:endParaRPr>
            </a:p>
          </p:txBody>
        </p:sp>
      </p:grpSp>
      <p:grpSp>
        <p:nvGrpSpPr>
          <p:cNvPr id="33" name="组合 32">
            <a:extLst>
              <a:ext uri="{FF2B5EF4-FFF2-40B4-BE49-F238E27FC236}">
                <a16:creationId xmlns:a16="http://schemas.microsoft.com/office/drawing/2014/main" id="{F82DFD9A-AE16-D1EF-6CF9-16D726C3D8E9}"/>
              </a:ext>
            </a:extLst>
          </p:cNvPr>
          <p:cNvGrpSpPr/>
          <p:nvPr/>
        </p:nvGrpSpPr>
        <p:grpSpPr>
          <a:xfrm>
            <a:off x="548118" y="2362605"/>
            <a:ext cx="2170143" cy="772434"/>
            <a:chOff x="548118" y="2555109"/>
            <a:chExt cx="2170143" cy="772434"/>
          </a:xfrm>
        </p:grpSpPr>
        <p:sp>
          <p:nvSpPr>
            <p:cNvPr id="20" name="矩形 19">
              <a:extLst>
                <a:ext uri="{FF2B5EF4-FFF2-40B4-BE49-F238E27FC236}">
                  <a16:creationId xmlns:a16="http://schemas.microsoft.com/office/drawing/2014/main" id="{3C942BA8-2447-39A2-5E85-3E9FD5E7DEA0}"/>
                </a:ext>
              </a:extLst>
            </p:cNvPr>
            <p:cNvSpPr/>
            <p:nvPr/>
          </p:nvSpPr>
          <p:spPr>
            <a:xfrm>
              <a:off x="548118" y="2555109"/>
              <a:ext cx="2170143"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应用层</a:t>
              </a:r>
            </a:p>
          </p:txBody>
        </p:sp>
        <p:sp>
          <p:nvSpPr>
            <p:cNvPr id="21" name="椭圆 20">
              <a:extLst>
                <a:ext uri="{FF2B5EF4-FFF2-40B4-BE49-F238E27FC236}">
                  <a16:creationId xmlns:a16="http://schemas.microsoft.com/office/drawing/2014/main" id="{3F5AD3FD-F4FF-7186-0895-188C3991D64F}"/>
                </a:ext>
              </a:extLst>
            </p:cNvPr>
            <p:cNvSpPr/>
            <p:nvPr/>
          </p:nvSpPr>
          <p:spPr>
            <a:xfrm>
              <a:off x="654284" y="2761326"/>
              <a:ext cx="360000" cy="3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rPr>
                <a:t>5</a:t>
              </a:r>
              <a:endParaRPr lang="zh-CN" altLang="en-US" sz="2400" b="1" dirty="0">
                <a:solidFill>
                  <a:srgbClr val="C00000"/>
                </a:solidFill>
              </a:endParaRPr>
            </a:p>
          </p:txBody>
        </p:sp>
      </p:grpSp>
    </p:spTree>
    <p:custDataLst>
      <p:tags r:id="rId1"/>
    </p:custDataLst>
    <p:extLst>
      <p:ext uri="{BB962C8B-B14F-4D97-AF65-F5344CB8AC3E}">
        <p14:creationId xmlns:p14="http://schemas.microsoft.com/office/powerpoint/2010/main" val="39226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p:tgtEl>
                                          <p:spTgt spid="13"/>
                                        </p:tgtEl>
                                        <p:attrNameLst>
                                          <p:attrName>ppt_x</p:attrName>
                                        </p:attrNameLst>
                                      </p:cBhvr>
                                      <p:tavLst>
                                        <p:tav tm="0">
                                          <p:val>
                                            <p:strVal val="#ppt_x-#ppt_w*1.125000"/>
                                          </p:val>
                                        </p:tav>
                                        <p:tav tm="100000">
                                          <p:val>
                                            <p:strVal val="#ppt_x"/>
                                          </p:val>
                                        </p:tav>
                                      </p:tavLst>
                                    </p:anim>
                                    <p:animEffect transition="in" filter="wipe(righ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ppt_x</p:attrName>
                                        </p:attrNameLst>
                                      </p:cBhvr>
                                      <p:tavLst>
                                        <p:tav tm="0">
                                          <p:val>
                                            <p:strVal val="#ppt_x-#ppt_w*1.125000"/>
                                          </p:val>
                                        </p:tav>
                                        <p:tav tm="100000">
                                          <p:val>
                                            <p:strVal val="#ppt_x"/>
                                          </p:val>
                                        </p:tav>
                                      </p:tavLst>
                                    </p:anim>
                                    <p:animEffect transition="in" filter="wipe(righ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p:tgtEl>
                                          <p:spTgt spid="16"/>
                                        </p:tgtEl>
                                        <p:attrNameLst>
                                          <p:attrName>ppt_x</p:attrName>
                                        </p:attrNameLst>
                                      </p:cBhvr>
                                      <p:tavLst>
                                        <p:tav tm="0">
                                          <p:val>
                                            <p:strVal val="#ppt_x-#ppt_w*1.125000"/>
                                          </p:val>
                                        </p:tav>
                                        <p:tav tm="100000">
                                          <p:val>
                                            <p:strVal val="#ppt_x"/>
                                          </p:val>
                                        </p:tav>
                                      </p:tavLst>
                                    </p:anim>
                                    <p:animEffect transition="in" filter="wipe(righ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p:tgtEl>
                                          <p:spTgt spid="17"/>
                                        </p:tgtEl>
                                        <p:attrNameLst>
                                          <p:attrName>ppt_x</p:attrName>
                                        </p:attrNameLst>
                                      </p:cBhvr>
                                      <p:tavLst>
                                        <p:tav tm="0">
                                          <p:val>
                                            <p:strVal val="#ppt_x-#ppt_w*1.125000"/>
                                          </p:val>
                                        </p:tav>
                                        <p:tav tm="100000">
                                          <p:val>
                                            <p:strVal val="#ppt_x"/>
                                          </p:val>
                                        </p:tav>
                                      </p:tavLst>
                                    </p:anim>
                                    <p:animEffect transition="in" filter="wipe(righ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30" presetClass="entr" presetSubtype="0"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800" decel="100000"/>
                                        <p:tgtEl>
                                          <p:spTgt spid="33"/>
                                        </p:tgtEl>
                                      </p:cBhvr>
                                    </p:animEffect>
                                    <p:anim calcmode="lin" valueType="num">
                                      <p:cBhvr>
                                        <p:cTn id="65" dur="800" decel="100000" fill="hold"/>
                                        <p:tgtEl>
                                          <p:spTgt spid="33"/>
                                        </p:tgtEl>
                                        <p:attrNameLst>
                                          <p:attrName>style.rotation</p:attrName>
                                        </p:attrNameLst>
                                      </p:cBhvr>
                                      <p:tavLst>
                                        <p:tav tm="0">
                                          <p:val>
                                            <p:fltVal val="-90"/>
                                          </p:val>
                                        </p:tav>
                                        <p:tav tm="100000">
                                          <p:val>
                                            <p:fltVal val="0"/>
                                          </p:val>
                                        </p:tav>
                                      </p:tavLst>
                                    </p:anim>
                                    <p:anim calcmode="lin" valueType="num">
                                      <p:cBhvr>
                                        <p:cTn id="66" dur="800" decel="100000" fill="hold"/>
                                        <p:tgtEl>
                                          <p:spTgt spid="33"/>
                                        </p:tgtEl>
                                        <p:attrNameLst>
                                          <p:attrName>ppt_x</p:attrName>
                                        </p:attrNameLst>
                                      </p:cBhvr>
                                      <p:tavLst>
                                        <p:tav tm="0">
                                          <p:val>
                                            <p:strVal val="#ppt_x+0.4"/>
                                          </p:val>
                                        </p:tav>
                                        <p:tav tm="100000">
                                          <p:val>
                                            <p:strVal val="#ppt_x-0.05"/>
                                          </p:val>
                                        </p:tav>
                                      </p:tavLst>
                                    </p:anim>
                                    <p:anim calcmode="lin" valueType="num">
                                      <p:cBhvr>
                                        <p:cTn id="67" dur="800" decel="100000" fill="hold"/>
                                        <p:tgtEl>
                                          <p:spTgt spid="33"/>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p:tgtEl>
                                          <p:spTgt spid="22"/>
                                        </p:tgtEl>
                                        <p:attrNameLst>
                                          <p:attrName>ppt_x</p:attrName>
                                        </p:attrNameLst>
                                      </p:cBhvr>
                                      <p:tavLst>
                                        <p:tav tm="0">
                                          <p:val>
                                            <p:strVal val="#ppt_x-#ppt_w*1.125000"/>
                                          </p:val>
                                        </p:tav>
                                        <p:tav tm="100000">
                                          <p:val>
                                            <p:strVal val="#ppt_x"/>
                                          </p:val>
                                        </p:tav>
                                      </p:tavLst>
                                    </p:anim>
                                    <p:animEffect transition="in" filter="wipe(right)">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FCC005F-913F-9E5A-6D3B-5290C0868E82}"/>
              </a:ext>
            </a:extLst>
          </p:cNvPr>
          <p:cNvGrpSpPr/>
          <p:nvPr/>
        </p:nvGrpSpPr>
        <p:grpSpPr>
          <a:xfrm>
            <a:off x="6578826" y="2050319"/>
            <a:ext cx="4961350" cy="2844323"/>
            <a:chOff x="6578826" y="2050319"/>
            <a:chExt cx="4961350" cy="2844323"/>
          </a:xfrm>
        </p:grpSpPr>
        <p:sp>
          <p:nvSpPr>
            <p:cNvPr id="52" name="矩形 51">
              <a:extLst>
                <a:ext uri="{FF2B5EF4-FFF2-40B4-BE49-F238E27FC236}">
                  <a16:creationId xmlns:a16="http://schemas.microsoft.com/office/drawing/2014/main" id="{B15840AC-B6C2-FF99-4BAE-218F37A48D12}"/>
                </a:ext>
              </a:extLst>
            </p:cNvPr>
            <p:cNvSpPr/>
            <p:nvPr/>
          </p:nvSpPr>
          <p:spPr>
            <a:xfrm>
              <a:off x="7543800" y="2050319"/>
              <a:ext cx="1680882" cy="318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8D5322F4-1E8B-4F4B-F210-7BE78A1AE35C}"/>
                </a:ext>
              </a:extLst>
            </p:cNvPr>
            <p:cNvSpPr/>
            <p:nvPr/>
          </p:nvSpPr>
          <p:spPr>
            <a:xfrm>
              <a:off x="6578826" y="4576446"/>
              <a:ext cx="2874456" cy="318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连接符: 曲线 54">
              <a:extLst>
                <a:ext uri="{FF2B5EF4-FFF2-40B4-BE49-F238E27FC236}">
                  <a16:creationId xmlns:a16="http://schemas.microsoft.com/office/drawing/2014/main" id="{C5F4C77E-157B-98E6-D7A8-8229D70D484E}"/>
                </a:ext>
              </a:extLst>
            </p:cNvPr>
            <p:cNvCxnSpPr>
              <a:stCxn id="52" idx="3"/>
              <a:endCxn id="53" idx="3"/>
            </p:cNvCxnSpPr>
            <p:nvPr/>
          </p:nvCxnSpPr>
          <p:spPr>
            <a:xfrm>
              <a:off x="9224682" y="2209417"/>
              <a:ext cx="228600" cy="2526127"/>
            </a:xfrm>
            <a:prstGeom prst="curvedConnector3">
              <a:avLst>
                <a:gd name="adj1" fmla="val 330233"/>
              </a:avLst>
            </a:prstGeom>
            <a:ln w="381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66A123E-5D59-31AF-8E8A-FC5C7F636569}"/>
                </a:ext>
              </a:extLst>
            </p:cNvPr>
            <p:cNvSpPr txBox="1"/>
            <p:nvPr/>
          </p:nvSpPr>
          <p:spPr>
            <a:xfrm>
              <a:off x="10063270" y="2982458"/>
              <a:ext cx="1476906" cy="430887"/>
            </a:xfrm>
            <a:prstGeom prst="rect">
              <a:avLst/>
            </a:prstGeom>
            <a:noFill/>
          </p:spPr>
          <p:txBody>
            <a:bodyPr wrap="square" lIns="0" tIns="0" rIns="0" bIns="0" rtlCol="0">
              <a:spAutoFit/>
            </a:bodyPr>
            <a:lstStyle/>
            <a:p>
              <a:pPr algn="ctr"/>
              <a:r>
                <a:rPr lang="zh-CN" altLang="en-US" sz="2800" b="1" dirty="0">
                  <a:solidFill>
                    <a:schemeClr val="accent2"/>
                  </a:solidFill>
                  <a:effectLst>
                    <a:outerShdw blurRad="38100" dist="38100" dir="2700000" algn="tl">
                      <a:srgbClr val="000000">
                        <a:alpha val="43137"/>
                      </a:srgbClr>
                    </a:outerShdw>
                  </a:effectLst>
                </a:rPr>
                <a:t>注意区分</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因特网的域名结构</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顶级域名</a:t>
            </a:r>
            <a:r>
              <a:rPr lang="zh-CN" altLang="en-US" b="1" dirty="0"/>
              <a:t>（</a:t>
            </a:r>
            <a:r>
              <a:rPr lang="en-US" altLang="zh-CN" b="1" dirty="0">
                <a:solidFill>
                  <a:schemeClr val="accent1">
                    <a:lumMod val="75000"/>
                  </a:schemeClr>
                </a:solidFill>
              </a:rPr>
              <a:t>T</a:t>
            </a:r>
            <a:r>
              <a:rPr lang="en-US" altLang="zh-CN" b="1" dirty="0"/>
              <a:t>op </a:t>
            </a:r>
            <a:r>
              <a:rPr lang="en-US" altLang="zh-CN" b="1" dirty="0">
                <a:solidFill>
                  <a:schemeClr val="accent1">
                    <a:lumMod val="75000"/>
                  </a:schemeClr>
                </a:solidFill>
              </a:rPr>
              <a:t>L</a:t>
            </a:r>
            <a:r>
              <a:rPr lang="en-US" altLang="zh-CN" b="1" dirty="0"/>
              <a:t>evel </a:t>
            </a:r>
            <a:r>
              <a:rPr lang="en-US" altLang="zh-CN" b="1" dirty="0">
                <a:solidFill>
                  <a:schemeClr val="accent1">
                    <a:lumMod val="75000"/>
                  </a:schemeClr>
                </a:solidFill>
              </a:rPr>
              <a:t>D</a:t>
            </a:r>
            <a:r>
              <a:rPr lang="en-US" altLang="zh-CN" b="1" dirty="0"/>
              <a:t>omain</a:t>
            </a:r>
            <a:r>
              <a:rPr lang="zh-CN" altLang="en-US" b="1" dirty="0"/>
              <a:t>，</a:t>
            </a:r>
            <a:r>
              <a:rPr lang="en-US" altLang="zh-CN" b="1" dirty="0">
                <a:solidFill>
                  <a:schemeClr val="accent1">
                    <a:lumMod val="75000"/>
                  </a:schemeClr>
                </a:solidFill>
              </a:rPr>
              <a:t>TLD</a:t>
            </a:r>
            <a:r>
              <a:rPr lang="zh-CN" altLang="en-US" b="1" dirty="0"/>
              <a:t>）分为以下三类：</a:t>
            </a:r>
            <a:endParaRPr lang="en-US" altLang="zh-CN" b="1" dirty="0">
              <a:solidFill>
                <a:srgbClr val="C00000"/>
              </a:solidFill>
            </a:endParaRPr>
          </a:p>
        </p:txBody>
      </p:sp>
      <p:sp>
        <p:nvSpPr>
          <p:cNvPr id="5" name="矩形 4">
            <a:extLst>
              <a:ext uri="{FF2B5EF4-FFF2-40B4-BE49-F238E27FC236}">
                <a16:creationId xmlns:a16="http://schemas.microsoft.com/office/drawing/2014/main" id="{10FC62C1-5683-72D3-A31B-02E393A62FFB}"/>
              </a:ext>
            </a:extLst>
          </p:cNvPr>
          <p:cNvSpPr/>
          <p:nvPr/>
        </p:nvSpPr>
        <p:spPr>
          <a:xfrm>
            <a:off x="1390277" y="169046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CB21F283-62E9-45DC-A832-2FB897A7AD0F}"/>
              </a:ext>
            </a:extLst>
          </p:cNvPr>
          <p:cNvSpPr txBox="1"/>
          <p:nvPr/>
        </p:nvSpPr>
        <p:spPr>
          <a:xfrm>
            <a:off x="1668034" y="1609402"/>
            <a:ext cx="2124037" cy="417270"/>
          </a:xfrm>
          <a:prstGeom prst="rect">
            <a:avLst/>
          </a:prstGeom>
          <a:noFill/>
        </p:spPr>
        <p:txBody>
          <a:bodyPr wrap="square" lIns="91440" tIns="45720" rIns="91440" bIns="45720" anchor="ctr">
            <a:noAutofit/>
          </a:bodyPr>
          <a:lstStyle/>
          <a:p>
            <a:r>
              <a:rPr lang="zh-CN" altLang="en-US" b="1" dirty="0"/>
              <a:t>国家顶级域名</a:t>
            </a:r>
            <a:r>
              <a:rPr lang="en-US" altLang="zh-CN" b="1" dirty="0"/>
              <a:t>nTLD</a:t>
            </a:r>
          </a:p>
        </p:txBody>
      </p:sp>
      <p:sp>
        <p:nvSpPr>
          <p:cNvPr id="7" name="íşlïḍè">
            <a:extLst>
              <a:ext uri="{FF2B5EF4-FFF2-40B4-BE49-F238E27FC236}">
                <a16:creationId xmlns:a16="http://schemas.microsoft.com/office/drawing/2014/main" id="{F48D9BCB-F444-F1CC-20CC-585A7CD1C9E3}"/>
              </a:ext>
            </a:extLst>
          </p:cNvPr>
          <p:cNvSpPr txBox="1"/>
          <p:nvPr/>
        </p:nvSpPr>
        <p:spPr>
          <a:xfrm>
            <a:off x="3832413" y="1609402"/>
            <a:ext cx="8054787" cy="417270"/>
          </a:xfrm>
          <a:prstGeom prst="rect">
            <a:avLst/>
          </a:prstGeom>
          <a:noFill/>
        </p:spPr>
        <p:txBody>
          <a:bodyPr wrap="square" lIns="91440" tIns="45720" rIns="91440" bIns="45720" anchor="ctr">
            <a:noAutofit/>
          </a:bodyPr>
          <a:lstStyle/>
          <a:p>
            <a:r>
              <a:rPr lang="zh-CN" altLang="en-US" b="1" dirty="0">
                <a:solidFill>
                  <a:schemeClr val="bg2">
                    <a:lumMod val="25000"/>
                  </a:schemeClr>
                </a:solidFill>
              </a:rPr>
              <a:t>采用ISO 3166的规定。如cn表示中国，us表示美国，uk表示英国、等等。</a:t>
            </a:r>
          </a:p>
        </p:txBody>
      </p:sp>
      <p:sp>
        <p:nvSpPr>
          <p:cNvPr id="8" name="矩形 7">
            <a:extLst>
              <a:ext uri="{FF2B5EF4-FFF2-40B4-BE49-F238E27FC236}">
                <a16:creationId xmlns:a16="http://schemas.microsoft.com/office/drawing/2014/main" id="{730B82DC-E5DB-24CD-B7D0-4C6B3E9AFCA9}"/>
              </a:ext>
            </a:extLst>
          </p:cNvPr>
          <p:cNvSpPr/>
          <p:nvPr/>
        </p:nvSpPr>
        <p:spPr>
          <a:xfrm>
            <a:off x="1390277" y="210773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íşlïḍè">
            <a:extLst>
              <a:ext uri="{FF2B5EF4-FFF2-40B4-BE49-F238E27FC236}">
                <a16:creationId xmlns:a16="http://schemas.microsoft.com/office/drawing/2014/main" id="{77ABBA72-9229-E787-12F5-C4D455CBF35D}"/>
              </a:ext>
            </a:extLst>
          </p:cNvPr>
          <p:cNvSpPr txBox="1"/>
          <p:nvPr/>
        </p:nvSpPr>
        <p:spPr>
          <a:xfrm>
            <a:off x="1668034" y="2026672"/>
            <a:ext cx="2124037" cy="417270"/>
          </a:xfrm>
          <a:prstGeom prst="rect">
            <a:avLst/>
          </a:prstGeom>
          <a:noFill/>
        </p:spPr>
        <p:txBody>
          <a:bodyPr wrap="square" lIns="91440" tIns="45720" rIns="91440" bIns="45720" anchor="ctr">
            <a:noAutofit/>
          </a:bodyPr>
          <a:lstStyle/>
          <a:p>
            <a:r>
              <a:rPr lang="zh-CN" altLang="en-US" b="1" dirty="0"/>
              <a:t>通用顶级域名</a:t>
            </a:r>
            <a:r>
              <a:rPr lang="en-US" altLang="zh-CN" b="1" dirty="0"/>
              <a:t>gTLD</a:t>
            </a:r>
          </a:p>
        </p:txBody>
      </p:sp>
      <p:sp>
        <p:nvSpPr>
          <p:cNvPr id="10" name="íşlïḍè">
            <a:extLst>
              <a:ext uri="{FF2B5EF4-FFF2-40B4-BE49-F238E27FC236}">
                <a16:creationId xmlns:a16="http://schemas.microsoft.com/office/drawing/2014/main" id="{A815E395-4B3F-3D07-B1F2-162132BD98B9}"/>
              </a:ext>
            </a:extLst>
          </p:cNvPr>
          <p:cNvSpPr txBox="1"/>
          <p:nvPr/>
        </p:nvSpPr>
        <p:spPr>
          <a:xfrm>
            <a:off x="3832413" y="2026672"/>
            <a:ext cx="8054787" cy="938404"/>
          </a:xfrm>
          <a:prstGeom prst="rect">
            <a:avLst/>
          </a:prstGeom>
          <a:noFill/>
        </p:spPr>
        <p:txBody>
          <a:bodyPr wrap="square" lIns="91440" tIns="45720" rIns="91440" bIns="45720" anchor="ctr">
            <a:noAutofit/>
          </a:bodyPr>
          <a:lstStyle/>
          <a:p>
            <a:r>
              <a:rPr lang="zh-CN" altLang="en-US" b="1" dirty="0">
                <a:solidFill>
                  <a:schemeClr val="bg2">
                    <a:lumMod val="25000"/>
                  </a:schemeClr>
                </a:solidFill>
              </a:rPr>
              <a:t>最常见的通用顶级域名有七个，即：com（公司企业）、net（网络服务机构）、org（非营利性组织）、int（国际组织）、edu（美国教育机构）、gov（美国政府部门）、mil（美国军事部门）。</a:t>
            </a:r>
          </a:p>
        </p:txBody>
      </p:sp>
      <p:sp>
        <p:nvSpPr>
          <p:cNvPr id="12" name="矩形 11">
            <a:extLst>
              <a:ext uri="{FF2B5EF4-FFF2-40B4-BE49-F238E27FC236}">
                <a16:creationId xmlns:a16="http://schemas.microsoft.com/office/drawing/2014/main" id="{678D82BC-7E2F-A727-E7F8-E851E6D91559}"/>
              </a:ext>
            </a:extLst>
          </p:cNvPr>
          <p:cNvSpPr/>
          <p:nvPr/>
        </p:nvSpPr>
        <p:spPr>
          <a:xfrm>
            <a:off x="1390277" y="304613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íşlïḍè">
            <a:extLst>
              <a:ext uri="{FF2B5EF4-FFF2-40B4-BE49-F238E27FC236}">
                <a16:creationId xmlns:a16="http://schemas.microsoft.com/office/drawing/2014/main" id="{0753022D-4822-009D-1C84-9BD8AD00A226}"/>
              </a:ext>
            </a:extLst>
          </p:cNvPr>
          <p:cNvSpPr txBox="1"/>
          <p:nvPr/>
        </p:nvSpPr>
        <p:spPr>
          <a:xfrm>
            <a:off x="1668034" y="2965076"/>
            <a:ext cx="2124037" cy="417270"/>
          </a:xfrm>
          <a:prstGeom prst="rect">
            <a:avLst/>
          </a:prstGeom>
          <a:noFill/>
        </p:spPr>
        <p:txBody>
          <a:bodyPr wrap="square" lIns="91440" tIns="45720" rIns="91440" bIns="45720" anchor="ctr">
            <a:noAutofit/>
          </a:bodyPr>
          <a:lstStyle/>
          <a:p>
            <a:r>
              <a:rPr lang="zh-CN" altLang="en-US" b="1" dirty="0"/>
              <a:t>反向域</a:t>
            </a:r>
            <a:r>
              <a:rPr lang="en-US" altLang="zh-CN" b="1" dirty="0" err="1"/>
              <a:t>arpa</a:t>
            </a:r>
            <a:endParaRPr lang="en-US" altLang="zh-CN" b="1" dirty="0"/>
          </a:p>
        </p:txBody>
      </p:sp>
      <p:sp>
        <p:nvSpPr>
          <p:cNvPr id="14" name="íşlïḍè">
            <a:extLst>
              <a:ext uri="{FF2B5EF4-FFF2-40B4-BE49-F238E27FC236}">
                <a16:creationId xmlns:a16="http://schemas.microsoft.com/office/drawing/2014/main" id="{15D0076C-7956-FEEA-EBCC-41F04B5FD717}"/>
              </a:ext>
            </a:extLst>
          </p:cNvPr>
          <p:cNvSpPr txBox="1"/>
          <p:nvPr/>
        </p:nvSpPr>
        <p:spPr>
          <a:xfrm>
            <a:off x="3832413" y="2965076"/>
            <a:ext cx="8054787" cy="417270"/>
          </a:xfrm>
          <a:prstGeom prst="rect">
            <a:avLst/>
          </a:prstGeom>
          <a:noFill/>
        </p:spPr>
        <p:txBody>
          <a:bodyPr wrap="square" lIns="91440" tIns="45720" rIns="91440" bIns="45720" anchor="ctr">
            <a:noAutofit/>
          </a:bodyPr>
          <a:lstStyle/>
          <a:p>
            <a:r>
              <a:rPr lang="zh-CN" altLang="en-US" b="1" dirty="0">
                <a:solidFill>
                  <a:schemeClr val="bg2">
                    <a:lumMod val="25000"/>
                  </a:schemeClr>
                </a:solidFill>
              </a:rPr>
              <a:t>用于反向域名解析，即</a:t>
            </a:r>
            <a:r>
              <a:rPr lang="en-US" altLang="zh-CN" b="1" dirty="0">
                <a:solidFill>
                  <a:schemeClr val="bg2">
                    <a:lumMod val="25000"/>
                  </a:schemeClr>
                </a:solidFill>
              </a:rPr>
              <a:t>IP</a:t>
            </a:r>
            <a:r>
              <a:rPr lang="zh-CN" altLang="en-US" b="1" dirty="0">
                <a:solidFill>
                  <a:schemeClr val="bg2">
                    <a:lumMod val="25000"/>
                  </a:schemeClr>
                </a:solidFill>
              </a:rPr>
              <a:t>地址反向解析为域名。</a:t>
            </a:r>
          </a:p>
        </p:txBody>
      </p:sp>
      <p:sp>
        <p:nvSpPr>
          <p:cNvPr id="15" name="矩形 14">
            <a:extLst>
              <a:ext uri="{FF2B5EF4-FFF2-40B4-BE49-F238E27FC236}">
                <a16:creationId xmlns:a16="http://schemas.microsoft.com/office/drawing/2014/main" id="{90004419-29E8-39BF-209D-4CCEEA4C5FA3}"/>
              </a:ext>
            </a:extLst>
          </p:cNvPr>
          <p:cNvSpPr/>
          <p:nvPr/>
        </p:nvSpPr>
        <p:spPr>
          <a:xfrm>
            <a:off x="1012116" y="346561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íşlïḍè">
            <a:extLst>
              <a:ext uri="{FF2B5EF4-FFF2-40B4-BE49-F238E27FC236}">
                <a16:creationId xmlns:a16="http://schemas.microsoft.com/office/drawing/2014/main" id="{4F97D5BE-AAB9-1FD7-318C-A18CBDD9B8CB}"/>
              </a:ext>
            </a:extLst>
          </p:cNvPr>
          <p:cNvSpPr txBox="1"/>
          <p:nvPr/>
        </p:nvSpPr>
        <p:spPr>
          <a:xfrm>
            <a:off x="1289873" y="3384550"/>
            <a:ext cx="10593443" cy="679224"/>
          </a:xfrm>
          <a:prstGeom prst="rect">
            <a:avLst/>
          </a:prstGeom>
          <a:noFill/>
        </p:spPr>
        <p:txBody>
          <a:bodyPr wrap="square" lIns="91440" tIns="45720" rIns="91440" bIns="45720" anchor="ctr">
            <a:noAutofit/>
          </a:bodyPr>
          <a:lstStyle/>
          <a:p>
            <a:r>
              <a:rPr lang="zh-CN" altLang="en-US" b="1" dirty="0"/>
              <a:t>在</a:t>
            </a:r>
            <a:r>
              <a:rPr lang="zh-CN" altLang="en-US" b="1" dirty="0">
                <a:solidFill>
                  <a:schemeClr val="accent1">
                    <a:lumMod val="75000"/>
                  </a:schemeClr>
                </a:solidFill>
              </a:rPr>
              <a:t>国家顶级域名下注册的二级域名均由该国家自行确定</a:t>
            </a:r>
            <a:r>
              <a:rPr lang="zh-CN" altLang="en-US" b="1" dirty="0"/>
              <a:t>。例如，顶级域名为</a:t>
            </a:r>
            <a:r>
              <a:rPr lang="en-US" altLang="zh-CN" b="1" dirty="0" err="1"/>
              <a:t>jp</a:t>
            </a:r>
            <a:r>
              <a:rPr lang="zh-CN" altLang="en-US" b="1" dirty="0"/>
              <a:t>的日本，将其教育和企业机构的二级域名定为</a:t>
            </a:r>
            <a:r>
              <a:rPr lang="en-US" altLang="zh-CN" b="1" dirty="0"/>
              <a:t>ac</a:t>
            </a:r>
            <a:r>
              <a:rPr lang="zh-CN" altLang="en-US" b="1" dirty="0"/>
              <a:t>和</a:t>
            </a:r>
            <a:r>
              <a:rPr lang="en-US" altLang="zh-CN" b="1" dirty="0"/>
              <a:t>co</a:t>
            </a:r>
            <a:r>
              <a:rPr lang="zh-CN" altLang="en-US" b="1" dirty="0"/>
              <a:t>，而不用</a:t>
            </a:r>
            <a:r>
              <a:rPr lang="en-US" altLang="zh-CN" b="1" dirty="0" err="1"/>
              <a:t>edu</a:t>
            </a:r>
            <a:r>
              <a:rPr lang="zh-CN" altLang="en-US" b="1" dirty="0"/>
              <a:t>和</a:t>
            </a:r>
            <a:r>
              <a:rPr lang="en-US" altLang="zh-CN" b="1" dirty="0"/>
              <a:t>com</a:t>
            </a:r>
            <a:r>
              <a:rPr lang="zh-CN" altLang="en-US" b="1" dirty="0"/>
              <a:t>。</a:t>
            </a:r>
            <a:endParaRPr lang="en-US" altLang="zh-CN" b="1" dirty="0">
              <a:solidFill>
                <a:srgbClr val="C00000"/>
              </a:solidFill>
            </a:endParaRPr>
          </a:p>
        </p:txBody>
      </p:sp>
      <p:sp>
        <p:nvSpPr>
          <p:cNvPr id="18" name="矩形 17">
            <a:extLst>
              <a:ext uri="{FF2B5EF4-FFF2-40B4-BE49-F238E27FC236}">
                <a16:creationId xmlns:a16="http://schemas.microsoft.com/office/drawing/2014/main" id="{7EE31B40-5288-4F1D-2B87-6CB62A6E3D66}"/>
              </a:ext>
            </a:extLst>
          </p:cNvPr>
          <p:cNvSpPr/>
          <p:nvPr/>
        </p:nvSpPr>
        <p:spPr>
          <a:xfrm>
            <a:off x="1004348" y="414391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şlïḍè">
            <a:extLst>
              <a:ext uri="{FF2B5EF4-FFF2-40B4-BE49-F238E27FC236}">
                <a16:creationId xmlns:a16="http://schemas.microsoft.com/office/drawing/2014/main" id="{F0E3CF79-129E-927F-5EB8-2EBF7CCD91BD}"/>
              </a:ext>
            </a:extLst>
          </p:cNvPr>
          <p:cNvSpPr txBox="1"/>
          <p:nvPr/>
        </p:nvSpPr>
        <p:spPr>
          <a:xfrm>
            <a:off x="1282105" y="4062855"/>
            <a:ext cx="10593443" cy="41727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我国</a:t>
            </a:r>
            <a:r>
              <a:rPr lang="zh-CN" altLang="en-US" b="1" dirty="0"/>
              <a:t>则将</a:t>
            </a:r>
            <a:r>
              <a:rPr lang="zh-CN" altLang="en-US" b="1" dirty="0">
                <a:solidFill>
                  <a:schemeClr val="accent1">
                    <a:lumMod val="75000"/>
                  </a:schemeClr>
                </a:solidFill>
              </a:rPr>
              <a:t>二级域名</a:t>
            </a:r>
            <a:r>
              <a:rPr lang="zh-CN" altLang="en-US" b="1" dirty="0"/>
              <a:t>划分为以下</a:t>
            </a:r>
            <a:r>
              <a:rPr lang="zh-CN" altLang="en-US" b="1" dirty="0">
                <a:solidFill>
                  <a:schemeClr val="accent1">
                    <a:lumMod val="75000"/>
                  </a:schemeClr>
                </a:solidFill>
              </a:rPr>
              <a:t>两类</a:t>
            </a:r>
            <a:r>
              <a:rPr lang="zh-CN" altLang="en-US" b="1" dirty="0"/>
              <a:t>：</a:t>
            </a:r>
            <a:endParaRPr lang="en-US" altLang="zh-CN" b="1" dirty="0">
              <a:solidFill>
                <a:srgbClr val="C00000"/>
              </a:solidFill>
            </a:endParaRPr>
          </a:p>
        </p:txBody>
      </p:sp>
      <p:sp>
        <p:nvSpPr>
          <p:cNvPr id="22" name="矩形 21">
            <a:extLst>
              <a:ext uri="{FF2B5EF4-FFF2-40B4-BE49-F238E27FC236}">
                <a16:creationId xmlns:a16="http://schemas.microsoft.com/office/drawing/2014/main" id="{CD515033-FC3D-97D0-5039-F6E3CD4C3FAA}"/>
              </a:ext>
            </a:extLst>
          </p:cNvPr>
          <p:cNvSpPr/>
          <p:nvPr/>
        </p:nvSpPr>
        <p:spPr>
          <a:xfrm>
            <a:off x="1390277" y="461265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íşlïḍè">
            <a:extLst>
              <a:ext uri="{FF2B5EF4-FFF2-40B4-BE49-F238E27FC236}">
                <a16:creationId xmlns:a16="http://schemas.microsoft.com/office/drawing/2014/main" id="{EFD8E73E-1A8D-D990-806A-2FD36DE27297}"/>
              </a:ext>
            </a:extLst>
          </p:cNvPr>
          <p:cNvSpPr txBox="1"/>
          <p:nvPr/>
        </p:nvSpPr>
        <p:spPr>
          <a:xfrm>
            <a:off x="1668034" y="4531589"/>
            <a:ext cx="1579431" cy="417270"/>
          </a:xfrm>
          <a:prstGeom prst="rect">
            <a:avLst/>
          </a:prstGeom>
          <a:noFill/>
        </p:spPr>
        <p:txBody>
          <a:bodyPr wrap="square" lIns="91440" tIns="45720" rIns="91440" bIns="45720" anchor="ctr">
            <a:noAutofit/>
          </a:bodyPr>
          <a:lstStyle/>
          <a:p>
            <a:r>
              <a:rPr lang="zh-CN" altLang="en-US" b="1" dirty="0"/>
              <a:t>类别域名</a:t>
            </a:r>
            <a:endParaRPr lang="en-US" altLang="zh-CN" b="1" dirty="0"/>
          </a:p>
        </p:txBody>
      </p:sp>
      <p:sp>
        <p:nvSpPr>
          <p:cNvPr id="46" name="íşlïḍè">
            <a:extLst>
              <a:ext uri="{FF2B5EF4-FFF2-40B4-BE49-F238E27FC236}">
                <a16:creationId xmlns:a16="http://schemas.microsoft.com/office/drawing/2014/main" id="{3E0B6575-BF97-0E23-E26E-9CDFBAC46C96}"/>
              </a:ext>
            </a:extLst>
          </p:cNvPr>
          <p:cNvSpPr txBox="1"/>
          <p:nvPr/>
        </p:nvSpPr>
        <p:spPr>
          <a:xfrm>
            <a:off x="3832413" y="4531588"/>
            <a:ext cx="8054787" cy="969295"/>
          </a:xfrm>
          <a:prstGeom prst="rect">
            <a:avLst/>
          </a:prstGeom>
          <a:noFill/>
        </p:spPr>
        <p:txBody>
          <a:bodyPr wrap="square" lIns="91440" tIns="45720" rIns="91440" bIns="45720" anchor="ctr">
            <a:noAutofit/>
          </a:bodyPr>
          <a:lstStyle/>
          <a:p>
            <a:r>
              <a:rPr lang="zh-CN" altLang="en-US" b="1" dirty="0">
                <a:solidFill>
                  <a:schemeClr val="bg2">
                    <a:lumMod val="25000"/>
                  </a:schemeClr>
                </a:solidFill>
              </a:rPr>
              <a:t>共七个：</a:t>
            </a:r>
            <a:r>
              <a:rPr lang="en-US" altLang="zh-CN" b="1" dirty="0">
                <a:solidFill>
                  <a:schemeClr val="bg2">
                    <a:lumMod val="25000"/>
                  </a:schemeClr>
                </a:solidFill>
              </a:rPr>
              <a:t>ac</a:t>
            </a:r>
            <a:r>
              <a:rPr lang="zh-CN" altLang="en-US" b="1" dirty="0">
                <a:solidFill>
                  <a:schemeClr val="bg2">
                    <a:lumMod val="25000"/>
                  </a:schemeClr>
                </a:solidFill>
              </a:rPr>
              <a:t>（科研机构）、</a:t>
            </a:r>
            <a:r>
              <a:rPr lang="en-US" altLang="zh-CN" b="1" dirty="0">
                <a:solidFill>
                  <a:schemeClr val="bg2">
                    <a:lumMod val="25000"/>
                  </a:schemeClr>
                </a:solidFill>
              </a:rPr>
              <a:t>com</a:t>
            </a:r>
            <a:r>
              <a:rPr lang="zh-CN" altLang="en-US" b="1" dirty="0">
                <a:solidFill>
                  <a:schemeClr val="bg2">
                    <a:lumMod val="25000"/>
                  </a:schemeClr>
                </a:solidFill>
              </a:rPr>
              <a:t>（工、商、金融等企业）、</a:t>
            </a:r>
            <a:r>
              <a:rPr lang="en-US" altLang="zh-CN" b="1" dirty="0" err="1">
                <a:solidFill>
                  <a:schemeClr val="bg2">
                    <a:lumMod val="25000"/>
                  </a:schemeClr>
                </a:solidFill>
              </a:rPr>
              <a:t>edu</a:t>
            </a:r>
            <a:r>
              <a:rPr lang="zh-CN" altLang="en-US" b="1" dirty="0">
                <a:solidFill>
                  <a:schemeClr val="bg2">
                    <a:lumMod val="25000"/>
                  </a:schemeClr>
                </a:solidFill>
              </a:rPr>
              <a:t>（教育机构）、</a:t>
            </a:r>
            <a:r>
              <a:rPr lang="en-US" altLang="zh-CN" b="1" dirty="0">
                <a:solidFill>
                  <a:schemeClr val="bg2">
                    <a:lumMod val="25000"/>
                  </a:schemeClr>
                </a:solidFill>
              </a:rPr>
              <a:t>gov</a:t>
            </a:r>
            <a:r>
              <a:rPr lang="zh-CN" altLang="en-US" b="1" dirty="0">
                <a:solidFill>
                  <a:schemeClr val="bg2">
                    <a:lumMod val="25000"/>
                  </a:schemeClr>
                </a:solidFill>
              </a:rPr>
              <a:t>（政府部门）、</a:t>
            </a:r>
            <a:r>
              <a:rPr lang="en-US" altLang="zh-CN" b="1" dirty="0">
                <a:solidFill>
                  <a:schemeClr val="bg2">
                    <a:lumMod val="25000"/>
                  </a:schemeClr>
                </a:solidFill>
              </a:rPr>
              <a:t>net</a:t>
            </a:r>
            <a:r>
              <a:rPr lang="zh-CN" altLang="en-US" b="1" dirty="0">
                <a:solidFill>
                  <a:schemeClr val="bg2">
                    <a:lumMod val="25000"/>
                  </a:schemeClr>
                </a:solidFill>
              </a:rPr>
              <a:t>（提供网络服务的机构）、</a:t>
            </a:r>
            <a:r>
              <a:rPr lang="en-US" altLang="zh-CN" b="1" dirty="0">
                <a:solidFill>
                  <a:schemeClr val="bg2">
                    <a:lumMod val="25000"/>
                  </a:schemeClr>
                </a:solidFill>
              </a:rPr>
              <a:t>mil</a:t>
            </a:r>
            <a:r>
              <a:rPr lang="zh-CN" altLang="en-US" b="1" dirty="0">
                <a:solidFill>
                  <a:schemeClr val="bg2">
                    <a:lumMod val="25000"/>
                  </a:schemeClr>
                </a:solidFill>
              </a:rPr>
              <a:t>（军事机构）和</a:t>
            </a:r>
            <a:r>
              <a:rPr lang="en-US" altLang="zh-CN" b="1" dirty="0">
                <a:solidFill>
                  <a:schemeClr val="bg2">
                    <a:lumMod val="25000"/>
                  </a:schemeClr>
                </a:solidFill>
              </a:rPr>
              <a:t>org</a:t>
            </a:r>
            <a:r>
              <a:rPr lang="zh-CN" altLang="en-US" b="1" dirty="0">
                <a:solidFill>
                  <a:schemeClr val="bg2">
                    <a:lumMod val="25000"/>
                  </a:schemeClr>
                </a:solidFill>
              </a:rPr>
              <a:t>（非营利性组织）。</a:t>
            </a:r>
          </a:p>
        </p:txBody>
      </p:sp>
      <p:sp>
        <p:nvSpPr>
          <p:cNvPr id="49" name="矩形 48">
            <a:extLst>
              <a:ext uri="{FF2B5EF4-FFF2-40B4-BE49-F238E27FC236}">
                <a16:creationId xmlns:a16="http://schemas.microsoft.com/office/drawing/2014/main" id="{C2D7D9A1-EA80-8FFE-1E2D-A8108B7169AA}"/>
              </a:ext>
            </a:extLst>
          </p:cNvPr>
          <p:cNvSpPr/>
          <p:nvPr/>
        </p:nvSpPr>
        <p:spPr>
          <a:xfrm>
            <a:off x="1390277" y="555032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íşlïḍè">
            <a:extLst>
              <a:ext uri="{FF2B5EF4-FFF2-40B4-BE49-F238E27FC236}">
                <a16:creationId xmlns:a16="http://schemas.microsoft.com/office/drawing/2014/main" id="{641B0442-60A4-5BFA-3F7D-7D7187275D53}"/>
              </a:ext>
            </a:extLst>
          </p:cNvPr>
          <p:cNvSpPr txBox="1"/>
          <p:nvPr/>
        </p:nvSpPr>
        <p:spPr>
          <a:xfrm>
            <a:off x="1668034" y="5469264"/>
            <a:ext cx="1579431" cy="417270"/>
          </a:xfrm>
          <a:prstGeom prst="rect">
            <a:avLst/>
          </a:prstGeom>
          <a:noFill/>
        </p:spPr>
        <p:txBody>
          <a:bodyPr wrap="square" lIns="91440" tIns="45720" rIns="91440" bIns="45720" anchor="ctr">
            <a:noAutofit/>
          </a:bodyPr>
          <a:lstStyle/>
          <a:p>
            <a:r>
              <a:rPr lang="zh-CN" altLang="en-US" b="1" dirty="0"/>
              <a:t>行政区域名</a:t>
            </a:r>
            <a:endParaRPr lang="en-US" altLang="zh-CN" b="1" dirty="0"/>
          </a:p>
        </p:txBody>
      </p:sp>
      <p:sp>
        <p:nvSpPr>
          <p:cNvPr id="51" name="íşlïḍè">
            <a:extLst>
              <a:ext uri="{FF2B5EF4-FFF2-40B4-BE49-F238E27FC236}">
                <a16:creationId xmlns:a16="http://schemas.microsoft.com/office/drawing/2014/main" id="{B0C8D767-B6B1-215F-042D-147A8CEF21FF}"/>
              </a:ext>
            </a:extLst>
          </p:cNvPr>
          <p:cNvSpPr txBox="1"/>
          <p:nvPr/>
        </p:nvSpPr>
        <p:spPr>
          <a:xfrm>
            <a:off x="3832413" y="5469263"/>
            <a:ext cx="8054787" cy="639437"/>
          </a:xfrm>
          <a:prstGeom prst="rect">
            <a:avLst/>
          </a:prstGeom>
          <a:noFill/>
        </p:spPr>
        <p:txBody>
          <a:bodyPr wrap="square" lIns="91440" tIns="45720" rIns="91440" bIns="45720" anchor="ctr">
            <a:noAutofit/>
          </a:bodyPr>
          <a:lstStyle/>
          <a:p>
            <a:r>
              <a:rPr lang="zh-CN" altLang="en-US" b="1" dirty="0">
                <a:solidFill>
                  <a:schemeClr val="bg2">
                    <a:lumMod val="25000"/>
                  </a:schemeClr>
                </a:solidFill>
              </a:rPr>
              <a:t>共</a:t>
            </a:r>
            <a:r>
              <a:rPr lang="en-US" altLang="zh-CN" b="1" dirty="0">
                <a:solidFill>
                  <a:schemeClr val="bg2">
                    <a:lumMod val="25000"/>
                  </a:schemeClr>
                </a:solidFill>
              </a:rPr>
              <a:t>34</a:t>
            </a:r>
            <a:r>
              <a:rPr lang="zh-CN" altLang="en-US" b="1" dirty="0">
                <a:solidFill>
                  <a:schemeClr val="bg2">
                    <a:lumMod val="25000"/>
                  </a:schemeClr>
                </a:solidFill>
              </a:rPr>
              <a:t>个，适用于我国的各省、自治区、直辖市。例如：</a:t>
            </a:r>
            <a:r>
              <a:rPr lang="en-US" altLang="zh-CN" b="1" dirty="0" err="1">
                <a:solidFill>
                  <a:schemeClr val="bg2">
                    <a:lumMod val="25000"/>
                  </a:schemeClr>
                </a:solidFill>
              </a:rPr>
              <a:t>bj</a:t>
            </a:r>
            <a:r>
              <a:rPr lang="zh-CN" altLang="en-US" b="1" dirty="0">
                <a:solidFill>
                  <a:schemeClr val="bg2">
                    <a:lumMod val="25000"/>
                  </a:schemeClr>
                </a:solidFill>
              </a:rPr>
              <a:t>为北京市、</a:t>
            </a:r>
            <a:r>
              <a:rPr lang="en-US" altLang="zh-CN" b="1" dirty="0" err="1">
                <a:solidFill>
                  <a:schemeClr val="bg2">
                    <a:lumMod val="25000"/>
                  </a:schemeClr>
                </a:solidFill>
              </a:rPr>
              <a:t>sh</a:t>
            </a:r>
            <a:r>
              <a:rPr lang="zh-CN" altLang="en-US" b="1" dirty="0">
                <a:solidFill>
                  <a:schemeClr val="bg2">
                    <a:lumMod val="25000"/>
                  </a:schemeClr>
                </a:solidFill>
              </a:rPr>
              <a:t>为上海市、</a:t>
            </a:r>
            <a:r>
              <a:rPr lang="en-US" altLang="zh-CN" b="1" dirty="0" err="1">
                <a:solidFill>
                  <a:schemeClr val="bg2">
                    <a:lumMod val="25000"/>
                  </a:schemeClr>
                </a:solidFill>
              </a:rPr>
              <a:t>js</a:t>
            </a:r>
            <a:r>
              <a:rPr lang="zh-CN" altLang="en-US" b="1" dirty="0">
                <a:solidFill>
                  <a:schemeClr val="bg2">
                    <a:lumMod val="25000"/>
                  </a:schemeClr>
                </a:solidFill>
              </a:rPr>
              <a:t>为江苏省，等等。</a:t>
            </a:r>
          </a:p>
        </p:txBody>
      </p:sp>
    </p:spTree>
    <p:custDataLst>
      <p:tags r:id="rId1"/>
    </p:custDataLst>
    <p:extLst>
      <p:ext uri="{BB962C8B-B14F-4D97-AF65-F5344CB8AC3E}">
        <p14:creationId xmlns:p14="http://schemas.microsoft.com/office/powerpoint/2010/main" val="198439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360"/>
                                          </p:val>
                                        </p:tav>
                                        <p:tav tm="100000">
                                          <p:val>
                                            <p:fltVal val="0"/>
                                          </p:val>
                                        </p:tav>
                                      </p:tavLst>
                                    </p:anim>
                                    <p:animEffect transition="in" filter="fade">
                                      <p:cBhvr>
                                        <p:cTn id="21" dur="500"/>
                                        <p:tgtEl>
                                          <p:spTgt spid="5"/>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100"/>
                                  </p:iterate>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360"/>
                                          </p:val>
                                        </p:tav>
                                        <p:tav tm="100000">
                                          <p:val>
                                            <p:fltVal val="0"/>
                                          </p:val>
                                        </p:tav>
                                      </p:tavLst>
                                    </p:anim>
                                    <p:animEffect transition="in" filter="fade">
                                      <p:cBhvr>
                                        <p:cTn id="36" dur="500"/>
                                        <p:tgtEl>
                                          <p:spTgt spid="8"/>
                                        </p:tgtEl>
                                      </p:cBhvr>
                                    </p:animEffect>
                                  </p:childTnLst>
                                </p:cTn>
                              </p:par>
                            </p:childTnLst>
                          </p:cTn>
                        </p:par>
                        <p:par>
                          <p:cTn id="37" fill="hold">
                            <p:stCondLst>
                              <p:cond delay="5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9" presetClass="entr" presetSubtype="0" decel="10000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 calcmode="lin" valueType="num">
                                      <p:cBhvr>
                                        <p:cTn id="50" dur="500" fill="hold"/>
                                        <p:tgtEl>
                                          <p:spTgt spid="12"/>
                                        </p:tgtEl>
                                        <p:attrNameLst>
                                          <p:attrName>style.rotation</p:attrName>
                                        </p:attrNameLst>
                                      </p:cBhvr>
                                      <p:tavLst>
                                        <p:tav tm="0">
                                          <p:val>
                                            <p:fltVal val="360"/>
                                          </p:val>
                                        </p:tav>
                                        <p:tav tm="100000">
                                          <p:val>
                                            <p:fltVal val="0"/>
                                          </p:val>
                                        </p:tav>
                                      </p:tavLst>
                                    </p:anim>
                                    <p:animEffect transition="in" filter="fade">
                                      <p:cBhvr>
                                        <p:cTn id="51" dur="500"/>
                                        <p:tgtEl>
                                          <p:spTgt spid="12"/>
                                        </p:tgtEl>
                                      </p:cBhvr>
                                    </p:animEffect>
                                  </p:childTnLst>
                                </p:cTn>
                              </p:par>
                            </p:childTnLst>
                          </p:cTn>
                        </p:par>
                        <p:par>
                          <p:cTn id="52" fill="hold">
                            <p:stCondLst>
                              <p:cond delay="500"/>
                            </p:stCondLst>
                            <p:childTnLst>
                              <p:par>
                                <p:cTn id="53" presetID="1" presetClass="entr" presetSubtype="0" fill="hold" grpId="0" nodeType="afterEffect">
                                  <p:stCondLst>
                                    <p:cond delay="0"/>
                                  </p:stCondLst>
                                  <p:iterate type="lt">
                                    <p:tmAbs val="100"/>
                                  </p:iterate>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lt">
                                    <p:tmAbs val="100"/>
                                  </p:iterate>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 calcmode="lin" valueType="num">
                                      <p:cBhvr>
                                        <p:cTn id="65" dur="500" fill="hold"/>
                                        <p:tgtEl>
                                          <p:spTgt spid="15"/>
                                        </p:tgtEl>
                                        <p:attrNameLst>
                                          <p:attrName>style.rotation</p:attrName>
                                        </p:attrNameLst>
                                      </p:cBhvr>
                                      <p:tavLst>
                                        <p:tav tm="0">
                                          <p:val>
                                            <p:fltVal val="360"/>
                                          </p:val>
                                        </p:tav>
                                        <p:tav tm="100000">
                                          <p:val>
                                            <p:fltVal val="0"/>
                                          </p:val>
                                        </p:tav>
                                      </p:tavLst>
                                    </p:anim>
                                    <p:animEffect transition="in" filter="fade">
                                      <p:cBhvr>
                                        <p:cTn id="66" dur="500"/>
                                        <p:tgtEl>
                                          <p:spTgt spid="15"/>
                                        </p:tgtEl>
                                      </p:cBhvr>
                                    </p:animEffect>
                                  </p:childTnLst>
                                </p:cTn>
                              </p:par>
                            </p:childTnLst>
                          </p:cTn>
                        </p:par>
                        <p:par>
                          <p:cTn id="67" fill="hold">
                            <p:stCondLst>
                              <p:cond delay="500"/>
                            </p:stCondLst>
                            <p:childTnLst>
                              <p:par>
                                <p:cTn id="68" presetID="1" presetClass="entr" presetSubtype="0" fill="hold" grpId="0" nodeType="afterEffect">
                                  <p:stCondLst>
                                    <p:cond delay="0"/>
                                  </p:stCondLst>
                                  <p:iterate type="lt">
                                    <p:tmAbs val="100"/>
                                  </p:iterate>
                                  <p:childTnLst>
                                    <p:set>
                                      <p:cBhvr>
                                        <p:cTn id="69" dur="1" fill="hold">
                                          <p:stCondLst>
                                            <p:cond delay="0"/>
                                          </p:stCondLst>
                                        </p:cTn>
                                        <p:tgtEl>
                                          <p:spTgt spid="1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49" presetClass="entr" presetSubtype="0" decel="10000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 calcmode="lin" valueType="num">
                                      <p:cBhvr>
                                        <p:cTn id="76" dur="500" fill="hold"/>
                                        <p:tgtEl>
                                          <p:spTgt spid="18"/>
                                        </p:tgtEl>
                                        <p:attrNameLst>
                                          <p:attrName>style.rotation</p:attrName>
                                        </p:attrNameLst>
                                      </p:cBhvr>
                                      <p:tavLst>
                                        <p:tav tm="0">
                                          <p:val>
                                            <p:fltVal val="360"/>
                                          </p:val>
                                        </p:tav>
                                        <p:tav tm="100000">
                                          <p:val>
                                            <p:fltVal val="0"/>
                                          </p:val>
                                        </p:tav>
                                      </p:tavLst>
                                    </p:anim>
                                    <p:animEffect transition="in" filter="fade">
                                      <p:cBhvr>
                                        <p:cTn id="77" dur="500"/>
                                        <p:tgtEl>
                                          <p:spTgt spid="18"/>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 calcmode="lin" valueType="num">
                                      <p:cBhvr>
                                        <p:cTn id="87" dur="500" fill="hold"/>
                                        <p:tgtEl>
                                          <p:spTgt spid="22"/>
                                        </p:tgtEl>
                                        <p:attrNameLst>
                                          <p:attrName>style.rotation</p:attrName>
                                        </p:attrNameLst>
                                      </p:cBhvr>
                                      <p:tavLst>
                                        <p:tav tm="0">
                                          <p:val>
                                            <p:fltVal val="360"/>
                                          </p:val>
                                        </p:tav>
                                        <p:tav tm="100000">
                                          <p:val>
                                            <p:fltVal val="0"/>
                                          </p:val>
                                        </p:tav>
                                      </p:tavLst>
                                    </p:anim>
                                    <p:animEffect transition="in" filter="fade">
                                      <p:cBhvr>
                                        <p:cTn id="88" dur="500"/>
                                        <p:tgtEl>
                                          <p:spTgt spid="22"/>
                                        </p:tgtEl>
                                      </p:cBhvr>
                                    </p:animEffect>
                                  </p:childTnLst>
                                </p:cTn>
                              </p:par>
                            </p:childTnLst>
                          </p:cTn>
                        </p:par>
                        <p:par>
                          <p:cTn id="89" fill="hold">
                            <p:stCondLst>
                              <p:cond delay="500"/>
                            </p:stCondLst>
                            <p:childTnLst>
                              <p:par>
                                <p:cTn id="90" presetID="1" presetClass="entr" presetSubtype="0" fill="hold" grpId="0" nodeType="afterEffect">
                                  <p:stCondLst>
                                    <p:cond delay="0"/>
                                  </p:stCondLst>
                                  <p:iterate type="lt">
                                    <p:tmAbs val="100"/>
                                  </p:iterate>
                                  <p:childTnLst>
                                    <p:set>
                                      <p:cBhvr>
                                        <p:cTn id="91" dur="1" fill="hold">
                                          <p:stCondLst>
                                            <p:cond delay="0"/>
                                          </p:stCondLst>
                                        </p:cTn>
                                        <p:tgtEl>
                                          <p:spTgt spid="4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lt">
                                    <p:tmAbs val="100"/>
                                  </p:iterate>
                                  <p:childTnLst>
                                    <p:set>
                                      <p:cBhvr>
                                        <p:cTn id="95" dur="1" fill="hold">
                                          <p:stCondLst>
                                            <p:cond delay="0"/>
                                          </p:stCondLst>
                                        </p:cTn>
                                        <p:tgtEl>
                                          <p:spTgt spid="4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9" presetClass="entr" presetSubtype="0" decel="100000" fill="hold" grpId="0" nodeType="clickEffect">
                                  <p:stCondLst>
                                    <p:cond delay="0"/>
                                  </p:stCondLst>
                                  <p:childTnLst>
                                    <p:set>
                                      <p:cBhvr>
                                        <p:cTn id="99" dur="1" fill="hold">
                                          <p:stCondLst>
                                            <p:cond delay="0"/>
                                          </p:stCondLst>
                                        </p:cTn>
                                        <p:tgtEl>
                                          <p:spTgt spid="49"/>
                                        </p:tgtEl>
                                        <p:attrNameLst>
                                          <p:attrName>style.visibility</p:attrName>
                                        </p:attrNameLst>
                                      </p:cBhvr>
                                      <p:to>
                                        <p:strVal val="visible"/>
                                      </p:to>
                                    </p:set>
                                    <p:anim calcmode="lin" valueType="num">
                                      <p:cBhvr>
                                        <p:cTn id="100" dur="500" fill="hold"/>
                                        <p:tgtEl>
                                          <p:spTgt spid="49"/>
                                        </p:tgtEl>
                                        <p:attrNameLst>
                                          <p:attrName>ppt_w</p:attrName>
                                        </p:attrNameLst>
                                      </p:cBhvr>
                                      <p:tavLst>
                                        <p:tav tm="0">
                                          <p:val>
                                            <p:fltVal val="0"/>
                                          </p:val>
                                        </p:tav>
                                        <p:tav tm="100000">
                                          <p:val>
                                            <p:strVal val="#ppt_w"/>
                                          </p:val>
                                        </p:tav>
                                      </p:tavLst>
                                    </p:anim>
                                    <p:anim calcmode="lin" valueType="num">
                                      <p:cBhvr>
                                        <p:cTn id="101" dur="500" fill="hold"/>
                                        <p:tgtEl>
                                          <p:spTgt spid="49"/>
                                        </p:tgtEl>
                                        <p:attrNameLst>
                                          <p:attrName>ppt_h</p:attrName>
                                        </p:attrNameLst>
                                      </p:cBhvr>
                                      <p:tavLst>
                                        <p:tav tm="0">
                                          <p:val>
                                            <p:fltVal val="0"/>
                                          </p:val>
                                        </p:tav>
                                        <p:tav tm="100000">
                                          <p:val>
                                            <p:strVal val="#ppt_h"/>
                                          </p:val>
                                        </p:tav>
                                      </p:tavLst>
                                    </p:anim>
                                    <p:anim calcmode="lin" valueType="num">
                                      <p:cBhvr>
                                        <p:cTn id="102" dur="500" fill="hold"/>
                                        <p:tgtEl>
                                          <p:spTgt spid="49"/>
                                        </p:tgtEl>
                                        <p:attrNameLst>
                                          <p:attrName>style.rotation</p:attrName>
                                        </p:attrNameLst>
                                      </p:cBhvr>
                                      <p:tavLst>
                                        <p:tav tm="0">
                                          <p:val>
                                            <p:fltVal val="360"/>
                                          </p:val>
                                        </p:tav>
                                        <p:tav tm="100000">
                                          <p:val>
                                            <p:fltVal val="0"/>
                                          </p:val>
                                        </p:tav>
                                      </p:tavLst>
                                    </p:anim>
                                    <p:animEffect transition="in" filter="fade">
                                      <p:cBhvr>
                                        <p:cTn id="103" dur="500"/>
                                        <p:tgtEl>
                                          <p:spTgt spid="49"/>
                                        </p:tgtEl>
                                      </p:cBhvr>
                                    </p:animEffect>
                                  </p:childTnLst>
                                </p:cTn>
                              </p:par>
                            </p:childTnLst>
                          </p:cTn>
                        </p:par>
                        <p:par>
                          <p:cTn id="104" fill="hold">
                            <p:stCondLst>
                              <p:cond delay="500"/>
                            </p:stCondLst>
                            <p:childTnLst>
                              <p:par>
                                <p:cTn id="105" presetID="1" presetClass="entr" presetSubtype="0" fill="hold" grpId="0" nodeType="afterEffect">
                                  <p:stCondLst>
                                    <p:cond delay="0"/>
                                  </p:stCondLst>
                                  <p:iterate type="lt">
                                    <p:tmAbs val="100"/>
                                  </p:iterate>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type="lt">
                                    <p:tmAbs val="100"/>
                                  </p:iterate>
                                  <p:childTnLst>
                                    <p:set>
                                      <p:cBhvr>
                                        <p:cTn id="110" dur="1" fill="hold">
                                          <p:stCondLst>
                                            <p:cond delay="0"/>
                                          </p:stCondLst>
                                        </p:cTn>
                                        <p:tgtEl>
                                          <p:spTgt spid="5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5" grpId="0" animBg="1"/>
      <p:bldP spid="6" grpId="0"/>
      <p:bldP spid="7" grpId="0"/>
      <p:bldP spid="8" grpId="0" animBg="1"/>
      <p:bldP spid="9" grpId="0"/>
      <p:bldP spid="10" grpId="0"/>
      <p:bldP spid="12" grpId="0" animBg="1"/>
      <p:bldP spid="13" grpId="0"/>
      <p:bldP spid="14" grpId="0"/>
      <p:bldP spid="15" grpId="0" animBg="1"/>
      <p:bldP spid="16" grpId="0"/>
      <p:bldP spid="18" grpId="0" animBg="1"/>
      <p:bldP spid="19" grpId="0"/>
      <p:bldP spid="22" grpId="0" animBg="1"/>
      <p:bldP spid="45" grpId="0"/>
      <p:bldP spid="46" grpId="0"/>
      <p:bldP spid="49" grpId="0" animBg="1"/>
      <p:bldP spid="50"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因特网的域名结构</a:t>
              </a:r>
            </a:p>
          </p:txBody>
        </p:sp>
      </p:grpSp>
      <p:sp>
        <p:nvSpPr>
          <p:cNvPr id="20" name="íşlïḍè">
            <a:extLst>
              <a:ext uri="{FF2B5EF4-FFF2-40B4-BE49-F238E27FC236}">
                <a16:creationId xmlns:a16="http://schemas.microsoft.com/office/drawing/2014/main" id="{389C0016-E398-2E4B-65C2-71D5D9A37652}"/>
              </a:ext>
            </a:extLst>
          </p:cNvPr>
          <p:cNvSpPr txBox="1"/>
          <p:nvPr/>
        </p:nvSpPr>
        <p:spPr>
          <a:xfrm>
            <a:off x="869577" y="1149410"/>
            <a:ext cx="3484082" cy="387089"/>
          </a:xfrm>
          <a:prstGeom prst="rect">
            <a:avLst/>
          </a:prstGeom>
          <a:solidFill>
            <a:schemeClr val="bg1"/>
          </a:solidFill>
        </p:spPr>
        <p:txBody>
          <a:bodyPr wrap="square" lIns="91440" tIns="45720" rIns="91440" bIns="45720" anchor="ctr">
            <a:noAutofit/>
          </a:bodyPr>
          <a:lstStyle/>
          <a:p>
            <a:r>
              <a:rPr lang="en-US" altLang="zh-CN" sz="2000" b="1" dirty="0"/>
              <a:t>【</a:t>
            </a:r>
            <a:r>
              <a:rPr lang="zh-CN" altLang="en-US" sz="2000" b="1" dirty="0"/>
              <a:t>举例</a:t>
            </a:r>
            <a:r>
              <a:rPr lang="en-US" altLang="zh-CN" sz="2000" b="1" dirty="0"/>
              <a:t>】</a:t>
            </a:r>
            <a:r>
              <a:rPr lang="zh-CN" altLang="en-US" sz="2000" b="1" dirty="0"/>
              <a:t>因特网的域名空间</a:t>
            </a:r>
            <a:endParaRPr lang="en-US" altLang="zh-CN" sz="2000" b="1" dirty="0">
              <a:solidFill>
                <a:srgbClr val="C00000"/>
              </a:solidFill>
            </a:endParaRPr>
          </a:p>
        </p:txBody>
      </p:sp>
      <p:grpSp>
        <p:nvGrpSpPr>
          <p:cNvPr id="21" name="组合 20">
            <a:extLst>
              <a:ext uri="{FF2B5EF4-FFF2-40B4-BE49-F238E27FC236}">
                <a16:creationId xmlns:a16="http://schemas.microsoft.com/office/drawing/2014/main" id="{43842842-4040-9EA8-23EF-89ADC74F6C87}"/>
              </a:ext>
            </a:extLst>
          </p:cNvPr>
          <p:cNvGrpSpPr/>
          <p:nvPr/>
        </p:nvGrpSpPr>
        <p:grpSpPr>
          <a:xfrm>
            <a:off x="2244286" y="2799576"/>
            <a:ext cx="2425186" cy="805544"/>
            <a:chOff x="2244286" y="2799576"/>
            <a:chExt cx="2425186" cy="805544"/>
          </a:xfrm>
        </p:grpSpPr>
        <p:sp>
          <p:nvSpPr>
            <p:cNvPr id="23" name="文本框 22">
              <a:extLst>
                <a:ext uri="{FF2B5EF4-FFF2-40B4-BE49-F238E27FC236}">
                  <a16:creationId xmlns:a16="http://schemas.microsoft.com/office/drawing/2014/main" id="{16CB794C-2AEE-4400-C28E-AD8B93BE160C}"/>
                </a:ext>
              </a:extLst>
            </p:cNvPr>
            <p:cNvSpPr txBox="1"/>
            <p:nvPr/>
          </p:nvSpPr>
          <p:spPr>
            <a:xfrm>
              <a:off x="2244286" y="3235788"/>
              <a:ext cx="669349" cy="369332"/>
            </a:xfrm>
            <a:prstGeom prst="rect">
              <a:avLst/>
            </a:prstGeom>
            <a:noFill/>
          </p:spPr>
          <p:txBody>
            <a:bodyPr wrap="square" rtlCol="0">
              <a:spAutoFit/>
            </a:bodyPr>
            <a:lstStyle/>
            <a:p>
              <a:pPr algn="ctr"/>
              <a:r>
                <a:rPr lang="en-US" altLang="zh-CN" b="1" dirty="0" err="1">
                  <a:latin typeface="+mn-ea"/>
                </a:rPr>
                <a:t>cctv</a:t>
              </a:r>
              <a:endParaRPr lang="zh-CN" altLang="en-US" b="1" dirty="0">
                <a:latin typeface="+mn-ea"/>
              </a:endParaRPr>
            </a:p>
          </p:txBody>
        </p:sp>
        <p:sp>
          <p:nvSpPr>
            <p:cNvPr id="24" name="文本框 23">
              <a:extLst>
                <a:ext uri="{FF2B5EF4-FFF2-40B4-BE49-F238E27FC236}">
                  <a16:creationId xmlns:a16="http://schemas.microsoft.com/office/drawing/2014/main" id="{2D951224-3390-E43A-072E-C91789396996}"/>
                </a:ext>
              </a:extLst>
            </p:cNvPr>
            <p:cNvSpPr txBox="1"/>
            <p:nvPr/>
          </p:nvSpPr>
          <p:spPr>
            <a:xfrm>
              <a:off x="3316575" y="3235788"/>
              <a:ext cx="644552" cy="369332"/>
            </a:xfrm>
            <a:prstGeom prst="rect">
              <a:avLst/>
            </a:prstGeom>
            <a:noFill/>
          </p:spPr>
          <p:txBody>
            <a:bodyPr wrap="square" rtlCol="0">
              <a:spAutoFit/>
            </a:bodyPr>
            <a:lstStyle/>
            <a:p>
              <a:pPr algn="ctr"/>
              <a:r>
                <a:rPr lang="en-US" altLang="zh-CN" b="1" dirty="0" err="1">
                  <a:latin typeface="+mn-ea"/>
                </a:rPr>
                <a:t>ibm</a:t>
              </a:r>
              <a:endParaRPr lang="zh-CN" altLang="en-US" b="1" dirty="0">
                <a:latin typeface="+mn-ea"/>
              </a:endParaRPr>
            </a:p>
          </p:txBody>
        </p:sp>
        <p:sp>
          <p:nvSpPr>
            <p:cNvPr id="25" name="文本框 24">
              <a:extLst>
                <a:ext uri="{FF2B5EF4-FFF2-40B4-BE49-F238E27FC236}">
                  <a16:creationId xmlns:a16="http://schemas.microsoft.com/office/drawing/2014/main" id="{D1142D55-CA9E-AAED-2210-6325A8C481B0}"/>
                </a:ext>
              </a:extLst>
            </p:cNvPr>
            <p:cNvSpPr txBox="1"/>
            <p:nvPr/>
          </p:nvSpPr>
          <p:spPr>
            <a:xfrm>
              <a:off x="4024920" y="3235788"/>
              <a:ext cx="644552" cy="369332"/>
            </a:xfrm>
            <a:prstGeom prst="rect">
              <a:avLst/>
            </a:prstGeom>
            <a:noFill/>
          </p:spPr>
          <p:txBody>
            <a:bodyPr wrap="square" rtlCol="0">
              <a:spAutoFit/>
            </a:bodyPr>
            <a:lstStyle/>
            <a:p>
              <a:pPr algn="ctr"/>
              <a:r>
                <a:rPr lang="en-US" altLang="zh-CN" b="1" dirty="0" err="1">
                  <a:latin typeface="+mn-ea"/>
                </a:rPr>
                <a:t>ti</a:t>
              </a:r>
              <a:endParaRPr lang="zh-CN" altLang="en-US" b="1" dirty="0">
                <a:latin typeface="+mn-ea"/>
              </a:endParaRPr>
            </a:p>
          </p:txBody>
        </p:sp>
        <p:sp>
          <p:nvSpPr>
            <p:cNvPr id="26" name="文本框 25">
              <a:extLst>
                <a:ext uri="{FF2B5EF4-FFF2-40B4-BE49-F238E27FC236}">
                  <a16:creationId xmlns:a16="http://schemas.microsoft.com/office/drawing/2014/main" id="{DBBD0F36-FE06-59DD-F14F-2DACFE8C9B0B}"/>
                </a:ext>
              </a:extLst>
            </p:cNvPr>
            <p:cNvSpPr txBox="1"/>
            <p:nvPr/>
          </p:nvSpPr>
          <p:spPr>
            <a:xfrm>
              <a:off x="2930506" y="3235788"/>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27" name="连接符: 肘形 26">
              <a:extLst>
                <a:ext uri="{FF2B5EF4-FFF2-40B4-BE49-F238E27FC236}">
                  <a16:creationId xmlns:a16="http://schemas.microsoft.com/office/drawing/2014/main" id="{6F09C04F-1F7C-E6F2-B721-C0DBF32860F9}"/>
                </a:ext>
              </a:extLst>
            </p:cNvPr>
            <p:cNvCxnSpPr>
              <a:cxnSpLocks/>
              <a:stCxn id="23" idx="0"/>
              <a:endCxn id="25" idx="0"/>
            </p:cNvCxnSpPr>
            <p:nvPr/>
          </p:nvCxnSpPr>
          <p:spPr>
            <a:xfrm rot="5400000" flipH="1" flipV="1">
              <a:off x="3463078" y="2351671"/>
              <a:ext cx="12700" cy="1768235"/>
            </a:xfrm>
            <a:prstGeom prst="bentConnector3">
              <a:avLst>
                <a:gd name="adj1" fmla="val 180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1F2213E-A81E-0A48-43E5-1D00C2DB058D}"/>
                </a:ext>
              </a:extLst>
            </p:cNvPr>
            <p:cNvCxnSpPr>
              <a:cxnSpLocks/>
            </p:cNvCxnSpPr>
            <p:nvPr/>
          </p:nvCxnSpPr>
          <p:spPr>
            <a:xfrm flipV="1">
              <a:off x="3621829" y="2799576"/>
              <a:ext cx="0" cy="4298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CAF48FF-0FCE-F5C7-7E0C-161119CEBF81}"/>
              </a:ext>
            </a:extLst>
          </p:cNvPr>
          <p:cNvGrpSpPr/>
          <p:nvPr/>
        </p:nvGrpSpPr>
        <p:grpSpPr>
          <a:xfrm>
            <a:off x="4716394" y="2799576"/>
            <a:ext cx="5989034" cy="799194"/>
            <a:chOff x="4716394" y="2799576"/>
            <a:chExt cx="5989034" cy="799194"/>
          </a:xfrm>
        </p:grpSpPr>
        <p:sp>
          <p:nvSpPr>
            <p:cNvPr id="30" name="文本框 29">
              <a:extLst>
                <a:ext uri="{FF2B5EF4-FFF2-40B4-BE49-F238E27FC236}">
                  <a16:creationId xmlns:a16="http://schemas.microsoft.com/office/drawing/2014/main" id="{A2F174D7-0C8F-6732-000B-5532C2FF0557}"/>
                </a:ext>
              </a:extLst>
            </p:cNvPr>
            <p:cNvSpPr txBox="1"/>
            <p:nvPr/>
          </p:nvSpPr>
          <p:spPr>
            <a:xfrm>
              <a:off x="4716394" y="3229438"/>
              <a:ext cx="644552" cy="369332"/>
            </a:xfrm>
            <a:prstGeom prst="rect">
              <a:avLst/>
            </a:prstGeom>
            <a:noFill/>
          </p:spPr>
          <p:txBody>
            <a:bodyPr wrap="square" rtlCol="0">
              <a:spAutoFit/>
            </a:bodyPr>
            <a:lstStyle/>
            <a:p>
              <a:pPr algn="ctr"/>
              <a:r>
                <a:rPr lang="en-US" altLang="zh-CN" b="1" dirty="0" err="1">
                  <a:latin typeface="+mn-ea"/>
                </a:rPr>
                <a:t>sh</a:t>
              </a:r>
              <a:endParaRPr lang="zh-CN" altLang="en-US" b="1" dirty="0">
                <a:latin typeface="+mn-ea"/>
              </a:endParaRPr>
            </a:p>
          </p:txBody>
        </p:sp>
        <p:grpSp>
          <p:nvGrpSpPr>
            <p:cNvPr id="31" name="组合 30">
              <a:extLst>
                <a:ext uri="{FF2B5EF4-FFF2-40B4-BE49-F238E27FC236}">
                  <a16:creationId xmlns:a16="http://schemas.microsoft.com/office/drawing/2014/main" id="{F0BD7CF4-8AF1-67EA-D429-886E3D75E64B}"/>
                </a:ext>
              </a:extLst>
            </p:cNvPr>
            <p:cNvGrpSpPr/>
            <p:nvPr/>
          </p:nvGrpSpPr>
          <p:grpSpPr>
            <a:xfrm>
              <a:off x="5045020" y="2799576"/>
              <a:ext cx="5660408" cy="799194"/>
              <a:chOff x="5045020" y="2799576"/>
              <a:chExt cx="5660408" cy="799194"/>
            </a:xfrm>
          </p:grpSpPr>
          <p:sp>
            <p:nvSpPr>
              <p:cNvPr id="32" name="文本框 31">
                <a:extLst>
                  <a:ext uri="{FF2B5EF4-FFF2-40B4-BE49-F238E27FC236}">
                    <a16:creationId xmlns:a16="http://schemas.microsoft.com/office/drawing/2014/main" id="{E443DA88-C668-FEA8-44EE-D309C4F42747}"/>
                  </a:ext>
                </a:extLst>
              </p:cNvPr>
              <p:cNvSpPr txBox="1"/>
              <p:nvPr/>
            </p:nvSpPr>
            <p:spPr>
              <a:xfrm>
                <a:off x="5424739" y="3229438"/>
                <a:ext cx="644552" cy="369332"/>
              </a:xfrm>
              <a:prstGeom prst="rect">
                <a:avLst/>
              </a:prstGeom>
              <a:noFill/>
            </p:spPr>
            <p:txBody>
              <a:bodyPr wrap="square" rtlCol="0">
                <a:spAutoFit/>
              </a:bodyPr>
              <a:lstStyle/>
              <a:p>
                <a:pPr algn="ctr"/>
                <a:r>
                  <a:rPr lang="en-US" altLang="zh-CN" b="1" dirty="0" err="1">
                    <a:latin typeface="+mn-ea"/>
                  </a:rPr>
                  <a:t>bj</a:t>
                </a:r>
                <a:endParaRPr lang="zh-CN" altLang="en-US" b="1" dirty="0">
                  <a:latin typeface="+mn-ea"/>
                </a:endParaRPr>
              </a:p>
            </p:txBody>
          </p:sp>
          <p:sp>
            <p:nvSpPr>
              <p:cNvPr id="33" name="文本框 32">
                <a:extLst>
                  <a:ext uri="{FF2B5EF4-FFF2-40B4-BE49-F238E27FC236}">
                    <a16:creationId xmlns:a16="http://schemas.microsoft.com/office/drawing/2014/main" id="{E5CB6070-B5FD-AFE7-173D-C8396B31CDC9}"/>
                  </a:ext>
                </a:extLst>
              </p:cNvPr>
              <p:cNvSpPr txBox="1"/>
              <p:nvPr/>
            </p:nvSpPr>
            <p:spPr>
              <a:xfrm>
                <a:off x="6133084" y="3229438"/>
                <a:ext cx="644552" cy="369332"/>
              </a:xfrm>
              <a:prstGeom prst="rect">
                <a:avLst/>
              </a:prstGeom>
              <a:noFill/>
            </p:spPr>
            <p:txBody>
              <a:bodyPr wrap="square" rtlCol="0">
                <a:spAutoFit/>
              </a:bodyPr>
              <a:lstStyle/>
              <a:p>
                <a:pPr algn="ctr"/>
                <a:r>
                  <a:rPr lang="en-US" altLang="zh-CN" b="1" dirty="0" err="1">
                    <a:latin typeface="+mn-ea"/>
                  </a:rPr>
                  <a:t>edu</a:t>
                </a:r>
                <a:endParaRPr lang="zh-CN" altLang="en-US" b="1" dirty="0">
                  <a:latin typeface="+mn-ea"/>
                </a:endParaRPr>
              </a:p>
            </p:txBody>
          </p:sp>
          <p:sp>
            <p:nvSpPr>
              <p:cNvPr id="34" name="文本框 33">
                <a:extLst>
                  <a:ext uri="{FF2B5EF4-FFF2-40B4-BE49-F238E27FC236}">
                    <a16:creationId xmlns:a16="http://schemas.microsoft.com/office/drawing/2014/main" id="{78ED2011-2429-47D2-D5F1-2EE3D6460CA1}"/>
                  </a:ext>
                </a:extLst>
              </p:cNvPr>
              <p:cNvSpPr txBox="1"/>
              <p:nvPr/>
            </p:nvSpPr>
            <p:spPr>
              <a:xfrm>
                <a:off x="6841429" y="3229438"/>
                <a:ext cx="644552" cy="369332"/>
              </a:xfrm>
              <a:prstGeom prst="rect">
                <a:avLst/>
              </a:prstGeom>
              <a:noFill/>
            </p:spPr>
            <p:txBody>
              <a:bodyPr wrap="square" rtlCol="0">
                <a:spAutoFit/>
              </a:bodyPr>
              <a:lstStyle/>
              <a:p>
                <a:pPr algn="ctr"/>
                <a:r>
                  <a:rPr lang="en-US" altLang="zh-CN" b="1" dirty="0">
                    <a:latin typeface="+mn-ea"/>
                  </a:rPr>
                  <a:t>gov</a:t>
                </a:r>
                <a:endParaRPr lang="zh-CN" altLang="en-US" b="1" dirty="0">
                  <a:latin typeface="+mn-ea"/>
                </a:endParaRPr>
              </a:p>
            </p:txBody>
          </p:sp>
          <p:sp>
            <p:nvSpPr>
              <p:cNvPr id="35" name="文本框 34">
                <a:extLst>
                  <a:ext uri="{FF2B5EF4-FFF2-40B4-BE49-F238E27FC236}">
                    <a16:creationId xmlns:a16="http://schemas.microsoft.com/office/drawing/2014/main" id="{723527C0-0581-85C6-6B04-2441DAF77998}"/>
                  </a:ext>
                </a:extLst>
              </p:cNvPr>
              <p:cNvSpPr txBox="1"/>
              <p:nvPr/>
            </p:nvSpPr>
            <p:spPr>
              <a:xfrm>
                <a:off x="7534406" y="3229438"/>
                <a:ext cx="687540" cy="369332"/>
              </a:xfrm>
              <a:prstGeom prst="rect">
                <a:avLst/>
              </a:prstGeom>
              <a:noFill/>
            </p:spPr>
            <p:txBody>
              <a:bodyPr wrap="square" rtlCol="0">
                <a:spAutoFit/>
              </a:bodyPr>
              <a:lstStyle/>
              <a:p>
                <a:pPr algn="ctr"/>
                <a:r>
                  <a:rPr lang="en-US" altLang="zh-CN" b="1" dirty="0">
                    <a:latin typeface="+mn-ea"/>
                  </a:rPr>
                  <a:t>com</a:t>
                </a:r>
                <a:endParaRPr lang="zh-CN" altLang="en-US" b="1" dirty="0">
                  <a:latin typeface="+mn-ea"/>
                </a:endParaRPr>
              </a:p>
            </p:txBody>
          </p:sp>
          <p:sp>
            <p:nvSpPr>
              <p:cNvPr id="36" name="文本框 35">
                <a:extLst>
                  <a:ext uri="{FF2B5EF4-FFF2-40B4-BE49-F238E27FC236}">
                    <a16:creationId xmlns:a16="http://schemas.microsoft.com/office/drawing/2014/main" id="{9EF46319-58F2-DDEE-AB29-5BD396F51CF4}"/>
                  </a:ext>
                </a:extLst>
              </p:cNvPr>
              <p:cNvSpPr txBox="1"/>
              <p:nvPr/>
            </p:nvSpPr>
            <p:spPr>
              <a:xfrm>
                <a:off x="8258119" y="3229438"/>
                <a:ext cx="644552" cy="369332"/>
              </a:xfrm>
              <a:prstGeom prst="rect">
                <a:avLst/>
              </a:prstGeom>
              <a:noFill/>
            </p:spPr>
            <p:txBody>
              <a:bodyPr wrap="square" rtlCol="0">
                <a:spAutoFit/>
              </a:bodyPr>
              <a:lstStyle/>
              <a:p>
                <a:pPr algn="ctr"/>
                <a:r>
                  <a:rPr lang="en-US" altLang="zh-CN" b="1" dirty="0">
                    <a:latin typeface="+mn-ea"/>
                  </a:rPr>
                  <a:t>org</a:t>
                </a:r>
                <a:endParaRPr lang="zh-CN" altLang="en-US" b="1" dirty="0">
                  <a:latin typeface="+mn-ea"/>
                </a:endParaRPr>
              </a:p>
            </p:txBody>
          </p:sp>
          <p:sp>
            <p:nvSpPr>
              <p:cNvPr id="37" name="文本框 36">
                <a:extLst>
                  <a:ext uri="{FF2B5EF4-FFF2-40B4-BE49-F238E27FC236}">
                    <a16:creationId xmlns:a16="http://schemas.microsoft.com/office/drawing/2014/main" id="{1197F3A1-6F38-00B2-0135-1E3A6B0CA577}"/>
                  </a:ext>
                </a:extLst>
              </p:cNvPr>
              <p:cNvSpPr txBox="1"/>
              <p:nvPr/>
            </p:nvSpPr>
            <p:spPr>
              <a:xfrm>
                <a:off x="8966464" y="3229438"/>
                <a:ext cx="644552" cy="369332"/>
              </a:xfrm>
              <a:prstGeom prst="rect">
                <a:avLst/>
              </a:prstGeom>
              <a:noFill/>
            </p:spPr>
            <p:txBody>
              <a:bodyPr wrap="square" rtlCol="0">
                <a:spAutoFit/>
              </a:bodyPr>
              <a:lstStyle/>
              <a:p>
                <a:pPr algn="ctr"/>
                <a:r>
                  <a:rPr lang="en-US" altLang="zh-CN" b="1" dirty="0">
                    <a:latin typeface="+mn-ea"/>
                  </a:rPr>
                  <a:t>net</a:t>
                </a:r>
                <a:endParaRPr lang="zh-CN" altLang="en-US" b="1" dirty="0">
                  <a:latin typeface="+mn-ea"/>
                </a:endParaRPr>
              </a:p>
            </p:txBody>
          </p:sp>
          <p:sp>
            <p:nvSpPr>
              <p:cNvPr id="38" name="文本框 37">
                <a:extLst>
                  <a:ext uri="{FF2B5EF4-FFF2-40B4-BE49-F238E27FC236}">
                    <a16:creationId xmlns:a16="http://schemas.microsoft.com/office/drawing/2014/main" id="{0204EFC5-68D7-7DF8-8F03-51F715D9C38E}"/>
                  </a:ext>
                </a:extLst>
              </p:cNvPr>
              <p:cNvSpPr txBox="1"/>
              <p:nvPr/>
            </p:nvSpPr>
            <p:spPr>
              <a:xfrm>
                <a:off x="10060876" y="3229438"/>
                <a:ext cx="644552" cy="369332"/>
              </a:xfrm>
              <a:prstGeom prst="rect">
                <a:avLst/>
              </a:prstGeom>
              <a:noFill/>
            </p:spPr>
            <p:txBody>
              <a:bodyPr wrap="square" rtlCol="0">
                <a:spAutoFit/>
              </a:bodyPr>
              <a:lstStyle/>
              <a:p>
                <a:pPr algn="ctr"/>
                <a:r>
                  <a:rPr lang="en-US" altLang="zh-CN" b="1" dirty="0">
                    <a:latin typeface="+mn-ea"/>
                  </a:rPr>
                  <a:t>ac</a:t>
                </a:r>
                <a:endParaRPr lang="zh-CN" altLang="en-US" b="1" dirty="0">
                  <a:latin typeface="+mn-ea"/>
                </a:endParaRPr>
              </a:p>
            </p:txBody>
          </p:sp>
          <p:sp>
            <p:nvSpPr>
              <p:cNvPr id="39" name="文本框 38">
                <a:extLst>
                  <a:ext uri="{FF2B5EF4-FFF2-40B4-BE49-F238E27FC236}">
                    <a16:creationId xmlns:a16="http://schemas.microsoft.com/office/drawing/2014/main" id="{97343249-E41A-8B79-5D0F-EEF047FBA027}"/>
                  </a:ext>
                </a:extLst>
              </p:cNvPr>
              <p:cNvSpPr txBox="1"/>
              <p:nvPr/>
            </p:nvSpPr>
            <p:spPr>
              <a:xfrm>
                <a:off x="9674809" y="3229438"/>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sp>
            <p:nvSpPr>
              <p:cNvPr id="40" name="文本框 39">
                <a:extLst>
                  <a:ext uri="{FF2B5EF4-FFF2-40B4-BE49-F238E27FC236}">
                    <a16:creationId xmlns:a16="http://schemas.microsoft.com/office/drawing/2014/main" id="{C9332AC3-2823-87F6-52B4-C3CF8B44BFAE}"/>
                  </a:ext>
                </a:extLst>
              </p:cNvPr>
              <p:cNvSpPr txBox="1"/>
              <p:nvPr/>
            </p:nvSpPr>
            <p:spPr>
              <a:xfrm>
                <a:off x="5252062" y="3229438"/>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41" name="连接符: 肘形 40">
                <a:extLst>
                  <a:ext uri="{FF2B5EF4-FFF2-40B4-BE49-F238E27FC236}">
                    <a16:creationId xmlns:a16="http://schemas.microsoft.com/office/drawing/2014/main" id="{260ABBEF-5910-2198-BE4E-3500E5D1F9DD}"/>
                  </a:ext>
                </a:extLst>
              </p:cNvPr>
              <p:cNvCxnSpPr>
                <a:cxnSpLocks/>
                <a:stCxn id="30" idx="0"/>
                <a:endCxn id="38" idx="0"/>
              </p:cNvCxnSpPr>
              <p:nvPr/>
            </p:nvCxnSpPr>
            <p:spPr>
              <a:xfrm rot="5400000" flipH="1" flipV="1">
                <a:off x="7710911" y="557197"/>
                <a:ext cx="12700" cy="5344482"/>
              </a:xfrm>
              <a:prstGeom prst="bentConnector3">
                <a:avLst>
                  <a:gd name="adj1" fmla="val 180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83907AD-F327-BF53-C325-9707FCCF7E43}"/>
                  </a:ext>
                </a:extLst>
              </p:cNvPr>
              <p:cNvCxnSpPr>
                <a:cxnSpLocks/>
              </p:cNvCxnSpPr>
              <p:nvPr/>
            </p:nvCxnSpPr>
            <p:spPr>
              <a:xfrm flipV="1">
                <a:off x="7845486" y="2799576"/>
                <a:ext cx="0" cy="436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7B09733-E1A2-77DD-45EC-51EF4EDB40F5}"/>
                  </a:ext>
                </a:extLst>
              </p:cNvPr>
              <p:cNvCxnSpPr>
                <a:cxnSpLocks/>
              </p:cNvCxnSpPr>
              <p:nvPr/>
            </p:nvCxnSpPr>
            <p:spPr>
              <a:xfrm flipV="1">
                <a:off x="5747015" y="3007008"/>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A1B791E-4DA8-153D-0AE7-AD2B71D7165E}"/>
                  </a:ext>
                </a:extLst>
              </p:cNvPr>
              <p:cNvCxnSpPr>
                <a:cxnSpLocks/>
              </p:cNvCxnSpPr>
              <p:nvPr/>
            </p:nvCxnSpPr>
            <p:spPr>
              <a:xfrm flipV="1">
                <a:off x="6479729" y="2987957"/>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078D14D-7F3A-84E7-1CE1-3A700ABD5F3C}"/>
                  </a:ext>
                </a:extLst>
              </p:cNvPr>
              <p:cNvCxnSpPr>
                <a:cxnSpLocks/>
              </p:cNvCxnSpPr>
              <p:nvPr/>
            </p:nvCxnSpPr>
            <p:spPr>
              <a:xfrm flipV="1">
                <a:off x="7159265" y="3014507"/>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907897-CACD-8CFE-FA92-BB5346B57BFF}"/>
                  </a:ext>
                </a:extLst>
              </p:cNvPr>
              <p:cNvCxnSpPr>
                <a:cxnSpLocks/>
              </p:cNvCxnSpPr>
              <p:nvPr/>
            </p:nvCxnSpPr>
            <p:spPr>
              <a:xfrm flipV="1">
                <a:off x="8559589" y="3000657"/>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A58E885-49B6-F171-E861-F3F7B78475B7}"/>
                  </a:ext>
                </a:extLst>
              </p:cNvPr>
              <p:cNvCxnSpPr>
                <a:cxnSpLocks/>
              </p:cNvCxnSpPr>
              <p:nvPr/>
            </p:nvCxnSpPr>
            <p:spPr>
              <a:xfrm flipV="1">
                <a:off x="9288740" y="2998488"/>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C44D289E-6749-25AF-833C-B8F4877E4D04}"/>
              </a:ext>
            </a:extLst>
          </p:cNvPr>
          <p:cNvGrpSpPr/>
          <p:nvPr/>
        </p:nvGrpSpPr>
        <p:grpSpPr>
          <a:xfrm>
            <a:off x="4417005" y="3605121"/>
            <a:ext cx="4389024" cy="800343"/>
            <a:chOff x="4417005" y="3605121"/>
            <a:chExt cx="4389024" cy="800343"/>
          </a:xfrm>
        </p:grpSpPr>
        <p:sp>
          <p:nvSpPr>
            <p:cNvPr id="59" name="文本框 58">
              <a:extLst>
                <a:ext uri="{FF2B5EF4-FFF2-40B4-BE49-F238E27FC236}">
                  <a16:creationId xmlns:a16="http://schemas.microsoft.com/office/drawing/2014/main" id="{9CEE5789-36F2-5C3F-91C3-8B1F033A5CEB}"/>
                </a:ext>
              </a:extLst>
            </p:cNvPr>
            <p:cNvSpPr txBox="1"/>
            <p:nvPr/>
          </p:nvSpPr>
          <p:spPr>
            <a:xfrm>
              <a:off x="4417005" y="4036132"/>
              <a:ext cx="1190437" cy="369332"/>
            </a:xfrm>
            <a:prstGeom prst="rect">
              <a:avLst/>
            </a:prstGeom>
            <a:noFill/>
          </p:spPr>
          <p:txBody>
            <a:bodyPr wrap="square" rtlCol="0">
              <a:spAutoFit/>
            </a:bodyPr>
            <a:lstStyle/>
            <a:p>
              <a:pPr algn="ctr"/>
              <a:r>
                <a:rPr lang="en-US" altLang="zh-CN" b="1" dirty="0" err="1">
                  <a:latin typeface="+mn-ea"/>
                </a:rPr>
                <a:t>tsinghua</a:t>
              </a:r>
              <a:endParaRPr lang="zh-CN" altLang="en-US" b="1" dirty="0">
                <a:latin typeface="+mn-ea"/>
              </a:endParaRPr>
            </a:p>
          </p:txBody>
        </p:sp>
        <p:sp>
          <p:nvSpPr>
            <p:cNvPr id="60" name="文本框 59">
              <a:extLst>
                <a:ext uri="{FF2B5EF4-FFF2-40B4-BE49-F238E27FC236}">
                  <a16:creationId xmlns:a16="http://schemas.microsoft.com/office/drawing/2014/main" id="{655CAA3C-F84A-D887-CC58-5EC7629D43C8}"/>
                </a:ext>
              </a:extLst>
            </p:cNvPr>
            <p:cNvSpPr txBox="1"/>
            <p:nvPr/>
          </p:nvSpPr>
          <p:spPr>
            <a:xfrm>
              <a:off x="6038357" y="4036132"/>
              <a:ext cx="850429" cy="369332"/>
            </a:xfrm>
            <a:prstGeom prst="rect">
              <a:avLst/>
            </a:prstGeom>
            <a:noFill/>
          </p:spPr>
          <p:txBody>
            <a:bodyPr wrap="square" rtlCol="0">
              <a:spAutoFit/>
            </a:bodyPr>
            <a:lstStyle/>
            <a:p>
              <a:pPr algn="ctr"/>
              <a:r>
                <a:rPr lang="en-US" altLang="zh-CN" b="1" dirty="0" err="1">
                  <a:latin typeface="+mn-ea"/>
                </a:rPr>
                <a:t>hnust</a:t>
              </a:r>
              <a:endParaRPr lang="zh-CN" altLang="en-US" b="1" dirty="0">
                <a:latin typeface="+mn-ea"/>
              </a:endParaRPr>
            </a:p>
          </p:txBody>
        </p:sp>
        <p:sp>
          <p:nvSpPr>
            <p:cNvPr id="61" name="文本框 60">
              <a:extLst>
                <a:ext uri="{FF2B5EF4-FFF2-40B4-BE49-F238E27FC236}">
                  <a16:creationId xmlns:a16="http://schemas.microsoft.com/office/drawing/2014/main" id="{9FADBFEC-023C-2110-8169-008EB5C217D7}"/>
                </a:ext>
              </a:extLst>
            </p:cNvPr>
            <p:cNvSpPr txBox="1"/>
            <p:nvPr/>
          </p:nvSpPr>
          <p:spPr>
            <a:xfrm>
              <a:off x="7210295" y="4036132"/>
              <a:ext cx="896575" cy="369332"/>
            </a:xfrm>
            <a:prstGeom prst="rect">
              <a:avLst/>
            </a:prstGeom>
            <a:noFill/>
          </p:spPr>
          <p:txBody>
            <a:bodyPr wrap="square" rtlCol="0">
              <a:spAutoFit/>
            </a:bodyPr>
            <a:lstStyle/>
            <a:p>
              <a:pPr algn="ctr"/>
              <a:r>
                <a:rPr lang="en-US" altLang="zh-CN" b="1" dirty="0" err="1">
                  <a:latin typeface="+mn-ea"/>
                </a:rPr>
                <a:t>fudan</a:t>
              </a:r>
              <a:endParaRPr lang="zh-CN" altLang="en-US" b="1" dirty="0">
                <a:latin typeface="+mn-ea"/>
              </a:endParaRPr>
            </a:p>
          </p:txBody>
        </p:sp>
        <p:sp>
          <p:nvSpPr>
            <p:cNvPr id="62" name="文本框 61">
              <a:extLst>
                <a:ext uri="{FF2B5EF4-FFF2-40B4-BE49-F238E27FC236}">
                  <a16:creationId xmlns:a16="http://schemas.microsoft.com/office/drawing/2014/main" id="{6426B56B-2BD3-CEE7-7C1D-6E6915E21F8B}"/>
                </a:ext>
              </a:extLst>
            </p:cNvPr>
            <p:cNvSpPr txBox="1"/>
            <p:nvPr/>
          </p:nvSpPr>
          <p:spPr>
            <a:xfrm>
              <a:off x="8161477" y="4036132"/>
              <a:ext cx="644552" cy="369332"/>
            </a:xfrm>
            <a:prstGeom prst="rect">
              <a:avLst/>
            </a:prstGeom>
            <a:noFill/>
          </p:spPr>
          <p:txBody>
            <a:bodyPr wrap="square" rtlCol="0">
              <a:spAutoFit/>
            </a:bodyPr>
            <a:lstStyle/>
            <a:p>
              <a:pPr algn="ctr"/>
              <a:r>
                <a:rPr lang="en-US" altLang="zh-CN" b="1" dirty="0" err="1">
                  <a:latin typeface="+mn-ea"/>
                </a:rPr>
                <a:t>pku</a:t>
              </a:r>
              <a:endParaRPr lang="zh-CN" altLang="en-US" b="1" dirty="0">
                <a:latin typeface="+mn-ea"/>
              </a:endParaRPr>
            </a:p>
          </p:txBody>
        </p:sp>
        <p:sp>
          <p:nvSpPr>
            <p:cNvPr id="63" name="文本框 62">
              <a:extLst>
                <a:ext uri="{FF2B5EF4-FFF2-40B4-BE49-F238E27FC236}">
                  <a16:creationId xmlns:a16="http://schemas.microsoft.com/office/drawing/2014/main" id="{53F7F410-45E8-EB04-7338-B6CEC4531FAC}"/>
                </a:ext>
              </a:extLst>
            </p:cNvPr>
            <p:cNvSpPr txBox="1"/>
            <p:nvPr/>
          </p:nvSpPr>
          <p:spPr>
            <a:xfrm>
              <a:off x="5606674" y="4036132"/>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64" name="连接符: 肘形 63">
              <a:extLst>
                <a:ext uri="{FF2B5EF4-FFF2-40B4-BE49-F238E27FC236}">
                  <a16:creationId xmlns:a16="http://schemas.microsoft.com/office/drawing/2014/main" id="{B2AF5CCE-1F8A-8F98-694F-EBBDA1BBDB17}"/>
                </a:ext>
              </a:extLst>
            </p:cNvPr>
            <p:cNvCxnSpPr>
              <a:cxnSpLocks/>
              <a:stCxn id="59" idx="0"/>
              <a:endCxn id="62" idx="0"/>
            </p:cNvCxnSpPr>
            <p:nvPr/>
          </p:nvCxnSpPr>
          <p:spPr>
            <a:xfrm rot="5400000" flipH="1" flipV="1">
              <a:off x="6747988" y="2300368"/>
              <a:ext cx="12700" cy="3471529"/>
            </a:xfrm>
            <a:prstGeom prst="bentConnector3">
              <a:avLst>
                <a:gd name="adj1" fmla="val 180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A15B0D2-C3A8-F95C-5054-0BA655688DFF}"/>
                </a:ext>
              </a:extLst>
            </p:cNvPr>
            <p:cNvCxnSpPr>
              <a:cxnSpLocks/>
            </p:cNvCxnSpPr>
            <p:nvPr/>
          </p:nvCxnSpPr>
          <p:spPr>
            <a:xfrm flipV="1">
              <a:off x="6460555" y="3605121"/>
              <a:ext cx="0" cy="431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C5AD7BB-0816-BECE-0D9A-68C051021B68}"/>
                </a:ext>
              </a:extLst>
            </p:cNvPr>
            <p:cNvCxnSpPr>
              <a:cxnSpLocks/>
            </p:cNvCxnSpPr>
            <p:nvPr/>
          </p:nvCxnSpPr>
          <p:spPr>
            <a:xfrm flipV="1">
              <a:off x="7610489" y="3820626"/>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4F57D9FA-F01B-37E1-97D8-B99AFC105CA3}"/>
              </a:ext>
            </a:extLst>
          </p:cNvPr>
          <p:cNvGrpSpPr/>
          <p:nvPr/>
        </p:nvGrpSpPr>
        <p:grpSpPr>
          <a:xfrm>
            <a:off x="4504851" y="4418165"/>
            <a:ext cx="4309887" cy="800343"/>
            <a:chOff x="4504851" y="4418165"/>
            <a:chExt cx="4309887" cy="800343"/>
          </a:xfrm>
        </p:grpSpPr>
        <p:sp>
          <p:nvSpPr>
            <p:cNvPr id="68" name="文本框 67">
              <a:extLst>
                <a:ext uri="{FF2B5EF4-FFF2-40B4-BE49-F238E27FC236}">
                  <a16:creationId xmlns:a16="http://schemas.microsoft.com/office/drawing/2014/main" id="{7954A3C0-B067-B993-D3B9-CF145D051002}"/>
                </a:ext>
              </a:extLst>
            </p:cNvPr>
            <p:cNvSpPr txBox="1"/>
            <p:nvPr/>
          </p:nvSpPr>
          <p:spPr>
            <a:xfrm>
              <a:off x="4504851" y="4849176"/>
              <a:ext cx="1102591" cy="369332"/>
            </a:xfrm>
            <a:prstGeom prst="rect">
              <a:avLst/>
            </a:prstGeom>
            <a:noFill/>
          </p:spPr>
          <p:txBody>
            <a:bodyPr wrap="square" rtlCol="0">
              <a:spAutoFit/>
            </a:bodyPr>
            <a:lstStyle/>
            <a:p>
              <a:pPr algn="ctr"/>
              <a:r>
                <a:rPr lang="en-US" altLang="zh-CN" b="1" dirty="0" err="1">
                  <a:latin typeface="+mn-ea"/>
                </a:rPr>
                <a:t>nic</a:t>
              </a:r>
              <a:endParaRPr lang="zh-CN" altLang="en-US" b="1" dirty="0">
                <a:latin typeface="+mn-ea"/>
              </a:endParaRPr>
            </a:p>
          </p:txBody>
        </p:sp>
        <p:sp>
          <p:nvSpPr>
            <p:cNvPr id="69" name="文本框 68">
              <a:extLst>
                <a:ext uri="{FF2B5EF4-FFF2-40B4-BE49-F238E27FC236}">
                  <a16:creationId xmlns:a16="http://schemas.microsoft.com/office/drawing/2014/main" id="{4A7FA182-4DE3-A82E-0D88-E3FAC74EE8B5}"/>
                </a:ext>
              </a:extLst>
            </p:cNvPr>
            <p:cNvSpPr txBox="1"/>
            <p:nvPr/>
          </p:nvSpPr>
          <p:spPr>
            <a:xfrm>
              <a:off x="6038358" y="4849176"/>
              <a:ext cx="786486" cy="369332"/>
            </a:xfrm>
            <a:prstGeom prst="rect">
              <a:avLst/>
            </a:prstGeom>
            <a:noFill/>
          </p:spPr>
          <p:txBody>
            <a:bodyPr wrap="square" rtlCol="0">
              <a:spAutoFit/>
            </a:bodyPr>
            <a:lstStyle/>
            <a:p>
              <a:pPr algn="ctr"/>
              <a:r>
                <a:rPr lang="en-US" altLang="zh-CN" b="1" dirty="0">
                  <a:latin typeface="+mn-ea"/>
                </a:rPr>
                <a:t>lib</a:t>
              </a:r>
              <a:endParaRPr lang="zh-CN" altLang="en-US" b="1" dirty="0">
                <a:latin typeface="+mn-ea"/>
              </a:endParaRPr>
            </a:p>
          </p:txBody>
        </p:sp>
        <p:sp>
          <p:nvSpPr>
            <p:cNvPr id="70" name="文本框 69">
              <a:extLst>
                <a:ext uri="{FF2B5EF4-FFF2-40B4-BE49-F238E27FC236}">
                  <a16:creationId xmlns:a16="http://schemas.microsoft.com/office/drawing/2014/main" id="{383191F9-CDC0-7043-AA62-60F08FFAA28D}"/>
                </a:ext>
              </a:extLst>
            </p:cNvPr>
            <p:cNvSpPr txBox="1"/>
            <p:nvPr/>
          </p:nvSpPr>
          <p:spPr>
            <a:xfrm>
              <a:off x="7049730" y="4849176"/>
              <a:ext cx="1131549" cy="369332"/>
            </a:xfrm>
            <a:prstGeom prst="rect">
              <a:avLst/>
            </a:prstGeom>
            <a:noFill/>
          </p:spPr>
          <p:txBody>
            <a:bodyPr wrap="square" rtlCol="0">
              <a:spAutoFit/>
            </a:bodyPr>
            <a:lstStyle/>
            <a:p>
              <a:pPr algn="ctr"/>
              <a:r>
                <a:rPr lang="en-US" altLang="zh-CN" b="1" dirty="0" err="1">
                  <a:latin typeface="+mn-ea"/>
                </a:rPr>
                <a:t>mailreg</a:t>
              </a:r>
              <a:endParaRPr lang="zh-CN" altLang="en-US" b="1" dirty="0">
                <a:latin typeface="+mn-ea"/>
              </a:endParaRPr>
            </a:p>
          </p:txBody>
        </p:sp>
        <p:sp>
          <p:nvSpPr>
            <p:cNvPr id="71" name="文本框 70">
              <a:extLst>
                <a:ext uri="{FF2B5EF4-FFF2-40B4-BE49-F238E27FC236}">
                  <a16:creationId xmlns:a16="http://schemas.microsoft.com/office/drawing/2014/main" id="{73CADAEB-0815-5013-AA29-2086822BDA72}"/>
                </a:ext>
              </a:extLst>
            </p:cNvPr>
            <p:cNvSpPr txBox="1"/>
            <p:nvPr/>
          </p:nvSpPr>
          <p:spPr>
            <a:xfrm>
              <a:off x="8170186" y="4849176"/>
              <a:ext cx="644552" cy="369332"/>
            </a:xfrm>
            <a:prstGeom prst="rect">
              <a:avLst/>
            </a:prstGeom>
            <a:noFill/>
          </p:spPr>
          <p:txBody>
            <a:bodyPr wrap="square" rtlCol="0">
              <a:spAutoFit/>
            </a:bodyPr>
            <a:lstStyle/>
            <a:p>
              <a:pPr algn="ctr"/>
              <a:r>
                <a:rPr lang="en-US" altLang="zh-CN" b="1" dirty="0" err="1">
                  <a:latin typeface="+mn-ea"/>
                </a:rPr>
                <a:t>jwc</a:t>
              </a:r>
              <a:endParaRPr lang="zh-CN" altLang="en-US" b="1" dirty="0">
                <a:latin typeface="+mn-ea"/>
              </a:endParaRPr>
            </a:p>
          </p:txBody>
        </p:sp>
        <p:sp>
          <p:nvSpPr>
            <p:cNvPr id="72" name="文本框 71">
              <a:extLst>
                <a:ext uri="{FF2B5EF4-FFF2-40B4-BE49-F238E27FC236}">
                  <a16:creationId xmlns:a16="http://schemas.microsoft.com/office/drawing/2014/main" id="{EC94F125-D11F-140D-71AD-48A47706749B}"/>
                </a:ext>
              </a:extLst>
            </p:cNvPr>
            <p:cNvSpPr txBox="1"/>
            <p:nvPr/>
          </p:nvSpPr>
          <p:spPr>
            <a:xfrm>
              <a:off x="5606674" y="4849176"/>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73" name="连接符: 肘形 72">
              <a:extLst>
                <a:ext uri="{FF2B5EF4-FFF2-40B4-BE49-F238E27FC236}">
                  <a16:creationId xmlns:a16="http://schemas.microsoft.com/office/drawing/2014/main" id="{76658482-5B51-A2DA-BB18-AEB2DA6832BA}"/>
                </a:ext>
              </a:extLst>
            </p:cNvPr>
            <p:cNvCxnSpPr>
              <a:cxnSpLocks/>
              <a:stCxn id="68" idx="0"/>
              <a:endCxn id="71" idx="0"/>
            </p:cNvCxnSpPr>
            <p:nvPr/>
          </p:nvCxnSpPr>
          <p:spPr>
            <a:xfrm rot="5400000" flipH="1" flipV="1">
              <a:off x="6774304" y="3131019"/>
              <a:ext cx="12700" cy="3436315"/>
            </a:xfrm>
            <a:prstGeom prst="bentConnector3">
              <a:avLst>
                <a:gd name="adj1" fmla="val 180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409C7E3-95E4-C3CF-2E82-CD6F82FAE470}"/>
                </a:ext>
              </a:extLst>
            </p:cNvPr>
            <p:cNvCxnSpPr>
              <a:cxnSpLocks/>
            </p:cNvCxnSpPr>
            <p:nvPr/>
          </p:nvCxnSpPr>
          <p:spPr>
            <a:xfrm flipV="1">
              <a:off x="6460555" y="4418165"/>
              <a:ext cx="0" cy="431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B6F7607-77DA-09FC-15B5-31892BE18F79}"/>
                </a:ext>
              </a:extLst>
            </p:cNvPr>
            <p:cNvCxnSpPr>
              <a:cxnSpLocks/>
            </p:cNvCxnSpPr>
            <p:nvPr/>
          </p:nvCxnSpPr>
          <p:spPr>
            <a:xfrm flipV="1">
              <a:off x="7610489" y="4633670"/>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D68FD39-7327-6FC4-0B07-B911B3F5DC2C}"/>
              </a:ext>
            </a:extLst>
          </p:cNvPr>
          <p:cNvGrpSpPr/>
          <p:nvPr/>
        </p:nvGrpSpPr>
        <p:grpSpPr>
          <a:xfrm>
            <a:off x="2278593" y="3625895"/>
            <a:ext cx="725861" cy="779569"/>
            <a:chOff x="2278593" y="3625895"/>
            <a:chExt cx="725861" cy="779569"/>
          </a:xfrm>
        </p:grpSpPr>
        <p:sp>
          <p:nvSpPr>
            <p:cNvPr id="77" name="文本框 76">
              <a:extLst>
                <a:ext uri="{FF2B5EF4-FFF2-40B4-BE49-F238E27FC236}">
                  <a16:creationId xmlns:a16="http://schemas.microsoft.com/office/drawing/2014/main" id="{82CA32E2-AD3B-E920-7DA2-AB56AC4C1E00}"/>
                </a:ext>
              </a:extLst>
            </p:cNvPr>
            <p:cNvSpPr txBox="1"/>
            <p:nvPr/>
          </p:nvSpPr>
          <p:spPr>
            <a:xfrm>
              <a:off x="2278593" y="4036132"/>
              <a:ext cx="725861" cy="369332"/>
            </a:xfrm>
            <a:prstGeom prst="rect">
              <a:avLst/>
            </a:prstGeom>
            <a:noFill/>
          </p:spPr>
          <p:txBody>
            <a:bodyPr wrap="square" rtlCol="0">
              <a:spAutoFit/>
            </a:bodyPr>
            <a:lstStyle/>
            <a:p>
              <a:pPr algn="ctr"/>
              <a:r>
                <a:rPr lang="en-US" altLang="zh-CN" b="1" dirty="0">
                  <a:latin typeface="+mn-ea"/>
                </a:rPr>
                <a:t>mail</a:t>
              </a:r>
              <a:endParaRPr lang="zh-CN" altLang="en-US" b="1" dirty="0">
                <a:latin typeface="+mn-ea"/>
              </a:endParaRPr>
            </a:p>
          </p:txBody>
        </p:sp>
        <p:cxnSp>
          <p:nvCxnSpPr>
            <p:cNvPr id="78" name="直接连接符 77">
              <a:extLst>
                <a:ext uri="{FF2B5EF4-FFF2-40B4-BE49-F238E27FC236}">
                  <a16:creationId xmlns:a16="http://schemas.microsoft.com/office/drawing/2014/main" id="{ACC94DA8-F205-96A3-72CA-5E265D41AB57}"/>
                </a:ext>
              </a:extLst>
            </p:cNvPr>
            <p:cNvCxnSpPr>
              <a:cxnSpLocks/>
            </p:cNvCxnSpPr>
            <p:nvPr/>
          </p:nvCxnSpPr>
          <p:spPr>
            <a:xfrm flipV="1">
              <a:off x="2625921" y="3625895"/>
              <a:ext cx="0" cy="4298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9AF1EC5F-D3A2-9794-9B0F-A65D66905781}"/>
              </a:ext>
            </a:extLst>
          </p:cNvPr>
          <p:cNvGrpSpPr/>
          <p:nvPr/>
        </p:nvGrpSpPr>
        <p:grpSpPr>
          <a:xfrm>
            <a:off x="933106" y="1983750"/>
            <a:ext cx="9772322" cy="815825"/>
            <a:chOff x="933106" y="1983750"/>
            <a:chExt cx="9772322" cy="815825"/>
          </a:xfrm>
        </p:grpSpPr>
        <p:sp>
          <p:nvSpPr>
            <p:cNvPr id="80" name="文本框 79">
              <a:extLst>
                <a:ext uri="{FF2B5EF4-FFF2-40B4-BE49-F238E27FC236}">
                  <a16:creationId xmlns:a16="http://schemas.microsoft.com/office/drawing/2014/main" id="{F1DBEA2C-1921-45D5-3899-DDFBC207DD29}"/>
                </a:ext>
              </a:extLst>
            </p:cNvPr>
            <p:cNvSpPr txBox="1"/>
            <p:nvPr/>
          </p:nvSpPr>
          <p:spPr>
            <a:xfrm>
              <a:off x="2274414" y="2430243"/>
              <a:ext cx="575428" cy="369332"/>
            </a:xfrm>
            <a:prstGeom prst="rect">
              <a:avLst/>
            </a:prstGeom>
            <a:noFill/>
          </p:spPr>
          <p:txBody>
            <a:bodyPr wrap="square" rtlCol="0">
              <a:spAutoFit/>
            </a:bodyPr>
            <a:lstStyle/>
            <a:p>
              <a:pPr algn="ctr"/>
              <a:r>
                <a:rPr lang="en-US" altLang="zh-CN" b="1" dirty="0">
                  <a:latin typeface="+mn-ea"/>
                </a:rPr>
                <a:t>net</a:t>
              </a:r>
              <a:endParaRPr lang="zh-CN" altLang="en-US" b="1" dirty="0">
                <a:latin typeface="+mn-ea"/>
              </a:endParaRPr>
            </a:p>
          </p:txBody>
        </p:sp>
        <p:sp>
          <p:nvSpPr>
            <p:cNvPr id="81" name="文本框 80">
              <a:extLst>
                <a:ext uri="{FF2B5EF4-FFF2-40B4-BE49-F238E27FC236}">
                  <a16:creationId xmlns:a16="http://schemas.microsoft.com/office/drawing/2014/main" id="{9E3A4BED-3DF5-1A53-E7A4-56B774BF0C20}"/>
                </a:ext>
              </a:extLst>
            </p:cNvPr>
            <p:cNvSpPr txBox="1"/>
            <p:nvPr/>
          </p:nvSpPr>
          <p:spPr>
            <a:xfrm>
              <a:off x="3260475" y="2423313"/>
              <a:ext cx="759277" cy="369332"/>
            </a:xfrm>
            <a:prstGeom prst="rect">
              <a:avLst/>
            </a:prstGeom>
            <a:noFill/>
          </p:spPr>
          <p:txBody>
            <a:bodyPr wrap="square" rtlCol="0">
              <a:spAutoFit/>
            </a:bodyPr>
            <a:lstStyle/>
            <a:p>
              <a:pPr algn="ctr"/>
              <a:r>
                <a:rPr lang="en-US" altLang="zh-CN" b="1" dirty="0">
                  <a:latin typeface="+mn-ea"/>
                </a:rPr>
                <a:t>com</a:t>
              </a:r>
              <a:endParaRPr lang="zh-CN" altLang="en-US" b="1" dirty="0">
                <a:latin typeface="+mn-ea"/>
              </a:endParaRPr>
            </a:p>
          </p:txBody>
        </p:sp>
        <p:sp>
          <p:nvSpPr>
            <p:cNvPr id="82" name="文本框 81">
              <a:extLst>
                <a:ext uri="{FF2B5EF4-FFF2-40B4-BE49-F238E27FC236}">
                  <a16:creationId xmlns:a16="http://schemas.microsoft.com/office/drawing/2014/main" id="{9E2ADE3C-E568-30A2-8D75-D14611E4D41D}"/>
                </a:ext>
              </a:extLst>
            </p:cNvPr>
            <p:cNvSpPr txBox="1"/>
            <p:nvPr/>
          </p:nvSpPr>
          <p:spPr>
            <a:xfrm>
              <a:off x="4008049" y="2430243"/>
              <a:ext cx="644552" cy="369332"/>
            </a:xfrm>
            <a:prstGeom prst="rect">
              <a:avLst/>
            </a:prstGeom>
            <a:noFill/>
          </p:spPr>
          <p:txBody>
            <a:bodyPr wrap="square" rtlCol="0">
              <a:spAutoFit/>
            </a:bodyPr>
            <a:lstStyle/>
            <a:p>
              <a:pPr algn="ctr"/>
              <a:r>
                <a:rPr lang="en-US" altLang="zh-CN" b="1" dirty="0">
                  <a:latin typeface="+mn-ea"/>
                </a:rPr>
                <a:t>org</a:t>
              </a:r>
              <a:endParaRPr lang="zh-CN" altLang="en-US" b="1" dirty="0">
                <a:latin typeface="+mn-ea"/>
              </a:endParaRPr>
            </a:p>
          </p:txBody>
        </p:sp>
        <p:sp>
          <p:nvSpPr>
            <p:cNvPr id="83" name="文本框 82">
              <a:extLst>
                <a:ext uri="{FF2B5EF4-FFF2-40B4-BE49-F238E27FC236}">
                  <a16:creationId xmlns:a16="http://schemas.microsoft.com/office/drawing/2014/main" id="{9F905A5D-CFC4-B4FB-2489-C22F33755B9F}"/>
                </a:ext>
              </a:extLst>
            </p:cNvPr>
            <p:cNvSpPr txBox="1"/>
            <p:nvPr/>
          </p:nvSpPr>
          <p:spPr>
            <a:xfrm>
              <a:off x="4716394" y="2430243"/>
              <a:ext cx="644552" cy="369332"/>
            </a:xfrm>
            <a:prstGeom prst="rect">
              <a:avLst/>
            </a:prstGeom>
            <a:noFill/>
          </p:spPr>
          <p:txBody>
            <a:bodyPr wrap="square" rtlCol="0">
              <a:spAutoFit/>
            </a:bodyPr>
            <a:lstStyle/>
            <a:p>
              <a:pPr algn="ctr"/>
              <a:r>
                <a:rPr lang="en-US" altLang="zh-CN" b="1" dirty="0">
                  <a:latin typeface="+mn-ea"/>
                </a:rPr>
                <a:t>int</a:t>
              </a:r>
              <a:endParaRPr lang="zh-CN" altLang="en-US" b="1" dirty="0">
                <a:latin typeface="+mn-ea"/>
              </a:endParaRPr>
            </a:p>
          </p:txBody>
        </p:sp>
        <p:sp>
          <p:nvSpPr>
            <p:cNvPr id="84" name="文本框 83">
              <a:extLst>
                <a:ext uri="{FF2B5EF4-FFF2-40B4-BE49-F238E27FC236}">
                  <a16:creationId xmlns:a16="http://schemas.microsoft.com/office/drawing/2014/main" id="{8FF69DFB-4169-E2F4-32E8-74864FD26C11}"/>
                </a:ext>
              </a:extLst>
            </p:cNvPr>
            <p:cNvSpPr txBox="1"/>
            <p:nvPr/>
          </p:nvSpPr>
          <p:spPr>
            <a:xfrm>
              <a:off x="5424739" y="2430243"/>
              <a:ext cx="644552" cy="369332"/>
            </a:xfrm>
            <a:prstGeom prst="rect">
              <a:avLst/>
            </a:prstGeom>
            <a:noFill/>
          </p:spPr>
          <p:txBody>
            <a:bodyPr wrap="square" rtlCol="0">
              <a:spAutoFit/>
            </a:bodyPr>
            <a:lstStyle/>
            <a:p>
              <a:pPr algn="ctr"/>
              <a:r>
                <a:rPr lang="en-US" altLang="zh-CN" b="1" dirty="0" err="1">
                  <a:latin typeface="+mn-ea"/>
                </a:rPr>
                <a:t>edu</a:t>
              </a:r>
              <a:endParaRPr lang="zh-CN" altLang="en-US" b="1" dirty="0">
                <a:latin typeface="+mn-ea"/>
              </a:endParaRPr>
            </a:p>
          </p:txBody>
        </p:sp>
        <p:sp>
          <p:nvSpPr>
            <p:cNvPr id="85" name="文本框 84">
              <a:extLst>
                <a:ext uri="{FF2B5EF4-FFF2-40B4-BE49-F238E27FC236}">
                  <a16:creationId xmlns:a16="http://schemas.microsoft.com/office/drawing/2014/main" id="{A3399406-44ED-C88C-28B1-F40B5C9FFBD1}"/>
                </a:ext>
              </a:extLst>
            </p:cNvPr>
            <p:cNvSpPr txBox="1"/>
            <p:nvPr/>
          </p:nvSpPr>
          <p:spPr>
            <a:xfrm>
              <a:off x="6133084" y="2430243"/>
              <a:ext cx="644552" cy="369332"/>
            </a:xfrm>
            <a:prstGeom prst="rect">
              <a:avLst/>
            </a:prstGeom>
            <a:noFill/>
          </p:spPr>
          <p:txBody>
            <a:bodyPr wrap="square" rtlCol="0">
              <a:spAutoFit/>
            </a:bodyPr>
            <a:lstStyle/>
            <a:p>
              <a:pPr algn="ctr"/>
              <a:r>
                <a:rPr lang="en-US" altLang="zh-CN" b="1" dirty="0">
                  <a:latin typeface="+mn-ea"/>
                </a:rPr>
                <a:t>gov</a:t>
              </a:r>
              <a:endParaRPr lang="zh-CN" altLang="en-US" b="1" dirty="0">
                <a:latin typeface="+mn-ea"/>
              </a:endParaRPr>
            </a:p>
          </p:txBody>
        </p:sp>
        <p:sp>
          <p:nvSpPr>
            <p:cNvPr id="86" name="文本框 85">
              <a:extLst>
                <a:ext uri="{FF2B5EF4-FFF2-40B4-BE49-F238E27FC236}">
                  <a16:creationId xmlns:a16="http://schemas.microsoft.com/office/drawing/2014/main" id="{A3DD585B-35EA-AEB0-B32C-A6C52678952E}"/>
                </a:ext>
              </a:extLst>
            </p:cNvPr>
            <p:cNvSpPr txBox="1"/>
            <p:nvPr/>
          </p:nvSpPr>
          <p:spPr>
            <a:xfrm>
              <a:off x="6841429" y="2430243"/>
              <a:ext cx="644552" cy="369332"/>
            </a:xfrm>
            <a:prstGeom prst="rect">
              <a:avLst/>
            </a:prstGeom>
            <a:noFill/>
          </p:spPr>
          <p:txBody>
            <a:bodyPr wrap="square" rtlCol="0">
              <a:spAutoFit/>
            </a:bodyPr>
            <a:lstStyle/>
            <a:p>
              <a:pPr algn="ctr"/>
              <a:r>
                <a:rPr lang="en-US" altLang="zh-CN" b="1" dirty="0">
                  <a:latin typeface="+mn-ea"/>
                </a:rPr>
                <a:t>mil</a:t>
              </a:r>
              <a:endParaRPr lang="zh-CN" altLang="en-US" b="1" dirty="0">
                <a:latin typeface="+mn-ea"/>
              </a:endParaRPr>
            </a:p>
          </p:txBody>
        </p:sp>
        <p:sp>
          <p:nvSpPr>
            <p:cNvPr id="87" name="文本框 86">
              <a:extLst>
                <a:ext uri="{FF2B5EF4-FFF2-40B4-BE49-F238E27FC236}">
                  <a16:creationId xmlns:a16="http://schemas.microsoft.com/office/drawing/2014/main" id="{208DADC1-D860-22F4-F4AA-03FFBFAC88AD}"/>
                </a:ext>
              </a:extLst>
            </p:cNvPr>
            <p:cNvSpPr txBox="1"/>
            <p:nvPr/>
          </p:nvSpPr>
          <p:spPr>
            <a:xfrm>
              <a:off x="7549774" y="2430243"/>
              <a:ext cx="644552" cy="369332"/>
            </a:xfrm>
            <a:prstGeom prst="rect">
              <a:avLst/>
            </a:prstGeom>
            <a:noFill/>
          </p:spPr>
          <p:txBody>
            <a:bodyPr wrap="square" rtlCol="0">
              <a:spAutoFit/>
            </a:bodyPr>
            <a:lstStyle/>
            <a:p>
              <a:pPr algn="ctr"/>
              <a:r>
                <a:rPr lang="en-US" altLang="zh-CN" b="1" dirty="0" err="1">
                  <a:latin typeface="+mn-ea"/>
                </a:rPr>
                <a:t>cn</a:t>
              </a:r>
              <a:endParaRPr lang="zh-CN" altLang="en-US" b="1" dirty="0">
                <a:latin typeface="+mn-ea"/>
              </a:endParaRPr>
            </a:p>
          </p:txBody>
        </p:sp>
        <p:sp>
          <p:nvSpPr>
            <p:cNvPr id="88" name="文本框 87">
              <a:extLst>
                <a:ext uri="{FF2B5EF4-FFF2-40B4-BE49-F238E27FC236}">
                  <a16:creationId xmlns:a16="http://schemas.microsoft.com/office/drawing/2014/main" id="{8C6BDD6C-4EE7-7D06-0BD6-33F8EE2F47E2}"/>
                </a:ext>
              </a:extLst>
            </p:cNvPr>
            <p:cNvSpPr txBox="1"/>
            <p:nvPr/>
          </p:nvSpPr>
          <p:spPr>
            <a:xfrm>
              <a:off x="8258119" y="2430243"/>
              <a:ext cx="644552" cy="369332"/>
            </a:xfrm>
            <a:prstGeom prst="rect">
              <a:avLst/>
            </a:prstGeom>
            <a:noFill/>
          </p:spPr>
          <p:txBody>
            <a:bodyPr wrap="square" rtlCol="0">
              <a:spAutoFit/>
            </a:bodyPr>
            <a:lstStyle/>
            <a:p>
              <a:pPr algn="ctr"/>
              <a:r>
                <a:rPr lang="en-US" altLang="zh-CN" b="1" dirty="0" err="1">
                  <a:latin typeface="+mn-ea"/>
                </a:rPr>
                <a:t>jp</a:t>
              </a:r>
              <a:endParaRPr lang="zh-CN" altLang="en-US" b="1" dirty="0">
                <a:latin typeface="+mn-ea"/>
              </a:endParaRPr>
            </a:p>
          </p:txBody>
        </p:sp>
        <p:sp>
          <p:nvSpPr>
            <p:cNvPr id="89" name="文本框 88">
              <a:extLst>
                <a:ext uri="{FF2B5EF4-FFF2-40B4-BE49-F238E27FC236}">
                  <a16:creationId xmlns:a16="http://schemas.microsoft.com/office/drawing/2014/main" id="{3E872F56-F2B3-7BCE-AFC5-6EE7394BE0F8}"/>
                </a:ext>
              </a:extLst>
            </p:cNvPr>
            <p:cNvSpPr txBox="1"/>
            <p:nvPr/>
          </p:nvSpPr>
          <p:spPr>
            <a:xfrm>
              <a:off x="8966464" y="2430243"/>
              <a:ext cx="644552" cy="369332"/>
            </a:xfrm>
            <a:prstGeom prst="rect">
              <a:avLst/>
            </a:prstGeom>
            <a:noFill/>
          </p:spPr>
          <p:txBody>
            <a:bodyPr wrap="square" rtlCol="0">
              <a:spAutoFit/>
            </a:bodyPr>
            <a:lstStyle/>
            <a:p>
              <a:pPr algn="ctr"/>
              <a:r>
                <a:rPr lang="en-US" altLang="zh-CN" b="1" dirty="0" err="1">
                  <a:latin typeface="+mn-ea"/>
                </a:rPr>
                <a:t>uk</a:t>
              </a:r>
              <a:endParaRPr lang="zh-CN" altLang="en-US" b="1" dirty="0">
                <a:latin typeface="+mn-ea"/>
              </a:endParaRPr>
            </a:p>
          </p:txBody>
        </p:sp>
        <p:sp>
          <p:nvSpPr>
            <p:cNvPr id="90" name="文本框 89">
              <a:extLst>
                <a:ext uri="{FF2B5EF4-FFF2-40B4-BE49-F238E27FC236}">
                  <a16:creationId xmlns:a16="http://schemas.microsoft.com/office/drawing/2014/main" id="{59CCFFA8-DD17-F5F7-8FCF-539437080B7F}"/>
                </a:ext>
              </a:extLst>
            </p:cNvPr>
            <p:cNvSpPr txBox="1"/>
            <p:nvPr/>
          </p:nvSpPr>
          <p:spPr>
            <a:xfrm>
              <a:off x="10060876" y="2430243"/>
              <a:ext cx="644552" cy="369332"/>
            </a:xfrm>
            <a:prstGeom prst="rect">
              <a:avLst/>
            </a:prstGeom>
            <a:noFill/>
          </p:spPr>
          <p:txBody>
            <a:bodyPr wrap="square" rtlCol="0">
              <a:spAutoFit/>
            </a:bodyPr>
            <a:lstStyle/>
            <a:p>
              <a:pPr algn="ctr"/>
              <a:r>
                <a:rPr lang="en-US" altLang="zh-CN" b="1" dirty="0">
                  <a:latin typeface="+mn-ea"/>
                </a:rPr>
                <a:t>us</a:t>
              </a:r>
              <a:endParaRPr lang="zh-CN" altLang="en-US" b="1" dirty="0">
                <a:latin typeface="+mn-ea"/>
              </a:endParaRPr>
            </a:p>
          </p:txBody>
        </p:sp>
        <p:sp>
          <p:nvSpPr>
            <p:cNvPr id="91" name="文本框 90">
              <a:extLst>
                <a:ext uri="{FF2B5EF4-FFF2-40B4-BE49-F238E27FC236}">
                  <a16:creationId xmlns:a16="http://schemas.microsoft.com/office/drawing/2014/main" id="{2671CE7A-8308-5CA3-3567-68419724CB33}"/>
                </a:ext>
              </a:extLst>
            </p:cNvPr>
            <p:cNvSpPr txBox="1"/>
            <p:nvPr/>
          </p:nvSpPr>
          <p:spPr>
            <a:xfrm>
              <a:off x="2913635" y="2430243"/>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sp>
          <p:nvSpPr>
            <p:cNvPr id="92" name="文本框 91">
              <a:extLst>
                <a:ext uri="{FF2B5EF4-FFF2-40B4-BE49-F238E27FC236}">
                  <a16:creationId xmlns:a16="http://schemas.microsoft.com/office/drawing/2014/main" id="{F7864C43-0739-AEF9-B31D-4426A58AB848}"/>
                </a:ext>
              </a:extLst>
            </p:cNvPr>
            <p:cNvSpPr txBox="1"/>
            <p:nvPr/>
          </p:nvSpPr>
          <p:spPr>
            <a:xfrm>
              <a:off x="9674809" y="2430243"/>
              <a:ext cx="322276"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93" name="连接符: 肘形 92">
              <a:extLst>
                <a:ext uri="{FF2B5EF4-FFF2-40B4-BE49-F238E27FC236}">
                  <a16:creationId xmlns:a16="http://schemas.microsoft.com/office/drawing/2014/main" id="{99018817-935E-8AD6-0EA5-3E7DBA2E84F7}"/>
                </a:ext>
              </a:extLst>
            </p:cNvPr>
            <p:cNvCxnSpPr>
              <a:cxnSpLocks/>
              <a:stCxn id="80" idx="0"/>
              <a:endCxn id="90" idx="0"/>
            </p:cNvCxnSpPr>
            <p:nvPr/>
          </p:nvCxnSpPr>
          <p:spPr>
            <a:xfrm rot="5400000" flipH="1" flipV="1">
              <a:off x="6472640" y="-1480269"/>
              <a:ext cx="12700" cy="7821024"/>
            </a:xfrm>
            <a:prstGeom prst="bentConnector3">
              <a:avLst>
                <a:gd name="adj1" fmla="val 180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6AA1448A-5C0C-C89C-6ABC-5556CF51E182}"/>
                </a:ext>
              </a:extLst>
            </p:cNvPr>
            <p:cNvCxnSpPr>
              <a:cxnSpLocks/>
            </p:cNvCxnSpPr>
            <p:nvPr/>
          </p:nvCxnSpPr>
          <p:spPr>
            <a:xfrm flipV="1">
              <a:off x="3601814"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A8D83A9B-5650-F744-42C2-A9F9F1257EBB}"/>
                </a:ext>
              </a:extLst>
            </p:cNvPr>
            <p:cNvCxnSpPr>
              <a:cxnSpLocks/>
            </p:cNvCxnSpPr>
            <p:nvPr/>
          </p:nvCxnSpPr>
          <p:spPr>
            <a:xfrm flipV="1">
              <a:off x="4328979"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8044AD7-3602-0B6B-CB28-94B119AD0BCB}"/>
                </a:ext>
              </a:extLst>
            </p:cNvPr>
            <p:cNvCxnSpPr>
              <a:cxnSpLocks/>
            </p:cNvCxnSpPr>
            <p:nvPr/>
          </p:nvCxnSpPr>
          <p:spPr>
            <a:xfrm flipV="1">
              <a:off x="5016957"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56D561B-A545-1E33-04B1-DD481F47588E}"/>
                </a:ext>
              </a:extLst>
            </p:cNvPr>
            <p:cNvCxnSpPr>
              <a:cxnSpLocks/>
            </p:cNvCxnSpPr>
            <p:nvPr/>
          </p:nvCxnSpPr>
          <p:spPr>
            <a:xfrm flipV="1">
              <a:off x="5739768"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36BE875-2358-8573-64FE-4CE3AF25F486}"/>
                </a:ext>
              </a:extLst>
            </p:cNvPr>
            <p:cNvCxnSpPr>
              <a:cxnSpLocks/>
            </p:cNvCxnSpPr>
            <p:nvPr/>
          </p:nvCxnSpPr>
          <p:spPr>
            <a:xfrm flipV="1">
              <a:off x="6445162"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BD23E67-43A5-70EC-2991-8C3A6D3927F2}"/>
                </a:ext>
              </a:extLst>
            </p:cNvPr>
            <p:cNvCxnSpPr>
              <a:cxnSpLocks/>
            </p:cNvCxnSpPr>
            <p:nvPr/>
          </p:nvCxnSpPr>
          <p:spPr>
            <a:xfrm flipV="1">
              <a:off x="7159265"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AC79048E-C73C-C541-B54C-7176EE1AC3A0}"/>
                </a:ext>
              </a:extLst>
            </p:cNvPr>
            <p:cNvCxnSpPr>
              <a:cxnSpLocks/>
            </p:cNvCxnSpPr>
            <p:nvPr/>
          </p:nvCxnSpPr>
          <p:spPr>
            <a:xfrm flipV="1">
              <a:off x="7855951"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369829F-C10D-5541-7CBD-FB8BB8F82455}"/>
                </a:ext>
              </a:extLst>
            </p:cNvPr>
            <p:cNvCxnSpPr>
              <a:cxnSpLocks/>
            </p:cNvCxnSpPr>
            <p:nvPr/>
          </p:nvCxnSpPr>
          <p:spPr>
            <a:xfrm flipV="1">
              <a:off x="8561346"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9BB4A116-43C3-57DF-F97F-D9E4A7047360}"/>
                </a:ext>
              </a:extLst>
            </p:cNvPr>
            <p:cNvCxnSpPr>
              <a:cxnSpLocks/>
            </p:cNvCxnSpPr>
            <p:nvPr/>
          </p:nvCxnSpPr>
          <p:spPr>
            <a:xfrm flipV="1">
              <a:off x="9266742" y="2218881"/>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269CF716-C2C8-0C43-5D9C-26756658CB6E}"/>
                </a:ext>
              </a:extLst>
            </p:cNvPr>
            <p:cNvCxnSpPr>
              <a:cxnSpLocks/>
            </p:cNvCxnSpPr>
            <p:nvPr/>
          </p:nvCxnSpPr>
          <p:spPr>
            <a:xfrm flipV="1">
              <a:off x="6086709" y="1983750"/>
              <a:ext cx="0" cy="23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27502B25-9262-6F33-C362-1047D141B73D}"/>
                </a:ext>
              </a:extLst>
            </p:cNvPr>
            <p:cNvSpPr txBox="1"/>
            <p:nvPr/>
          </p:nvSpPr>
          <p:spPr>
            <a:xfrm>
              <a:off x="933106" y="2430243"/>
              <a:ext cx="1222766" cy="369332"/>
            </a:xfrm>
            <a:prstGeom prst="rect">
              <a:avLst/>
            </a:prstGeom>
            <a:noFill/>
          </p:spPr>
          <p:txBody>
            <a:bodyPr wrap="square" rtlCol="0">
              <a:spAutoFit/>
            </a:bodyPr>
            <a:lstStyle/>
            <a:p>
              <a:r>
                <a:rPr lang="zh-CN" altLang="en-US" b="1" dirty="0">
                  <a:latin typeface="+mn-ea"/>
                </a:rPr>
                <a:t>顶级域名</a:t>
              </a:r>
            </a:p>
          </p:txBody>
        </p:sp>
      </p:grpSp>
      <p:sp>
        <p:nvSpPr>
          <p:cNvPr id="105" name="文本框 104">
            <a:extLst>
              <a:ext uri="{FF2B5EF4-FFF2-40B4-BE49-F238E27FC236}">
                <a16:creationId xmlns:a16="http://schemas.microsoft.com/office/drawing/2014/main" id="{D9920138-60A8-63D7-540A-346B23BD924D}"/>
              </a:ext>
            </a:extLst>
          </p:cNvPr>
          <p:cNvSpPr txBox="1"/>
          <p:nvPr/>
        </p:nvSpPr>
        <p:spPr>
          <a:xfrm>
            <a:off x="933106" y="3235788"/>
            <a:ext cx="1222766" cy="369332"/>
          </a:xfrm>
          <a:prstGeom prst="rect">
            <a:avLst/>
          </a:prstGeom>
          <a:noFill/>
        </p:spPr>
        <p:txBody>
          <a:bodyPr wrap="square" rtlCol="0">
            <a:spAutoFit/>
          </a:bodyPr>
          <a:lstStyle/>
          <a:p>
            <a:r>
              <a:rPr lang="zh-CN" altLang="en-US" b="1" dirty="0">
                <a:latin typeface="+mn-ea"/>
              </a:rPr>
              <a:t>二级域名</a:t>
            </a:r>
          </a:p>
        </p:txBody>
      </p:sp>
      <p:sp>
        <p:nvSpPr>
          <p:cNvPr id="106" name="文本框 105">
            <a:extLst>
              <a:ext uri="{FF2B5EF4-FFF2-40B4-BE49-F238E27FC236}">
                <a16:creationId xmlns:a16="http://schemas.microsoft.com/office/drawing/2014/main" id="{0D921344-8E84-9E89-5DE1-6C83739A5D05}"/>
              </a:ext>
            </a:extLst>
          </p:cNvPr>
          <p:cNvSpPr txBox="1"/>
          <p:nvPr/>
        </p:nvSpPr>
        <p:spPr>
          <a:xfrm>
            <a:off x="933106" y="4029782"/>
            <a:ext cx="1222766" cy="369332"/>
          </a:xfrm>
          <a:prstGeom prst="rect">
            <a:avLst/>
          </a:prstGeom>
          <a:noFill/>
        </p:spPr>
        <p:txBody>
          <a:bodyPr wrap="square" rtlCol="0">
            <a:spAutoFit/>
          </a:bodyPr>
          <a:lstStyle/>
          <a:p>
            <a:r>
              <a:rPr lang="zh-CN" altLang="en-US" b="1" dirty="0">
                <a:latin typeface="+mn-ea"/>
              </a:rPr>
              <a:t>三级域名</a:t>
            </a:r>
          </a:p>
        </p:txBody>
      </p:sp>
      <p:sp>
        <p:nvSpPr>
          <p:cNvPr id="107" name="文本框 106">
            <a:extLst>
              <a:ext uri="{FF2B5EF4-FFF2-40B4-BE49-F238E27FC236}">
                <a16:creationId xmlns:a16="http://schemas.microsoft.com/office/drawing/2014/main" id="{092C979F-1853-D7A0-B328-3F3985715AC8}"/>
              </a:ext>
            </a:extLst>
          </p:cNvPr>
          <p:cNvSpPr txBox="1"/>
          <p:nvPr/>
        </p:nvSpPr>
        <p:spPr>
          <a:xfrm>
            <a:off x="933106" y="4751235"/>
            <a:ext cx="1222766" cy="369332"/>
          </a:xfrm>
          <a:prstGeom prst="rect">
            <a:avLst/>
          </a:prstGeom>
          <a:noFill/>
        </p:spPr>
        <p:txBody>
          <a:bodyPr wrap="square" rtlCol="0">
            <a:spAutoFit/>
          </a:bodyPr>
          <a:lstStyle/>
          <a:p>
            <a:r>
              <a:rPr lang="zh-CN" altLang="en-US" b="1" dirty="0">
                <a:latin typeface="+mn-ea"/>
              </a:rPr>
              <a:t>四级域名</a:t>
            </a:r>
          </a:p>
        </p:txBody>
      </p:sp>
      <p:sp>
        <p:nvSpPr>
          <p:cNvPr id="108" name="矩形 107">
            <a:extLst>
              <a:ext uri="{FF2B5EF4-FFF2-40B4-BE49-F238E27FC236}">
                <a16:creationId xmlns:a16="http://schemas.microsoft.com/office/drawing/2014/main" id="{6D256BFC-C184-1185-6BAE-BDC104870F31}"/>
              </a:ext>
            </a:extLst>
          </p:cNvPr>
          <p:cNvSpPr/>
          <p:nvPr/>
        </p:nvSpPr>
        <p:spPr>
          <a:xfrm>
            <a:off x="624968" y="5342423"/>
            <a:ext cx="10942064" cy="1096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t>        这种按等级管理的命名方法便于维护名字的唯一性，并且也容易设计出一种高效的域名查询机制。需要注意的是，域名只是个逻辑概念，并不代表计算机所在的物理地点。</a:t>
            </a:r>
          </a:p>
        </p:txBody>
      </p:sp>
      <p:sp>
        <p:nvSpPr>
          <p:cNvPr id="109" name="文本框 108">
            <a:extLst>
              <a:ext uri="{FF2B5EF4-FFF2-40B4-BE49-F238E27FC236}">
                <a16:creationId xmlns:a16="http://schemas.microsoft.com/office/drawing/2014/main" id="{B2BBD0A4-21F9-E0CA-F1C6-50B465811909}"/>
              </a:ext>
            </a:extLst>
          </p:cNvPr>
          <p:cNvSpPr txBox="1"/>
          <p:nvPr/>
        </p:nvSpPr>
        <p:spPr>
          <a:xfrm>
            <a:off x="5684816" y="1543554"/>
            <a:ext cx="803786" cy="461665"/>
          </a:xfrm>
          <a:prstGeom prst="rect">
            <a:avLst/>
          </a:prstGeom>
          <a:noFill/>
        </p:spPr>
        <p:txBody>
          <a:bodyPr wrap="square" rtlCol="0">
            <a:spAutoFit/>
          </a:bodyPr>
          <a:lstStyle/>
          <a:p>
            <a:pPr algn="ctr"/>
            <a:r>
              <a:rPr lang="zh-CN" altLang="en-US" sz="2400" b="1" dirty="0">
                <a:latin typeface="+mn-ea"/>
              </a:rPr>
              <a:t>树根</a:t>
            </a:r>
          </a:p>
        </p:txBody>
      </p:sp>
    </p:spTree>
    <p:custDataLst>
      <p:tags r:id="rId1"/>
    </p:custDataLst>
    <p:extLst>
      <p:ext uri="{BB962C8B-B14F-4D97-AF65-F5344CB8AC3E}">
        <p14:creationId xmlns:p14="http://schemas.microsoft.com/office/powerpoint/2010/main" val="420441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down)">
                                      <p:cBhvr>
                                        <p:cTn id="8" dur="500"/>
                                        <p:tgtEl>
                                          <p:spTgt spid="20"/>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 calcmode="lin" valueType="num">
                                      <p:cBhvr>
                                        <p:cTn id="15" dur="500" fill="hold"/>
                                        <p:tgtEl>
                                          <p:spTgt spid="109"/>
                                        </p:tgtEl>
                                        <p:attrNameLst>
                                          <p:attrName>style.rotation</p:attrName>
                                        </p:attrNameLst>
                                      </p:cBhvr>
                                      <p:tavLst>
                                        <p:tav tm="0">
                                          <p:val>
                                            <p:fltVal val="360"/>
                                          </p:val>
                                        </p:tav>
                                        <p:tav tm="100000">
                                          <p:val>
                                            <p:fltVal val="0"/>
                                          </p:val>
                                        </p:tav>
                                      </p:tavLst>
                                    </p:anim>
                                    <p:animEffect transition="in" filter="fade">
                                      <p:cBhvr>
                                        <p:cTn id="16" dur="500"/>
                                        <p:tgtEl>
                                          <p:spTgt spid="10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up)">
                                      <p:cBhvr>
                                        <p:cTn id="21" dur="5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500" fill="hold"/>
                                        <p:tgtEl>
                                          <p:spTgt spid="105"/>
                                        </p:tgtEl>
                                        <p:attrNameLst>
                                          <p:attrName>ppt_w</p:attrName>
                                        </p:attrNameLst>
                                      </p:cBhvr>
                                      <p:tavLst>
                                        <p:tav tm="0">
                                          <p:val>
                                            <p:fltVal val="0"/>
                                          </p:val>
                                        </p:tav>
                                        <p:tav tm="100000">
                                          <p:val>
                                            <p:strVal val="#ppt_w"/>
                                          </p:val>
                                        </p:tav>
                                      </p:tavLst>
                                    </p:anim>
                                    <p:anim calcmode="lin" valueType="num">
                                      <p:cBhvr>
                                        <p:cTn id="27" dur="500" fill="hold"/>
                                        <p:tgtEl>
                                          <p:spTgt spid="105"/>
                                        </p:tgtEl>
                                        <p:attrNameLst>
                                          <p:attrName>ppt_h</p:attrName>
                                        </p:attrNameLst>
                                      </p:cBhvr>
                                      <p:tavLst>
                                        <p:tav tm="0">
                                          <p:val>
                                            <p:fltVal val="0"/>
                                          </p:val>
                                        </p:tav>
                                        <p:tav tm="100000">
                                          <p:val>
                                            <p:strVal val="#ppt_h"/>
                                          </p:val>
                                        </p:tav>
                                      </p:tavLst>
                                    </p:anim>
                                    <p:animEffect transition="in" filter="fade">
                                      <p:cBhvr>
                                        <p:cTn id="28" dur="500"/>
                                        <p:tgtEl>
                                          <p:spTgt spid="10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wipe(up)">
                                      <p:cBhvr>
                                        <p:cTn id="50" dur="500"/>
                                        <p:tgtEl>
                                          <p:spTgt spid="7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p:cTn id="60" dur="500" fill="hold"/>
                                        <p:tgtEl>
                                          <p:spTgt spid="107"/>
                                        </p:tgtEl>
                                        <p:attrNameLst>
                                          <p:attrName>ppt_w</p:attrName>
                                        </p:attrNameLst>
                                      </p:cBhvr>
                                      <p:tavLst>
                                        <p:tav tm="0">
                                          <p:val>
                                            <p:fltVal val="0"/>
                                          </p:val>
                                        </p:tav>
                                        <p:tav tm="100000">
                                          <p:val>
                                            <p:strVal val="#ppt_w"/>
                                          </p:val>
                                        </p:tav>
                                      </p:tavLst>
                                    </p:anim>
                                    <p:anim calcmode="lin" valueType="num">
                                      <p:cBhvr>
                                        <p:cTn id="61" dur="500" fill="hold"/>
                                        <p:tgtEl>
                                          <p:spTgt spid="107"/>
                                        </p:tgtEl>
                                        <p:attrNameLst>
                                          <p:attrName>ppt_h</p:attrName>
                                        </p:attrNameLst>
                                      </p:cBhvr>
                                      <p:tavLst>
                                        <p:tav tm="0">
                                          <p:val>
                                            <p:fltVal val="0"/>
                                          </p:val>
                                        </p:tav>
                                        <p:tav tm="100000">
                                          <p:val>
                                            <p:strVal val="#ppt_h"/>
                                          </p:val>
                                        </p:tav>
                                      </p:tavLst>
                                    </p:anim>
                                    <p:animEffect transition="in" filter="fade">
                                      <p:cBhvr>
                                        <p:cTn id="62" dur="500"/>
                                        <p:tgtEl>
                                          <p:spTgt spid="10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1" fill="hold" grpId="0" nodeType="clickEffect">
                                  <p:stCondLst>
                                    <p:cond delay="0"/>
                                  </p:stCondLst>
                                  <p:childTnLst>
                                    <p:set>
                                      <p:cBhvr>
                                        <p:cTn id="71" dur="1" fill="hold">
                                          <p:stCondLst>
                                            <p:cond delay="0"/>
                                          </p:stCondLst>
                                        </p:cTn>
                                        <p:tgtEl>
                                          <p:spTgt spid="108"/>
                                        </p:tgtEl>
                                        <p:attrNameLst>
                                          <p:attrName>style.visibility</p:attrName>
                                        </p:attrNameLst>
                                      </p:cBhvr>
                                      <p:to>
                                        <p:strVal val="visible"/>
                                      </p:to>
                                    </p:set>
                                    <p:anim calcmode="lin" valueType="num">
                                      <p:cBhvr additive="base">
                                        <p:cTn id="72" dur="500"/>
                                        <p:tgtEl>
                                          <p:spTgt spid="108"/>
                                        </p:tgtEl>
                                        <p:attrNameLst>
                                          <p:attrName>ppt_y</p:attrName>
                                        </p:attrNameLst>
                                      </p:cBhvr>
                                      <p:tavLst>
                                        <p:tav tm="0">
                                          <p:val>
                                            <p:strVal val="#ppt_y-#ppt_h*1.125000"/>
                                          </p:val>
                                        </p:tav>
                                        <p:tav tm="100000">
                                          <p:val>
                                            <p:strVal val="#ppt_y"/>
                                          </p:val>
                                        </p:tav>
                                      </p:tavLst>
                                    </p:anim>
                                    <p:animEffect transition="in" filter="wipe(down)">
                                      <p:cBhvr>
                                        <p:cTn id="7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5" grpId="0"/>
      <p:bldP spid="106" grpId="0"/>
      <p:bldP spid="107" grpId="0"/>
      <p:bldP spid="108" grpId="0" animBg="1"/>
      <p:bldP spid="10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因特网上的域名服务器</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b="1" dirty="0"/>
              <a:t>域名和</a:t>
            </a:r>
            <a:r>
              <a:rPr lang="en-US" altLang="zh-CN" b="1" dirty="0"/>
              <a:t>IP</a:t>
            </a:r>
            <a:r>
              <a:rPr lang="zh-CN" altLang="en-US" b="1" dirty="0"/>
              <a:t>地址的映射关系必须保存在域名服务器中，供所有其他应用查询。显然不能将所有信息都储存在一台域名服务器中。</a:t>
            </a:r>
            <a:r>
              <a:rPr lang="en-US" altLang="zh-CN" b="1" dirty="0"/>
              <a:t>DNS</a:t>
            </a:r>
            <a:r>
              <a:rPr lang="zh-CN" altLang="en-US" b="1" dirty="0"/>
              <a:t>使用</a:t>
            </a:r>
            <a:r>
              <a:rPr lang="zh-CN" altLang="en-US" b="1" dirty="0">
                <a:solidFill>
                  <a:schemeClr val="accent1">
                    <a:lumMod val="75000"/>
                  </a:schemeClr>
                </a:solidFill>
              </a:rPr>
              <a:t>分布在各地的域名服务器</a:t>
            </a:r>
            <a:r>
              <a:rPr lang="zh-CN" altLang="en-US" b="1" dirty="0"/>
              <a:t>来实现域名到</a:t>
            </a:r>
            <a:r>
              <a:rPr lang="en-US" altLang="zh-CN" b="1" dirty="0"/>
              <a:t>IP</a:t>
            </a:r>
            <a:r>
              <a:rPr lang="zh-CN" altLang="en-US" b="1" dirty="0"/>
              <a:t>地址的转换。</a:t>
            </a:r>
            <a:endParaRPr lang="en-US" altLang="zh-CN" b="1" dirty="0">
              <a:solidFill>
                <a:srgbClr val="C00000"/>
              </a:solidFill>
            </a:endParaRPr>
          </a:p>
        </p:txBody>
      </p:sp>
      <p:sp>
        <p:nvSpPr>
          <p:cNvPr id="20" name="矩形 19">
            <a:extLst>
              <a:ext uri="{FF2B5EF4-FFF2-40B4-BE49-F238E27FC236}">
                <a16:creationId xmlns:a16="http://schemas.microsoft.com/office/drawing/2014/main" id="{7551CB3F-9D53-8D4F-E873-CA1DE6555391}"/>
              </a:ext>
            </a:extLst>
          </p:cNvPr>
          <p:cNvSpPr/>
          <p:nvPr/>
        </p:nvSpPr>
        <p:spPr>
          <a:xfrm>
            <a:off x="1411939" y="2191867"/>
            <a:ext cx="1922929" cy="46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根域名服务器</a:t>
            </a:r>
          </a:p>
        </p:txBody>
      </p:sp>
      <p:sp>
        <p:nvSpPr>
          <p:cNvPr id="21" name="矩形 20">
            <a:extLst>
              <a:ext uri="{FF2B5EF4-FFF2-40B4-BE49-F238E27FC236}">
                <a16:creationId xmlns:a16="http://schemas.microsoft.com/office/drawing/2014/main" id="{5F926764-9FD3-4731-F1EF-8E674B00321E}"/>
              </a:ext>
            </a:extLst>
          </p:cNvPr>
          <p:cNvSpPr/>
          <p:nvPr/>
        </p:nvSpPr>
        <p:spPr>
          <a:xfrm>
            <a:off x="1411939" y="3049118"/>
            <a:ext cx="1922929" cy="463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顶级域名服务器</a:t>
            </a:r>
          </a:p>
        </p:txBody>
      </p:sp>
      <p:sp>
        <p:nvSpPr>
          <p:cNvPr id="23" name="矩形 22">
            <a:extLst>
              <a:ext uri="{FF2B5EF4-FFF2-40B4-BE49-F238E27FC236}">
                <a16:creationId xmlns:a16="http://schemas.microsoft.com/office/drawing/2014/main" id="{4DC60EB8-5355-E723-9DAD-92CCB7A34760}"/>
              </a:ext>
            </a:extLst>
          </p:cNvPr>
          <p:cNvSpPr/>
          <p:nvPr/>
        </p:nvSpPr>
        <p:spPr>
          <a:xfrm>
            <a:off x="1411939" y="3906369"/>
            <a:ext cx="1922929" cy="463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权限域名服务器</a:t>
            </a:r>
          </a:p>
        </p:txBody>
      </p:sp>
      <p:sp>
        <p:nvSpPr>
          <p:cNvPr id="24" name="矩形 23">
            <a:extLst>
              <a:ext uri="{FF2B5EF4-FFF2-40B4-BE49-F238E27FC236}">
                <a16:creationId xmlns:a16="http://schemas.microsoft.com/office/drawing/2014/main" id="{ECB883DD-5CB0-124E-03C6-BB631DFB962C}"/>
              </a:ext>
            </a:extLst>
          </p:cNvPr>
          <p:cNvSpPr/>
          <p:nvPr/>
        </p:nvSpPr>
        <p:spPr>
          <a:xfrm>
            <a:off x="1411939" y="4763619"/>
            <a:ext cx="1922929" cy="4639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本地域名服务器</a:t>
            </a:r>
          </a:p>
        </p:txBody>
      </p:sp>
    </p:spTree>
    <p:custDataLst>
      <p:tags r:id="rId1"/>
    </p:custDataLst>
    <p:extLst>
      <p:ext uri="{BB962C8B-B14F-4D97-AF65-F5344CB8AC3E}">
        <p14:creationId xmlns:p14="http://schemas.microsoft.com/office/powerpoint/2010/main" val="8441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0" grpId="0" animBg="1"/>
      <p:bldP spid="21" grpId="0" animBg="1"/>
      <p:bldP spid="23"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因特网上的域名服务器</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b="1" dirty="0"/>
              <a:t>域名和</a:t>
            </a:r>
            <a:r>
              <a:rPr lang="en-US" altLang="zh-CN" b="1" dirty="0"/>
              <a:t>IP</a:t>
            </a:r>
            <a:r>
              <a:rPr lang="zh-CN" altLang="en-US" b="1" dirty="0"/>
              <a:t>地址的映射关系必须保存在域名服务器中，供所有其他应用查询。显然不能将所有信息都储存在一台域名服务器中。</a:t>
            </a:r>
            <a:r>
              <a:rPr lang="en-US" altLang="zh-CN" b="1" dirty="0"/>
              <a:t>DNS</a:t>
            </a:r>
            <a:r>
              <a:rPr lang="zh-CN" altLang="en-US" b="1" dirty="0"/>
              <a:t>使用</a:t>
            </a:r>
            <a:r>
              <a:rPr lang="zh-CN" altLang="en-US" b="1" dirty="0">
                <a:solidFill>
                  <a:schemeClr val="accent1">
                    <a:lumMod val="75000"/>
                  </a:schemeClr>
                </a:solidFill>
              </a:rPr>
              <a:t>分布在各地的域名服务器</a:t>
            </a:r>
            <a:r>
              <a:rPr lang="zh-CN" altLang="en-US" b="1" dirty="0"/>
              <a:t>来实现域名到</a:t>
            </a:r>
            <a:r>
              <a:rPr lang="en-US" altLang="zh-CN" b="1" dirty="0"/>
              <a:t>IP</a:t>
            </a:r>
            <a:r>
              <a:rPr lang="zh-CN" altLang="en-US" b="1" dirty="0"/>
              <a:t>地址的转换。</a:t>
            </a:r>
            <a:endParaRPr lang="en-US" altLang="zh-CN" b="1" dirty="0">
              <a:solidFill>
                <a:srgbClr val="C00000"/>
              </a:solidFill>
            </a:endParaRPr>
          </a:p>
        </p:txBody>
      </p:sp>
      <p:sp>
        <p:nvSpPr>
          <p:cNvPr id="20" name="矩形 19">
            <a:extLst>
              <a:ext uri="{FF2B5EF4-FFF2-40B4-BE49-F238E27FC236}">
                <a16:creationId xmlns:a16="http://schemas.microsoft.com/office/drawing/2014/main" id="{7551CB3F-9D53-8D4F-E873-CA1DE6555391}"/>
              </a:ext>
            </a:extLst>
          </p:cNvPr>
          <p:cNvSpPr/>
          <p:nvPr/>
        </p:nvSpPr>
        <p:spPr>
          <a:xfrm>
            <a:off x="1411939" y="2188502"/>
            <a:ext cx="1922929" cy="46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根域名服务器</a:t>
            </a:r>
          </a:p>
        </p:txBody>
      </p:sp>
      <p:sp>
        <p:nvSpPr>
          <p:cNvPr id="21" name="矩形 20">
            <a:extLst>
              <a:ext uri="{FF2B5EF4-FFF2-40B4-BE49-F238E27FC236}">
                <a16:creationId xmlns:a16="http://schemas.microsoft.com/office/drawing/2014/main" id="{5F926764-9FD3-4731-F1EF-8E674B00321E}"/>
              </a:ext>
            </a:extLst>
          </p:cNvPr>
          <p:cNvSpPr/>
          <p:nvPr/>
        </p:nvSpPr>
        <p:spPr>
          <a:xfrm>
            <a:off x="4067733" y="2188502"/>
            <a:ext cx="1922929" cy="463927"/>
          </a:xfrm>
          <a:prstGeom prst="rect">
            <a:avLst/>
          </a:prstGeom>
          <a:solidFill>
            <a:schemeClr val="bg2"/>
          </a:solidFill>
          <a:ln>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顶级域名服务器</a:t>
            </a:r>
          </a:p>
        </p:txBody>
      </p:sp>
      <p:sp>
        <p:nvSpPr>
          <p:cNvPr id="23" name="矩形 22">
            <a:extLst>
              <a:ext uri="{FF2B5EF4-FFF2-40B4-BE49-F238E27FC236}">
                <a16:creationId xmlns:a16="http://schemas.microsoft.com/office/drawing/2014/main" id="{4DC60EB8-5355-E723-9DAD-92CCB7A34760}"/>
              </a:ext>
            </a:extLst>
          </p:cNvPr>
          <p:cNvSpPr/>
          <p:nvPr/>
        </p:nvSpPr>
        <p:spPr>
          <a:xfrm>
            <a:off x="6723527" y="2188502"/>
            <a:ext cx="1922929" cy="463927"/>
          </a:xfrm>
          <a:prstGeom prst="rect">
            <a:avLst/>
          </a:prstGeom>
          <a:solidFill>
            <a:schemeClr val="bg2"/>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权限域名服务器</a:t>
            </a:r>
          </a:p>
        </p:txBody>
      </p:sp>
      <p:sp>
        <p:nvSpPr>
          <p:cNvPr id="24" name="矩形 23">
            <a:extLst>
              <a:ext uri="{FF2B5EF4-FFF2-40B4-BE49-F238E27FC236}">
                <a16:creationId xmlns:a16="http://schemas.microsoft.com/office/drawing/2014/main" id="{ECB883DD-5CB0-124E-03C6-BB631DFB962C}"/>
              </a:ext>
            </a:extLst>
          </p:cNvPr>
          <p:cNvSpPr/>
          <p:nvPr/>
        </p:nvSpPr>
        <p:spPr>
          <a:xfrm>
            <a:off x="9379322" y="2188502"/>
            <a:ext cx="1922929" cy="463927"/>
          </a:xfrm>
          <a:prstGeom prst="rect">
            <a:avLst/>
          </a:prstGeom>
          <a:solidFill>
            <a:schemeClr val="bg2"/>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本地域名服务器</a:t>
            </a:r>
          </a:p>
        </p:txBody>
      </p:sp>
      <p:sp>
        <p:nvSpPr>
          <p:cNvPr id="5" name="矩形 4">
            <a:extLst>
              <a:ext uri="{FF2B5EF4-FFF2-40B4-BE49-F238E27FC236}">
                <a16:creationId xmlns:a16="http://schemas.microsoft.com/office/drawing/2014/main" id="{C2D3EDEF-E1D1-69CD-8762-77286691BC45}"/>
              </a:ext>
            </a:extLst>
          </p:cNvPr>
          <p:cNvSpPr/>
          <p:nvPr/>
        </p:nvSpPr>
        <p:spPr>
          <a:xfrm>
            <a:off x="1411939" y="297211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1C3FCEDE-14D8-8EB7-53C9-B7FD079DE89B}"/>
              </a:ext>
            </a:extLst>
          </p:cNvPr>
          <p:cNvSpPr txBox="1"/>
          <p:nvPr/>
        </p:nvSpPr>
        <p:spPr>
          <a:xfrm>
            <a:off x="1689696" y="2891048"/>
            <a:ext cx="10197504" cy="417270"/>
          </a:xfrm>
          <a:prstGeom prst="rect">
            <a:avLst/>
          </a:prstGeom>
          <a:noFill/>
        </p:spPr>
        <p:txBody>
          <a:bodyPr wrap="square" lIns="91440" tIns="45720" rIns="91440" bIns="45720" anchor="ctr">
            <a:noAutofit/>
          </a:bodyPr>
          <a:lstStyle/>
          <a:p>
            <a:r>
              <a:rPr lang="zh-CN" altLang="en-US" b="1" dirty="0"/>
              <a:t>根域名服务器是最高层次的域名服务器。</a:t>
            </a:r>
            <a:endParaRPr lang="en-US" altLang="zh-CN" b="1" dirty="0"/>
          </a:p>
        </p:txBody>
      </p:sp>
      <p:sp>
        <p:nvSpPr>
          <p:cNvPr id="7" name="矩形 6">
            <a:extLst>
              <a:ext uri="{FF2B5EF4-FFF2-40B4-BE49-F238E27FC236}">
                <a16:creationId xmlns:a16="http://schemas.microsoft.com/office/drawing/2014/main" id="{1A21CA83-118E-F7B5-D50A-921EF563C553}"/>
              </a:ext>
            </a:extLst>
          </p:cNvPr>
          <p:cNvSpPr/>
          <p:nvPr/>
        </p:nvSpPr>
        <p:spPr>
          <a:xfrm>
            <a:off x="1411939" y="351006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15B79BC5-48DC-B035-A13E-7EF0D0D75504}"/>
              </a:ext>
            </a:extLst>
          </p:cNvPr>
          <p:cNvSpPr txBox="1"/>
          <p:nvPr/>
        </p:nvSpPr>
        <p:spPr>
          <a:xfrm>
            <a:off x="1689695" y="3429000"/>
            <a:ext cx="10197503" cy="417270"/>
          </a:xfrm>
          <a:prstGeom prst="rect">
            <a:avLst/>
          </a:prstGeom>
          <a:noFill/>
        </p:spPr>
        <p:txBody>
          <a:bodyPr wrap="square" lIns="91440" tIns="45720" rIns="91440" bIns="45720" anchor="ctr">
            <a:noAutofit/>
          </a:bodyPr>
          <a:lstStyle/>
          <a:p>
            <a:r>
              <a:rPr lang="zh-CN" altLang="en-US" b="1" dirty="0"/>
              <a:t>每个根域名服务器都知道所有的顶级域名服务器的域名及其</a:t>
            </a:r>
            <a:r>
              <a:rPr lang="en-US" altLang="zh-CN" b="1" dirty="0"/>
              <a:t>IP</a:t>
            </a:r>
            <a:r>
              <a:rPr lang="zh-CN" altLang="en-US" b="1" dirty="0"/>
              <a:t>地址。</a:t>
            </a:r>
            <a:endParaRPr lang="en-US" altLang="zh-CN" b="1" dirty="0"/>
          </a:p>
        </p:txBody>
      </p:sp>
      <p:sp>
        <p:nvSpPr>
          <p:cNvPr id="9" name="矩形 8">
            <a:extLst>
              <a:ext uri="{FF2B5EF4-FFF2-40B4-BE49-F238E27FC236}">
                <a16:creationId xmlns:a16="http://schemas.microsoft.com/office/drawing/2014/main" id="{121533EA-6F50-CA44-0B64-FE1AD377A613}"/>
              </a:ext>
            </a:extLst>
          </p:cNvPr>
          <p:cNvSpPr/>
          <p:nvPr/>
        </p:nvSpPr>
        <p:spPr>
          <a:xfrm>
            <a:off x="1411939" y="404801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íşlïḍè">
            <a:extLst>
              <a:ext uri="{FF2B5EF4-FFF2-40B4-BE49-F238E27FC236}">
                <a16:creationId xmlns:a16="http://schemas.microsoft.com/office/drawing/2014/main" id="{35EC5860-490E-097F-794B-724AF842C91E}"/>
              </a:ext>
            </a:extLst>
          </p:cNvPr>
          <p:cNvSpPr txBox="1"/>
          <p:nvPr/>
        </p:nvSpPr>
        <p:spPr>
          <a:xfrm>
            <a:off x="1689696" y="3966951"/>
            <a:ext cx="10197504" cy="726073"/>
          </a:xfrm>
          <a:prstGeom prst="rect">
            <a:avLst/>
          </a:prstGeom>
          <a:noFill/>
        </p:spPr>
        <p:txBody>
          <a:bodyPr wrap="square" lIns="91440" tIns="45720" rIns="91440" bIns="45720" anchor="ctr">
            <a:noAutofit/>
          </a:bodyPr>
          <a:lstStyle/>
          <a:p>
            <a:r>
              <a:rPr lang="zh-CN" altLang="en-US" b="1" dirty="0"/>
              <a:t>尽管我们将这</a:t>
            </a:r>
            <a:r>
              <a:rPr lang="en-US" altLang="zh-CN" b="1" dirty="0">
                <a:solidFill>
                  <a:schemeClr val="accent1">
                    <a:lumMod val="75000"/>
                  </a:schemeClr>
                </a:solidFill>
              </a:rPr>
              <a:t>13</a:t>
            </a:r>
            <a:r>
              <a:rPr lang="zh-CN" altLang="en-US" b="1" dirty="0">
                <a:solidFill>
                  <a:schemeClr val="accent1">
                    <a:lumMod val="75000"/>
                  </a:schemeClr>
                </a:solidFill>
              </a:rPr>
              <a:t>个</a:t>
            </a:r>
            <a:r>
              <a:rPr lang="zh-CN" altLang="en-US" b="1" dirty="0"/>
              <a:t>根域名服务器中的每一个都视为单个的服务器，但“每台服务器”实际上是由许多分布在世界各地的计算机构成的</a:t>
            </a:r>
            <a:r>
              <a:rPr lang="zh-CN" altLang="en-US" b="1" dirty="0">
                <a:solidFill>
                  <a:schemeClr val="accent1">
                    <a:lumMod val="75000"/>
                  </a:schemeClr>
                </a:solidFill>
              </a:rPr>
              <a:t>服务器群集</a:t>
            </a:r>
            <a:r>
              <a:rPr lang="zh-CN" altLang="en-US" b="1" dirty="0"/>
              <a:t>。</a:t>
            </a:r>
            <a:endParaRPr lang="en-US" altLang="zh-CN" b="1" dirty="0"/>
          </a:p>
        </p:txBody>
      </p:sp>
      <p:sp>
        <p:nvSpPr>
          <p:cNvPr id="12" name="矩形 11">
            <a:extLst>
              <a:ext uri="{FF2B5EF4-FFF2-40B4-BE49-F238E27FC236}">
                <a16:creationId xmlns:a16="http://schemas.microsoft.com/office/drawing/2014/main" id="{6CF4EBAD-7A0A-2F85-939B-592EDB7E87D6}"/>
              </a:ext>
            </a:extLst>
          </p:cNvPr>
          <p:cNvSpPr/>
          <p:nvPr/>
        </p:nvSpPr>
        <p:spPr>
          <a:xfrm>
            <a:off x="1826556" y="4820429"/>
            <a:ext cx="201325" cy="201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íşlïḍè">
            <a:extLst>
              <a:ext uri="{FF2B5EF4-FFF2-40B4-BE49-F238E27FC236}">
                <a16:creationId xmlns:a16="http://schemas.microsoft.com/office/drawing/2014/main" id="{FFCCFFEE-5F98-6120-E221-ECBB11D099E6}"/>
              </a:ext>
            </a:extLst>
          </p:cNvPr>
          <p:cNvSpPr txBox="1"/>
          <p:nvPr/>
        </p:nvSpPr>
        <p:spPr>
          <a:xfrm>
            <a:off x="2097590" y="4693024"/>
            <a:ext cx="9789610" cy="726073"/>
          </a:xfrm>
          <a:prstGeom prst="rect">
            <a:avLst/>
          </a:prstGeom>
          <a:noFill/>
        </p:spPr>
        <p:txBody>
          <a:bodyPr wrap="square" lIns="91440" tIns="45720" rIns="91440" bIns="45720" anchor="ctr">
            <a:noAutofit/>
          </a:bodyPr>
          <a:lstStyle/>
          <a:p>
            <a:r>
              <a:rPr lang="zh-CN" altLang="en-US" b="1" dirty="0"/>
              <a:t>当本地域名服务器向根域名服务器发出查询请求时，路由器就把查询请求报文转发到离这个</a:t>
            </a:r>
            <a:r>
              <a:rPr lang="en-US" altLang="zh-CN" b="1" dirty="0"/>
              <a:t>DNS</a:t>
            </a:r>
            <a:r>
              <a:rPr lang="zh-CN" altLang="en-US" b="1" dirty="0"/>
              <a:t>客户最近的一个根域名服务器。</a:t>
            </a:r>
            <a:endParaRPr lang="en-US" altLang="zh-CN" b="1" dirty="0"/>
          </a:p>
        </p:txBody>
      </p:sp>
      <p:sp>
        <p:nvSpPr>
          <p:cNvPr id="14" name="矩形 13">
            <a:extLst>
              <a:ext uri="{FF2B5EF4-FFF2-40B4-BE49-F238E27FC236}">
                <a16:creationId xmlns:a16="http://schemas.microsoft.com/office/drawing/2014/main" id="{ACA6A78D-7370-6FAF-05ED-C3194AAE8981}"/>
              </a:ext>
            </a:extLst>
          </p:cNvPr>
          <p:cNvSpPr/>
          <p:nvPr/>
        </p:nvSpPr>
        <p:spPr>
          <a:xfrm>
            <a:off x="1826556" y="5479062"/>
            <a:ext cx="201325" cy="201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íşlïḍè">
            <a:extLst>
              <a:ext uri="{FF2B5EF4-FFF2-40B4-BE49-F238E27FC236}">
                <a16:creationId xmlns:a16="http://schemas.microsoft.com/office/drawing/2014/main" id="{CE1D64EC-0049-3EF7-738A-525342E60971}"/>
              </a:ext>
            </a:extLst>
          </p:cNvPr>
          <p:cNvSpPr txBox="1"/>
          <p:nvPr/>
        </p:nvSpPr>
        <p:spPr>
          <a:xfrm>
            <a:off x="2097590" y="5351657"/>
            <a:ext cx="9789610" cy="726073"/>
          </a:xfrm>
          <a:prstGeom prst="rect">
            <a:avLst/>
          </a:prstGeom>
          <a:noFill/>
        </p:spPr>
        <p:txBody>
          <a:bodyPr wrap="square" lIns="91440" tIns="45720" rIns="91440" bIns="45720" anchor="ctr">
            <a:noAutofit/>
          </a:bodyPr>
          <a:lstStyle/>
          <a:p>
            <a:r>
              <a:rPr lang="zh-CN" altLang="en-US" b="1" dirty="0"/>
              <a:t>这就加快了</a:t>
            </a:r>
            <a:r>
              <a:rPr lang="en-US" altLang="zh-CN" b="1" dirty="0"/>
              <a:t>DNS</a:t>
            </a:r>
            <a:r>
              <a:rPr lang="zh-CN" altLang="en-US" b="1" dirty="0"/>
              <a:t>的查询过程，同时也更合理地利用了因特网的资源。</a:t>
            </a:r>
            <a:r>
              <a:rPr lang="zh-CN" altLang="en-US" b="1" dirty="0">
                <a:solidFill>
                  <a:schemeClr val="accent1">
                    <a:lumMod val="75000"/>
                  </a:schemeClr>
                </a:solidFill>
              </a:rPr>
              <a:t>根域名服务器通常并不直接对域名进行解析，而是返回该域名所属顶级域名的顶级域名服务器的</a:t>
            </a:r>
            <a:r>
              <a:rPr lang="en-US" altLang="zh-CN" b="1" dirty="0">
                <a:solidFill>
                  <a:schemeClr val="accent1">
                    <a:lumMod val="75000"/>
                  </a:schemeClr>
                </a:solidFill>
              </a:rPr>
              <a:t>IP</a:t>
            </a:r>
            <a:r>
              <a:rPr lang="zh-CN" altLang="en-US" b="1" dirty="0">
                <a:solidFill>
                  <a:schemeClr val="accent1">
                    <a:lumMod val="75000"/>
                  </a:schemeClr>
                </a:solidFill>
              </a:rPr>
              <a:t>地址</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628567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360"/>
                                          </p:val>
                                        </p:tav>
                                        <p:tav tm="100000">
                                          <p:val>
                                            <p:fltVal val="0"/>
                                          </p:val>
                                        </p:tav>
                                      </p:tavLst>
                                    </p:anim>
                                    <p:animEffect transition="in" filter="fade">
                                      <p:cBhvr>
                                        <p:cTn id="21" dur="500"/>
                                        <p:tgtEl>
                                          <p:spTgt spid="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 calcmode="lin" valueType="num">
                                      <p:cBhvr>
                                        <p:cTn id="42" dur="500" fill="hold"/>
                                        <p:tgtEl>
                                          <p:spTgt spid="12"/>
                                        </p:tgtEl>
                                        <p:attrNameLst>
                                          <p:attrName>style.rotation</p:attrName>
                                        </p:attrNameLst>
                                      </p:cBhvr>
                                      <p:tavLst>
                                        <p:tav tm="0">
                                          <p:val>
                                            <p:fltVal val="360"/>
                                          </p:val>
                                        </p:tav>
                                        <p:tav tm="100000">
                                          <p:val>
                                            <p:fltVal val="0"/>
                                          </p:val>
                                        </p:tav>
                                      </p:tavLst>
                                    </p:anim>
                                    <p:animEffect transition="in" filter="fade">
                                      <p:cBhvr>
                                        <p:cTn id="43" dur="500"/>
                                        <p:tgtEl>
                                          <p:spTgt spid="12"/>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 calcmode="lin" valueType="num">
                                      <p:cBhvr>
                                        <p:cTn id="53" dur="500" fill="hold"/>
                                        <p:tgtEl>
                                          <p:spTgt spid="14"/>
                                        </p:tgtEl>
                                        <p:attrNameLst>
                                          <p:attrName>style.rotation</p:attrName>
                                        </p:attrNameLst>
                                      </p:cBhvr>
                                      <p:tavLst>
                                        <p:tav tm="0">
                                          <p:val>
                                            <p:fltVal val="360"/>
                                          </p:val>
                                        </p:tav>
                                        <p:tav tm="100000">
                                          <p:val>
                                            <p:fltVal val="0"/>
                                          </p:val>
                                        </p:tav>
                                      </p:tavLst>
                                    </p:anim>
                                    <p:animEffect transition="in" filter="fade">
                                      <p:cBhvr>
                                        <p:cTn id="54" dur="500"/>
                                        <p:tgtEl>
                                          <p:spTgt spid="14"/>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2" grpId="0" animBg="1"/>
      <p:bldP spid="13" grpId="0"/>
      <p:bldP spid="14" grpId="0" animBg="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因特网上的域名服务器</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b="1" dirty="0"/>
              <a:t>域名和</a:t>
            </a:r>
            <a:r>
              <a:rPr lang="en-US" altLang="zh-CN" b="1" dirty="0"/>
              <a:t>IP</a:t>
            </a:r>
            <a:r>
              <a:rPr lang="zh-CN" altLang="en-US" b="1" dirty="0"/>
              <a:t>地址的映射关系必须保存在域名服务器中，供所有其他应用查询。显然不能将所有信息都储存在一台域名服务器中。</a:t>
            </a:r>
            <a:r>
              <a:rPr lang="en-US" altLang="zh-CN" b="1" dirty="0"/>
              <a:t>DNS</a:t>
            </a:r>
            <a:r>
              <a:rPr lang="zh-CN" altLang="en-US" b="1" dirty="0"/>
              <a:t>使用</a:t>
            </a:r>
            <a:r>
              <a:rPr lang="zh-CN" altLang="en-US" b="1" dirty="0">
                <a:solidFill>
                  <a:schemeClr val="accent1">
                    <a:lumMod val="75000"/>
                  </a:schemeClr>
                </a:solidFill>
              </a:rPr>
              <a:t>分布在各地的域名服务器</a:t>
            </a:r>
            <a:r>
              <a:rPr lang="zh-CN" altLang="en-US" b="1" dirty="0"/>
              <a:t>来实现域名到</a:t>
            </a:r>
            <a:r>
              <a:rPr lang="en-US" altLang="zh-CN" b="1" dirty="0"/>
              <a:t>IP</a:t>
            </a:r>
            <a:r>
              <a:rPr lang="zh-CN" altLang="en-US" b="1" dirty="0"/>
              <a:t>地址的转换。</a:t>
            </a:r>
            <a:endParaRPr lang="en-US" altLang="zh-CN" b="1" dirty="0">
              <a:solidFill>
                <a:srgbClr val="C00000"/>
              </a:solidFill>
            </a:endParaRPr>
          </a:p>
        </p:txBody>
      </p:sp>
      <p:sp>
        <p:nvSpPr>
          <p:cNvPr id="20" name="矩形 19">
            <a:extLst>
              <a:ext uri="{FF2B5EF4-FFF2-40B4-BE49-F238E27FC236}">
                <a16:creationId xmlns:a16="http://schemas.microsoft.com/office/drawing/2014/main" id="{7551CB3F-9D53-8D4F-E873-CA1DE6555391}"/>
              </a:ext>
            </a:extLst>
          </p:cNvPr>
          <p:cNvSpPr/>
          <p:nvPr/>
        </p:nvSpPr>
        <p:spPr>
          <a:xfrm>
            <a:off x="1411939" y="2188502"/>
            <a:ext cx="1922929" cy="463927"/>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根域名服务器</a:t>
            </a:r>
          </a:p>
        </p:txBody>
      </p:sp>
      <p:sp>
        <p:nvSpPr>
          <p:cNvPr id="21" name="矩形 20">
            <a:extLst>
              <a:ext uri="{FF2B5EF4-FFF2-40B4-BE49-F238E27FC236}">
                <a16:creationId xmlns:a16="http://schemas.microsoft.com/office/drawing/2014/main" id="{5F926764-9FD3-4731-F1EF-8E674B00321E}"/>
              </a:ext>
            </a:extLst>
          </p:cNvPr>
          <p:cNvSpPr/>
          <p:nvPr/>
        </p:nvSpPr>
        <p:spPr>
          <a:xfrm>
            <a:off x="4067733" y="2188502"/>
            <a:ext cx="1922929" cy="463927"/>
          </a:xfrm>
          <a:prstGeom prst="rect">
            <a:avLst/>
          </a:prstGeom>
          <a:solidFill>
            <a:schemeClr val="bg2"/>
          </a:solidFill>
          <a:ln>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顶级域名服务器</a:t>
            </a:r>
          </a:p>
        </p:txBody>
      </p:sp>
      <p:sp>
        <p:nvSpPr>
          <p:cNvPr id="23" name="矩形 22">
            <a:extLst>
              <a:ext uri="{FF2B5EF4-FFF2-40B4-BE49-F238E27FC236}">
                <a16:creationId xmlns:a16="http://schemas.microsoft.com/office/drawing/2014/main" id="{4DC60EB8-5355-E723-9DAD-92CCB7A34760}"/>
              </a:ext>
            </a:extLst>
          </p:cNvPr>
          <p:cNvSpPr/>
          <p:nvPr/>
        </p:nvSpPr>
        <p:spPr>
          <a:xfrm>
            <a:off x="6723527" y="2188502"/>
            <a:ext cx="1922929" cy="463927"/>
          </a:xfrm>
          <a:prstGeom prst="rect">
            <a:avLst/>
          </a:prstGeom>
          <a:solidFill>
            <a:schemeClr val="bg2"/>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权限域名服务器</a:t>
            </a:r>
          </a:p>
        </p:txBody>
      </p:sp>
      <p:sp>
        <p:nvSpPr>
          <p:cNvPr id="24" name="矩形 23">
            <a:extLst>
              <a:ext uri="{FF2B5EF4-FFF2-40B4-BE49-F238E27FC236}">
                <a16:creationId xmlns:a16="http://schemas.microsoft.com/office/drawing/2014/main" id="{ECB883DD-5CB0-124E-03C6-BB631DFB962C}"/>
              </a:ext>
            </a:extLst>
          </p:cNvPr>
          <p:cNvSpPr/>
          <p:nvPr/>
        </p:nvSpPr>
        <p:spPr>
          <a:xfrm>
            <a:off x="9379322" y="2188502"/>
            <a:ext cx="1922929" cy="463927"/>
          </a:xfrm>
          <a:prstGeom prst="rect">
            <a:avLst/>
          </a:prstGeom>
          <a:solidFill>
            <a:schemeClr val="bg2"/>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本地域名服务器</a:t>
            </a:r>
          </a:p>
        </p:txBody>
      </p:sp>
      <p:sp>
        <p:nvSpPr>
          <p:cNvPr id="5" name="矩形 4">
            <a:extLst>
              <a:ext uri="{FF2B5EF4-FFF2-40B4-BE49-F238E27FC236}">
                <a16:creationId xmlns:a16="http://schemas.microsoft.com/office/drawing/2014/main" id="{C2D3EDEF-E1D1-69CD-8762-77286691BC45}"/>
              </a:ext>
            </a:extLst>
          </p:cNvPr>
          <p:cNvSpPr/>
          <p:nvPr/>
        </p:nvSpPr>
        <p:spPr>
          <a:xfrm>
            <a:off x="1411939" y="297211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1C3FCEDE-14D8-8EB7-53C9-B7FD079DE89B}"/>
              </a:ext>
            </a:extLst>
          </p:cNvPr>
          <p:cNvSpPr txBox="1"/>
          <p:nvPr/>
        </p:nvSpPr>
        <p:spPr>
          <a:xfrm>
            <a:off x="1689696" y="2891048"/>
            <a:ext cx="10197504" cy="417270"/>
          </a:xfrm>
          <a:prstGeom prst="rect">
            <a:avLst/>
          </a:prstGeom>
          <a:noFill/>
        </p:spPr>
        <p:txBody>
          <a:bodyPr wrap="square" lIns="91440" tIns="45720" rIns="91440" bIns="45720" anchor="ctr">
            <a:noAutofit/>
          </a:bodyPr>
          <a:lstStyle/>
          <a:p>
            <a:r>
              <a:rPr lang="zh-CN" altLang="en-US" b="1" dirty="0"/>
              <a:t>顶级域名服务器负责</a:t>
            </a:r>
            <a:r>
              <a:rPr lang="zh-CN" altLang="en-US" b="1" dirty="0">
                <a:solidFill>
                  <a:schemeClr val="accent1">
                    <a:lumMod val="75000"/>
                  </a:schemeClr>
                </a:solidFill>
              </a:rPr>
              <a:t>管理在该顶级域名服务器注册的所有二级域名</a:t>
            </a:r>
            <a:r>
              <a:rPr lang="zh-CN" altLang="en-US" b="1" dirty="0"/>
              <a:t>。</a:t>
            </a:r>
            <a:endParaRPr lang="en-US" altLang="zh-CN" b="1" dirty="0"/>
          </a:p>
        </p:txBody>
      </p:sp>
      <p:sp>
        <p:nvSpPr>
          <p:cNvPr id="7" name="矩形 6">
            <a:extLst>
              <a:ext uri="{FF2B5EF4-FFF2-40B4-BE49-F238E27FC236}">
                <a16:creationId xmlns:a16="http://schemas.microsoft.com/office/drawing/2014/main" id="{1A21CA83-118E-F7B5-D50A-921EF563C553}"/>
              </a:ext>
            </a:extLst>
          </p:cNvPr>
          <p:cNvSpPr/>
          <p:nvPr/>
        </p:nvSpPr>
        <p:spPr>
          <a:xfrm>
            <a:off x="1411939" y="351006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15B79BC5-48DC-B035-A13E-7EF0D0D75504}"/>
              </a:ext>
            </a:extLst>
          </p:cNvPr>
          <p:cNvSpPr txBox="1"/>
          <p:nvPr/>
        </p:nvSpPr>
        <p:spPr>
          <a:xfrm>
            <a:off x="1689695" y="3428999"/>
            <a:ext cx="10197503" cy="665629"/>
          </a:xfrm>
          <a:prstGeom prst="rect">
            <a:avLst/>
          </a:prstGeom>
          <a:noFill/>
        </p:spPr>
        <p:txBody>
          <a:bodyPr wrap="square" lIns="91440" tIns="45720" rIns="91440" bIns="45720" anchor="ctr">
            <a:noAutofit/>
          </a:bodyPr>
          <a:lstStyle/>
          <a:p>
            <a:r>
              <a:rPr lang="zh-CN" altLang="en-US" b="1" dirty="0"/>
              <a:t>当收到</a:t>
            </a:r>
            <a:r>
              <a:rPr lang="en-US" altLang="zh-CN" b="1" dirty="0"/>
              <a:t>DNS</a:t>
            </a:r>
            <a:r>
              <a:rPr lang="zh-CN" altLang="en-US" b="1" dirty="0"/>
              <a:t>查询请求时就给出相应的回答，可能是最后的结果，也可能是下一级权限域名服务器的</a:t>
            </a:r>
            <a:r>
              <a:rPr lang="en-US" altLang="zh-CN" b="1" dirty="0"/>
              <a:t>IP</a:t>
            </a:r>
            <a:r>
              <a:rPr lang="zh-CN" altLang="en-US" b="1" dirty="0"/>
              <a:t>地址。</a:t>
            </a:r>
            <a:endParaRPr lang="en-US" altLang="zh-CN" b="1" dirty="0"/>
          </a:p>
        </p:txBody>
      </p:sp>
      <p:sp>
        <p:nvSpPr>
          <p:cNvPr id="16" name="矩形 15">
            <a:extLst>
              <a:ext uri="{FF2B5EF4-FFF2-40B4-BE49-F238E27FC236}">
                <a16:creationId xmlns:a16="http://schemas.microsoft.com/office/drawing/2014/main" id="{156B3C07-55CE-BD7A-E7E0-D07B8C6348B7}"/>
              </a:ext>
            </a:extLst>
          </p:cNvPr>
          <p:cNvSpPr/>
          <p:nvPr/>
        </p:nvSpPr>
        <p:spPr>
          <a:xfrm>
            <a:off x="4067733" y="2185300"/>
            <a:ext cx="1922929" cy="46392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顶级域名服务器</a:t>
            </a:r>
          </a:p>
        </p:txBody>
      </p:sp>
    </p:spTree>
    <p:custDataLst>
      <p:tags r:id="rId1"/>
    </p:custDataLst>
    <p:extLst>
      <p:ext uri="{BB962C8B-B14F-4D97-AF65-F5344CB8AC3E}">
        <p14:creationId xmlns:p14="http://schemas.microsoft.com/office/powerpoint/2010/main" val="3887801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因特网上的域名服务器</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b="1" dirty="0"/>
              <a:t>域名和</a:t>
            </a:r>
            <a:r>
              <a:rPr lang="en-US" altLang="zh-CN" b="1" dirty="0"/>
              <a:t>IP</a:t>
            </a:r>
            <a:r>
              <a:rPr lang="zh-CN" altLang="en-US" b="1" dirty="0"/>
              <a:t>地址的映射关系必须保存在域名服务器中，供所有其他应用查询。显然不能将所有信息都储存在一台域名服务器中。</a:t>
            </a:r>
            <a:r>
              <a:rPr lang="en-US" altLang="zh-CN" b="1" dirty="0"/>
              <a:t>DNS</a:t>
            </a:r>
            <a:r>
              <a:rPr lang="zh-CN" altLang="en-US" b="1" dirty="0"/>
              <a:t>使用</a:t>
            </a:r>
            <a:r>
              <a:rPr lang="zh-CN" altLang="en-US" b="1" dirty="0">
                <a:solidFill>
                  <a:schemeClr val="accent1">
                    <a:lumMod val="75000"/>
                  </a:schemeClr>
                </a:solidFill>
              </a:rPr>
              <a:t>分布在各地的域名服务器</a:t>
            </a:r>
            <a:r>
              <a:rPr lang="zh-CN" altLang="en-US" b="1" dirty="0"/>
              <a:t>来实现域名到</a:t>
            </a:r>
            <a:r>
              <a:rPr lang="en-US" altLang="zh-CN" b="1" dirty="0"/>
              <a:t>IP</a:t>
            </a:r>
            <a:r>
              <a:rPr lang="zh-CN" altLang="en-US" b="1" dirty="0"/>
              <a:t>地址的转换。</a:t>
            </a:r>
            <a:endParaRPr lang="en-US" altLang="zh-CN" b="1" dirty="0">
              <a:solidFill>
                <a:srgbClr val="C00000"/>
              </a:solidFill>
            </a:endParaRPr>
          </a:p>
        </p:txBody>
      </p:sp>
      <p:sp>
        <p:nvSpPr>
          <p:cNvPr id="20" name="矩形 19">
            <a:extLst>
              <a:ext uri="{FF2B5EF4-FFF2-40B4-BE49-F238E27FC236}">
                <a16:creationId xmlns:a16="http://schemas.microsoft.com/office/drawing/2014/main" id="{7551CB3F-9D53-8D4F-E873-CA1DE6555391}"/>
              </a:ext>
            </a:extLst>
          </p:cNvPr>
          <p:cNvSpPr/>
          <p:nvPr/>
        </p:nvSpPr>
        <p:spPr>
          <a:xfrm>
            <a:off x="1411939" y="2188502"/>
            <a:ext cx="1922929" cy="463927"/>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根域名服务器</a:t>
            </a:r>
          </a:p>
        </p:txBody>
      </p:sp>
      <p:sp>
        <p:nvSpPr>
          <p:cNvPr id="21" name="矩形 20">
            <a:extLst>
              <a:ext uri="{FF2B5EF4-FFF2-40B4-BE49-F238E27FC236}">
                <a16:creationId xmlns:a16="http://schemas.microsoft.com/office/drawing/2014/main" id="{5F926764-9FD3-4731-F1EF-8E674B00321E}"/>
              </a:ext>
            </a:extLst>
          </p:cNvPr>
          <p:cNvSpPr/>
          <p:nvPr/>
        </p:nvSpPr>
        <p:spPr>
          <a:xfrm>
            <a:off x="4067733" y="2188502"/>
            <a:ext cx="1922929" cy="463927"/>
          </a:xfrm>
          <a:prstGeom prst="rect">
            <a:avLst/>
          </a:prstGeom>
          <a:solidFill>
            <a:schemeClr val="bg2"/>
          </a:solidFill>
          <a:ln>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顶级域名服务器</a:t>
            </a:r>
          </a:p>
        </p:txBody>
      </p:sp>
      <p:sp>
        <p:nvSpPr>
          <p:cNvPr id="23" name="矩形 22">
            <a:extLst>
              <a:ext uri="{FF2B5EF4-FFF2-40B4-BE49-F238E27FC236}">
                <a16:creationId xmlns:a16="http://schemas.microsoft.com/office/drawing/2014/main" id="{4DC60EB8-5355-E723-9DAD-92CCB7A34760}"/>
              </a:ext>
            </a:extLst>
          </p:cNvPr>
          <p:cNvSpPr/>
          <p:nvPr/>
        </p:nvSpPr>
        <p:spPr>
          <a:xfrm>
            <a:off x="6723527" y="2188502"/>
            <a:ext cx="1922929" cy="463927"/>
          </a:xfrm>
          <a:prstGeom prst="rect">
            <a:avLst/>
          </a:prstGeom>
          <a:solidFill>
            <a:schemeClr val="bg2"/>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权限域名服务器</a:t>
            </a:r>
          </a:p>
        </p:txBody>
      </p:sp>
      <p:sp>
        <p:nvSpPr>
          <p:cNvPr id="24" name="矩形 23">
            <a:extLst>
              <a:ext uri="{FF2B5EF4-FFF2-40B4-BE49-F238E27FC236}">
                <a16:creationId xmlns:a16="http://schemas.microsoft.com/office/drawing/2014/main" id="{ECB883DD-5CB0-124E-03C6-BB631DFB962C}"/>
              </a:ext>
            </a:extLst>
          </p:cNvPr>
          <p:cNvSpPr/>
          <p:nvPr/>
        </p:nvSpPr>
        <p:spPr>
          <a:xfrm>
            <a:off x="9379322" y="2188502"/>
            <a:ext cx="1922929" cy="463927"/>
          </a:xfrm>
          <a:prstGeom prst="rect">
            <a:avLst/>
          </a:prstGeom>
          <a:solidFill>
            <a:schemeClr val="bg2"/>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本地域名服务器</a:t>
            </a:r>
          </a:p>
        </p:txBody>
      </p:sp>
      <p:sp>
        <p:nvSpPr>
          <p:cNvPr id="5" name="矩形 4">
            <a:extLst>
              <a:ext uri="{FF2B5EF4-FFF2-40B4-BE49-F238E27FC236}">
                <a16:creationId xmlns:a16="http://schemas.microsoft.com/office/drawing/2014/main" id="{C2D3EDEF-E1D1-69CD-8762-77286691BC45}"/>
              </a:ext>
            </a:extLst>
          </p:cNvPr>
          <p:cNvSpPr/>
          <p:nvPr/>
        </p:nvSpPr>
        <p:spPr>
          <a:xfrm>
            <a:off x="1411939" y="297211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1C3FCEDE-14D8-8EB7-53C9-B7FD079DE89B}"/>
              </a:ext>
            </a:extLst>
          </p:cNvPr>
          <p:cNvSpPr txBox="1"/>
          <p:nvPr/>
        </p:nvSpPr>
        <p:spPr>
          <a:xfrm>
            <a:off x="1689696" y="2891048"/>
            <a:ext cx="10197504" cy="417270"/>
          </a:xfrm>
          <a:prstGeom prst="rect">
            <a:avLst/>
          </a:prstGeom>
          <a:noFill/>
        </p:spPr>
        <p:txBody>
          <a:bodyPr wrap="square" lIns="91440" tIns="45720" rIns="91440" bIns="45720" anchor="ctr">
            <a:noAutofit/>
          </a:bodyPr>
          <a:lstStyle/>
          <a:p>
            <a:r>
              <a:rPr lang="zh-CN" altLang="en-US" b="1" dirty="0"/>
              <a:t>权限域名服务器负责</a:t>
            </a:r>
            <a:r>
              <a:rPr lang="zh-CN" altLang="en-US" b="1" dirty="0">
                <a:solidFill>
                  <a:srgbClr val="FF0000"/>
                </a:solidFill>
              </a:rPr>
              <a:t>管理某个区的域名</a:t>
            </a:r>
            <a:r>
              <a:rPr lang="zh-CN" altLang="en-US" b="1" dirty="0"/>
              <a:t>。</a:t>
            </a:r>
            <a:endParaRPr lang="en-US" altLang="zh-CN" b="1" dirty="0"/>
          </a:p>
        </p:txBody>
      </p:sp>
      <p:sp>
        <p:nvSpPr>
          <p:cNvPr id="7" name="矩形 6">
            <a:extLst>
              <a:ext uri="{FF2B5EF4-FFF2-40B4-BE49-F238E27FC236}">
                <a16:creationId xmlns:a16="http://schemas.microsoft.com/office/drawing/2014/main" id="{1A21CA83-118E-F7B5-D50A-921EF563C553}"/>
              </a:ext>
            </a:extLst>
          </p:cNvPr>
          <p:cNvSpPr/>
          <p:nvPr/>
        </p:nvSpPr>
        <p:spPr>
          <a:xfrm>
            <a:off x="1411939" y="351006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15B79BC5-48DC-B035-A13E-7EF0D0D75504}"/>
              </a:ext>
            </a:extLst>
          </p:cNvPr>
          <p:cNvSpPr txBox="1"/>
          <p:nvPr/>
        </p:nvSpPr>
        <p:spPr>
          <a:xfrm>
            <a:off x="1689695" y="3428999"/>
            <a:ext cx="10197503" cy="66562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每一个主机的域名都必须在某个权限域名服务器处注册登记</a:t>
            </a:r>
            <a:r>
              <a:rPr lang="zh-CN" altLang="en-US" b="1" dirty="0"/>
              <a:t>。因此权限域名服务器知道其管辖的域名与</a:t>
            </a:r>
            <a:r>
              <a:rPr lang="en-US" altLang="zh-CN" b="1" dirty="0"/>
              <a:t>IP</a:t>
            </a:r>
            <a:r>
              <a:rPr lang="zh-CN" altLang="en-US" b="1" dirty="0"/>
              <a:t>地址的映射关系。</a:t>
            </a:r>
            <a:endParaRPr lang="en-US" altLang="zh-CN" b="1" dirty="0"/>
          </a:p>
        </p:txBody>
      </p:sp>
      <p:sp>
        <p:nvSpPr>
          <p:cNvPr id="16" name="矩形 15">
            <a:extLst>
              <a:ext uri="{FF2B5EF4-FFF2-40B4-BE49-F238E27FC236}">
                <a16:creationId xmlns:a16="http://schemas.microsoft.com/office/drawing/2014/main" id="{156B3C07-55CE-BD7A-E7E0-D07B8C6348B7}"/>
              </a:ext>
            </a:extLst>
          </p:cNvPr>
          <p:cNvSpPr/>
          <p:nvPr/>
        </p:nvSpPr>
        <p:spPr>
          <a:xfrm>
            <a:off x="6723526" y="2188502"/>
            <a:ext cx="1922929" cy="46392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权限域名服务器</a:t>
            </a:r>
          </a:p>
        </p:txBody>
      </p:sp>
      <p:sp>
        <p:nvSpPr>
          <p:cNvPr id="9" name="矩形 8">
            <a:extLst>
              <a:ext uri="{FF2B5EF4-FFF2-40B4-BE49-F238E27FC236}">
                <a16:creationId xmlns:a16="http://schemas.microsoft.com/office/drawing/2014/main" id="{84E1A3EF-CDAD-861B-C81E-ECF102F8ED68}"/>
              </a:ext>
            </a:extLst>
          </p:cNvPr>
          <p:cNvSpPr/>
          <p:nvPr/>
        </p:nvSpPr>
        <p:spPr>
          <a:xfrm>
            <a:off x="1411939" y="417569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íşlïḍè">
            <a:extLst>
              <a:ext uri="{FF2B5EF4-FFF2-40B4-BE49-F238E27FC236}">
                <a16:creationId xmlns:a16="http://schemas.microsoft.com/office/drawing/2014/main" id="{632AC365-77F1-0144-969F-119A44D058BF}"/>
              </a:ext>
            </a:extLst>
          </p:cNvPr>
          <p:cNvSpPr txBox="1"/>
          <p:nvPr/>
        </p:nvSpPr>
        <p:spPr>
          <a:xfrm>
            <a:off x="1689696" y="4094628"/>
            <a:ext cx="10197504" cy="417270"/>
          </a:xfrm>
          <a:prstGeom prst="rect">
            <a:avLst/>
          </a:prstGeom>
          <a:noFill/>
        </p:spPr>
        <p:txBody>
          <a:bodyPr wrap="square" lIns="91440" tIns="45720" rIns="91440" bIns="45720" anchor="ctr">
            <a:noAutofit/>
          </a:bodyPr>
          <a:lstStyle/>
          <a:p>
            <a:r>
              <a:rPr lang="zh-CN" altLang="en-US" b="1" dirty="0"/>
              <a:t>另外，权限域名服务器还知道其下级域名服务器的地址。</a:t>
            </a:r>
            <a:endParaRPr lang="en-US" altLang="zh-CN" b="1" dirty="0"/>
          </a:p>
        </p:txBody>
      </p:sp>
    </p:spTree>
    <p:custDataLst>
      <p:tags r:id="rId1"/>
    </p:custDataLst>
    <p:extLst>
      <p:ext uri="{BB962C8B-B14F-4D97-AF65-F5344CB8AC3E}">
        <p14:creationId xmlns:p14="http://schemas.microsoft.com/office/powerpoint/2010/main" val="2224660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360"/>
                                          </p:val>
                                        </p:tav>
                                        <p:tav tm="100000">
                                          <p:val>
                                            <p:fltVal val="0"/>
                                          </p:val>
                                        </p:tav>
                                      </p:tavLst>
                                    </p:anim>
                                    <p:animEffect transition="in" filter="fade">
                                      <p:cBhvr>
                                        <p:cTn id="37" dur="500"/>
                                        <p:tgtEl>
                                          <p:spTgt spid="9"/>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6" grpId="0" animBg="1"/>
      <p:bldP spid="9"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因特网上的域名服务器</a:t>
              </a:r>
            </a:p>
          </p:txBody>
        </p:sp>
      </p:grpSp>
      <p:sp>
        <p:nvSpPr>
          <p:cNvPr id="11" name="矩形 10">
            <a:extLst>
              <a:ext uri="{FF2B5EF4-FFF2-40B4-BE49-F238E27FC236}">
                <a16:creationId xmlns:a16="http://schemas.microsoft.com/office/drawing/2014/main" id="{1312E845-38D6-0DB5-1C28-8705C3D13153}"/>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íşlïḍè">
            <a:extLst>
              <a:ext uri="{FF2B5EF4-FFF2-40B4-BE49-F238E27FC236}">
                <a16:creationId xmlns:a16="http://schemas.microsoft.com/office/drawing/2014/main" id="{04E4E7AB-6E43-E8B8-B8DE-38FF4FA07AAB}"/>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b="1" dirty="0"/>
              <a:t>域名和</a:t>
            </a:r>
            <a:r>
              <a:rPr lang="en-US" altLang="zh-CN" b="1" dirty="0"/>
              <a:t>IP</a:t>
            </a:r>
            <a:r>
              <a:rPr lang="zh-CN" altLang="en-US" b="1" dirty="0"/>
              <a:t>地址的映射关系必须保存在域名服务器中，供所有其他应用查询。显然不能将所有信息都储存在一台域名服务器中。</a:t>
            </a:r>
            <a:r>
              <a:rPr lang="en-US" altLang="zh-CN" b="1" dirty="0"/>
              <a:t>DNS</a:t>
            </a:r>
            <a:r>
              <a:rPr lang="zh-CN" altLang="en-US" b="1" dirty="0"/>
              <a:t>使用</a:t>
            </a:r>
            <a:r>
              <a:rPr lang="zh-CN" altLang="en-US" b="1" dirty="0">
                <a:solidFill>
                  <a:schemeClr val="accent1">
                    <a:lumMod val="75000"/>
                  </a:schemeClr>
                </a:solidFill>
              </a:rPr>
              <a:t>分布在各地的域名服务器</a:t>
            </a:r>
            <a:r>
              <a:rPr lang="zh-CN" altLang="en-US" b="1" dirty="0"/>
              <a:t>来实现域名到</a:t>
            </a:r>
            <a:r>
              <a:rPr lang="en-US" altLang="zh-CN" b="1" dirty="0"/>
              <a:t>IP</a:t>
            </a:r>
            <a:r>
              <a:rPr lang="zh-CN" altLang="en-US" b="1" dirty="0"/>
              <a:t>地址的转换。</a:t>
            </a:r>
            <a:endParaRPr lang="en-US" altLang="zh-CN" b="1" dirty="0">
              <a:solidFill>
                <a:srgbClr val="C00000"/>
              </a:solidFill>
            </a:endParaRPr>
          </a:p>
        </p:txBody>
      </p:sp>
      <p:sp>
        <p:nvSpPr>
          <p:cNvPr id="20" name="矩形 19">
            <a:extLst>
              <a:ext uri="{FF2B5EF4-FFF2-40B4-BE49-F238E27FC236}">
                <a16:creationId xmlns:a16="http://schemas.microsoft.com/office/drawing/2014/main" id="{7551CB3F-9D53-8D4F-E873-CA1DE6555391}"/>
              </a:ext>
            </a:extLst>
          </p:cNvPr>
          <p:cNvSpPr/>
          <p:nvPr/>
        </p:nvSpPr>
        <p:spPr>
          <a:xfrm>
            <a:off x="1411939" y="2188502"/>
            <a:ext cx="1922929" cy="463927"/>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根域名服务器</a:t>
            </a:r>
          </a:p>
        </p:txBody>
      </p:sp>
      <p:sp>
        <p:nvSpPr>
          <p:cNvPr id="21" name="矩形 20">
            <a:extLst>
              <a:ext uri="{FF2B5EF4-FFF2-40B4-BE49-F238E27FC236}">
                <a16:creationId xmlns:a16="http://schemas.microsoft.com/office/drawing/2014/main" id="{5F926764-9FD3-4731-F1EF-8E674B00321E}"/>
              </a:ext>
            </a:extLst>
          </p:cNvPr>
          <p:cNvSpPr/>
          <p:nvPr/>
        </p:nvSpPr>
        <p:spPr>
          <a:xfrm>
            <a:off x="4067733" y="2188502"/>
            <a:ext cx="1922929" cy="463927"/>
          </a:xfrm>
          <a:prstGeom prst="rect">
            <a:avLst/>
          </a:prstGeom>
          <a:solidFill>
            <a:schemeClr val="bg2"/>
          </a:solidFill>
          <a:ln>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顶级域名服务器</a:t>
            </a:r>
          </a:p>
        </p:txBody>
      </p:sp>
      <p:sp>
        <p:nvSpPr>
          <p:cNvPr id="23" name="矩形 22">
            <a:extLst>
              <a:ext uri="{FF2B5EF4-FFF2-40B4-BE49-F238E27FC236}">
                <a16:creationId xmlns:a16="http://schemas.microsoft.com/office/drawing/2014/main" id="{4DC60EB8-5355-E723-9DAD-92CCB7A34760}"/>
              </a:ext>
            </a:extLst>
          </p:cNvPr>
          <p:cNvSpPr/>
          <p:nvPr/>
        </p:nvSpPr>
        <p:spPr>
          <a:xfrm>
            <a:off x="6723527" y="2188502"/>
            <a:ext cx="1922929" cy="463927"/>
          </a:xfrm>
          <a:prstGeom prst="rect">
            <a:avLst/>
          </a:prstGeom>
          <a:solidFill>
            <a:schemeClr val="bg2"/>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权限域名服务器</a:t>
            </a:r>
          </a:p>
        </p:txBody>
      </p:sp>
      <p:sp>
        <p:nvSpPr>
          <p:cNvPr id="24" name="矩形 23">
            <a:extLst>
              <a:ext uri="{FF2B5EF4-FFF2-40B4-BE49-F238E27FC236}">
                <a16:creationId xmlns:a16="http://schemas.microsoft.com/office/drawing/2014/main" id="{ECB883DD-5CB0-124E-03C6-BB631DFB962C}"/>
              </a:ext>
            </a:extLst>
          </p:cNvPr>
          <p:cNvSpPr/>
          <p:nvPr/>
        </p:nvSpPr>
        <p:spPr>
          <a:xfrm>
            <a:off x="9379322" y="2188502"/>
            <a:ext cx="1922929" cy="463927"/>
          </a:xfrm>
          <a:prstGeom prst="rect">
            <a:avLst/>
          </a:prstGeom>
          <a:solidFill>
            <a:schemeClr val="bg2"/>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本地域名服务器</a:t>
            </a:r>
          </a:p>
        </p:txBody>
      </p:sp>
      <p:sp>
        <p:nvSpPr>
          <p:cNvPr id="5" name="矩形 4">
            <a:extLst>
              <a:ext uri="{FF2B5EF4-FFF2-40B4-BE49-F238E27FC236}">
                <a16:creationId xmlns:a16="http://schemas.microsoft.com/office/drawing/2014/main" id="{C2D3EDEF-E1D1-69CD-8762-77286691BC45}"/>
              </a:ext>
            </a:extLst>
          </p:cNvPr>
          <p:cNvSpPr/>
          <p:nvPr/>
        </p:nvSpPr>
        <p:spPr>
          <a:xfrm>
            <a:off x="1411939" y="297211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1C3FCEDE-14D8-8EB7-53C9-B7FD079DE89B}"/>
              </a:ext>
            </a:extLst>
          </p:cNvPr>
          <p:cNvSpPr txBox="1"/>
          <p:nvPr/>
        </p:nvSpPr>
        <p:spPr>
          <a:xfrm>
            <a:off x="1689696" y="2891048"/>
            <a:ext cx="10197504" cy="417270"/>
          </a:xfrm>
          <a:prstGeom prst="rect">
            <a:avLst/>
          </a:prstGeom>
          <a:noFill/>
        </p:spPr>
        <p:txBody>
          <a:bodyPr wrap="square" lIns="91440" tIns="45720" rIns="91440" bIns="45720" anchor="ctr">
            <a:noAutofit/>
          </a:bodyPr>
          <a:lstStyle/>
          <a:p>
            <a:r>
              <a:rPr lang="zh-CN" altLang="en-US" b="1" dirty="0"/>
              <a:t>本地域名服务器不属于上述的域名服务器的等级结构。</a:t>
            </a:r>
            <a:endParaRPr lang="en-US" altLang="zh-CN" b="1" dirty="0"/>
          </a:p>
        </p:txBody>
      </p:sp>
      <p:sp>
        <p:nvSpPr>
          <p:cNvPr id="7" name="矩形 6">
            <a:extLst>
              <a:ext uri="{FF2B5EF4-FFF2-40B4-BE49-F238E27FC236}">
                <a16:creationId xmlns:a16="http://schemas.microsoft.com/office/drawing/2014/main" id="{1A21CA83-118E-F7B5-D50A-921EF563C553}"/>
              </a:ext>
            </a:extLst>
          </p:cNvPr>
          <p:cNvSpPr/>
          <p:nvPr/>
        </p:nvSpPr>
        <p:spPr>
          <a:xfrm>
            <a:off x="1411939" y="351006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15B79BC5-48DC-B035-A13E-7EF0D0D75504}"/>
              </a:ext>
            </a:extLst>
          </p:cNvPr>
          <p:cNvSpPr txBox="1"/>
          <p:nvPr/>
        </p:nvSpPr>
        <p:spPr>
          <a:xfrm>
            <a:off x="1689695" y="3429000"/>
            <a:ext cx="10197503" cy="417270"/>
          </a:xfrm>
          <a:prstGeom prst="rect">
            <a:avLst/>
          </a:prstGeom>
          <a:noFill/>
        </p:spPr>
        <p:txBody>
          <a:bodyPr wrap="square" lIns="91440" tIns="45720" rIns="91440" bIns="45720" anchor="ctr">
            <a:noAutofit/>
          </a:bodyPr>
          <a:lstStyle/>
          <a:p>
            <a:r>
              <a:rPr lang="zh-CN" altLang="en-US" b="1" dirty="0"/>
              <a:t>当一个主机发出</a:t>
            </a:r>
            <a:r>
              <a:rPr lang="en-US" altLang="zh-CN" b="1" dirty="0"/>
              <a:t>DNS</a:t>
            </a:r>
            <a:r>
              <a:rPr lang="zh-CN" altLang="en-US" b="1" dirty="0"/>
              <a:t>请求报文时，这个报文就首先被送往该主机的本地域名服务器。</a:t>
            </a:r>
            <a:endParaRPr lang="en-US" altLang="zh-CN" b="1" dirty="0"/>
          </a:p>
        </p:txBody>
      </p:sp>
      <p:sp>
        <p:nvSpPr>
          <p:cNvPr id="16" name="矩形 15">
            <a:extLst>
              <a:ext uri="{FF2B5EF4-FFF2-40B4-BE49-F238E27FC236}">
                <a16:creationId xmlns:a16="http://schemas.microsoft.com/office/drawing/2014/main" id="{156B3C07-55CE-BD7A-E7E0-D07B8C6348B7}"/>
              </a:ext>
            </a:extLst>
          </p:cNvPr>
          <p:cNvSpPr/>
          <p:nvPr/>
        </p:nvSpPr>
        <p:spPr>
          <a:xfrm>
            <a:off x="9379322" y="2184801"/>
            <a:ext cx="1922929" cy="46392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本地域名服务器</a:t>
            </a:r>
          </a:p>
        </p:txBody>
      </p:sp>
      <p:sp>
        <p:nvSpPr>
          <p:cNvPr id="9" name="矩形 8">
            <a:extLst>
              <a:ext uri="{FF2B5EF4-FFF2-40B4-BE49-F238E27FC236}">
                <a16:creationId xmlns:a16="http://schemas.microsoft.com/office/drawing/2014/main" id="{84E1A3EF-CDAD-861B-C81E-ECF102F8ED68}"/>
              </a:ext>
            </a:extLst>
          </p:cNvPr>
          <p:cNvSpPr/>
          <p:nvPr/>
        </p:nvSpPr>
        <p:spPr>
          <a:xfrm>
            <a:off x="1411939" y="408671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íşlïḍè">
            <a:extLst>
              <a:ext uri="{FF2B5EF4-FFF2-40B4-BE49-F238E27FC236}">
                <a16:creationId xmlns:a16="http://schemas.microsoft.com/office/drawing/2014/main" id="{632AC365-77F1-0144-969F-119A44D058BF}"/>
              </a:ext>
            </a:extLst>
          </p:cNvPr>
          <p:cNvSpPr txBox="1"/>
          <p:nvPr/>
        </p:nvSpPr>
        <p:spPr>
          <a:xfrm>
            <a:off x="1689696" y="4005657"/>
            <a:ext cx="10197504" cy="417270"/>
          </a:xfrm>
          <a:prstGeom prst="rect">
            <a:avLst/>
          </a:prstGeom>
          <a:noFill/>
        </p:spPr>
        <p:txBody>
          <a:bodyPr wrap="square" lIns="91440" tIns="45720" rIns="91440" bIns="45720" anchor="ctr">
            <a:noAutofit/>
          </a:bodyPr>
          <a:lstStyle/>
          <a:p>
            <a:r>
              <a:rPr lang="zh-CN" altLang="en-US" b="1" dirty="0">
                <a:solidFill>
                  <a:srgbClr val="FF0000"/>
                </a:solidFill>
              </a:rPr>
              <a:t>本地域名服务器起着代理的作用，会将该报文转发到上述的域名服务器的等级结构中</a:t>
            </a:r>
            <a:r>
              <a:rPr lang="zh-CN" altLang="en-US" b="1" dirty="0"/>
              <a:t>。</a:t>
            </a:r>
            <a:endParaRPr lang="en-US" altLang="zh-CN" b="1" dirty="0"/>
          </a:p>
        </p:txBody>
      </p:sp>
      <p:sp>
        <p:nvSpPr>
          <p:cNvPr id="18" name="矩形 17">
            <a:extLst>
              <a:ext uri="{FF2B5EF4-FFF2-40B4-BE49-F238E27FC236}">
                <a16:creationId xmlns:a16="http://schemas.microsoft.com/office/drawing/2014/main" id="{79B2EDA1-7D7A-E84C-656F-488D3AEB8D5D}"/>
              </a:ext>
            </a:extLst>
          </p:cNvPr>
          <p:cNvSpPr/>
          <p:nvPr/>
        </p:nvSpPr>
        <p:spPr>
          <a:xfrm>
            <a:off x="1411939" y="470390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şlïḍè">
            <a:extLst>
              <a:ext uri="{FF2B5EF4-FFF2-40B4-BE49-F238E27FC236}">
                <a16:creationId xmlns:a16="http://schemas.microsoft.com/office/drawing/2014/main" id="{2302D21D-3271-B5D3-40A3-F81E781F94AD}"/>
              </a:ext>
            </a:extLst>
          </p:cNvPr>
          <p:cNvSpPr txBox="1"/>
          <p:nvPr/>
        </p:nvSpPr>
        <p:spPr>
          <a:xfrm>
            <a:off x="1689695" y="4622840"/>
            <a:ext cx="10197503" cy="722365"/>
          </a:xfrm>
          <a:prstGeom prst="rect">
            <a:avLst/>
          </a:prstGeom>
          <a:noFill/>
        </p:spPr>
        <p:txBody>
          <a:bodyPr wrap="square" lIns="91440" tIns="45720" rIns="91440" bIns="45720" anchor="ctr">
            <a:noAutofit/>
          </a:bodyPr>
          <a:lstStyle/>
          <a:p>
            <a:r>
              <a:rPr lang="zh-CN" altLang="en-US" b="1" dirty="0"/>
              <a:t>每一个因特网服务提供者</a:t>
            </a:r>
            <a:r>
              <a:rPr lang="en-US" altLang="zh-CN" b="1" dirty="0"/>
              <a:t>ISP</a:t>
            </a:r>
            <a:r>
              <a:rPr lang="zh-CN" altLang="en-US" b="1" dirty="0"/>
              <a:t>，一个大学，甚至一个大学里的学院，都可以拥有一个本地域名服务器，它有时也称为</a:t>
            </a:r>
            <a:r>
              <a:rPr lang="zh-CN" altLang="en-US" b="1" dirty="0">
                <a:solidFill>
                  <a:srgbClr val="FF0000"/>
                </a:solidFill>
              </a:rPr>
              <a:t>默认域名服务器</a:t>
            </a:r>
            <a:r>
              <a:rPr lang="zh-CN" altLang="en-US" b="1" dirty="0"/>
              <a:t>。</a:t>
            </a:r>
            <a:endParaRPr lang="en-US" altLang="zh-CN" b="1" dirty="0"/>
          </a:p>
        </p:txBody>
      </p:sp>
      <p:sp>
        <p:nvSpPr>
          <p:cNvPr id="22" name="矩形 21">
            <a:extLst>
              <a:ext uri="{FF2B5EF4-FFF2-40B4-BE49-F238E27FC236}">
                <a16:creationId xmlns:a16="http://schemas.microsoft.com/office/drawing/2014/main" id="{1C7F1A16-FC5B-A9D8-FEC1-DBB5078F3777}"/>
              </a:ext>
            </a:extLst>
          </p:cNvPr>
          <p:cNvSpPr/>
          <p:nvPr/>
        </p:nvSpPr>
        <p:spPr>
          <a:xfrm>
            <a:off x="1411941" y="543116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EE385761-48A5-E24D-ADD3-531D6895035F}"/>
              </a:ext>
            </a:extLst>
          </p:cNvPr>
          <p:cNvSpPr txBox="1"/>
          <p:nvPr/>
        </p:nvSpPr>
        <p:spPr>
          <a:xfrm>
            <a:off x="1689697" y="5350098"/>
            <a:ext cx="10197503" cy="654013"/>
          </a:xfrm>
          <a:prstGeom prst="rect">
            <a:avLst/>
          </a:prstGeom>
          <a:noFill/>
        </p:spPr>
        <p:txBody>
          <a:bodyPr wrap="square" lIns="91440" tIns="45720" rIns="91440" bIns="45720" anchor="ctr">
            <a:noAutofit/>
          </a:bodyPr>
          <a:lstStyle/>
          <a:p>
            <a:r>
              <a:rPr lang="zh-CN" altLang="en-US" b="1" dirty="0"/>
              <a:t>本地域名服务器离用户较近，一般不超过几个路由器的距离，也有可能就在同一个局域网中。本地域名服务器的</a:t>
            </a:r>
            <a:r>
              <a:rPr lang="en-US" altLang="zh-CN" b="1" dirty="0"/>
              <a:t>IP</a:t>
            </a:r>
            <a:r>
              <a:rPr lang="zh-CN" altLang="en-US" b="1" dirty="0"/>
              <a:t>地址需要直接配置在需要域名解析的主机中。</a:t>
            </a:r>
            <a:endParaRPr lang="en-US" altLang="zh-CN" b="1" dirty="0"/>
          </a:p>
        </p:txBody>
      </p:sp>
    </p:spTree>
    <p:custDataLst>
      <p:tags r:id="rId1"/>
    </p:custDataLst>
    <p:extLst>
      <p:ext uri="{BB962C8B-B14F-4D97-AF65-F5344CB8AC3E}">
        <p14:creationId xmlns:p14="http://schemas.microsoft.com/office/powerpoint/2010/main" val="2732653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360"/>
                                          </p:val>
                                        </p:tav>
                                        <p:tav tm="100000">
                                          <p:val>
                                            <p:fltVal val="0"/>
                                          </p:val>
                                        </p:tav>
                                      </p:tavLst>
                                    </p:anim>
                                    <p:animEffect transition="in" filter="fade">
                                      <p:cBhvr>
                                        <p:cTn id="37" dur="500"/>
                                        <p:tgtEl>
                                          <p:spTgt spid="9"/>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 calcmode="lin" valueType="num">
                                      <p:cBhvr>
                                        <p:cTn id="58" dur="500" fill="hold"/>
                                        <p:tgtEl>
                                          <p:spTgt spid="22"/>
                                        </p:tgtEl>
                                        <p:attrNameLst>
                                          <p:attrName>style.rotation</p:attrName>
                                        </p:attrNameLst>
                                      </p:cBhvr>
                                      <p:tavLst>
                                        <p:tav tm="0">
                                          <p:val>
                                            <p:fltVal val="360"/>
                                          </p:val>
                                        </p:tav>
                                        <p:tav tm="100000">
                                          <p:val>
                                            <p:fltVal val="0"/>
                                          </p:val>
                                        </p:tav>
                                      </p:tavLst>
                                    </p:anim>
                                    <p:animEffect transition="in" filter="fade">
                                      <p:cBhvr>
                                        <p:cTn id="59" dur="500"/>
                                        <p:tgtEl>
                                          <p:spTgt spid="22"/>
                                        </p:tgtEl>
                                      </p:cBhvr>
                                    </p:animEffect>
                                  </p:childTnLst>
                                </p:cTn>
                              </p:par>
                            </p:childTnLst>
                          </p:cTn>
                        </p:par>
                        <p:par>
                          <p:cTn id="60" fill="hold">
                            <p:stCondLst>
                              <p:cond delay="500"/>
                            </p:stCondLst>
                            <p:childTnLst>
                              <p:par>
                                <p:cTn id="61" presetID="1" presetClass="entr" presetSubtype="0" fill="hold" grpId="0" nodeType="afterEffect">
                                  <p:stCondLst>
                                    <p:cond delay="0"/>
                                  </p:stCondLst>
                                  <p:iterate type="lt">
                                    <p:tmAbs val="100"/>
                                  </p:iterate>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6" grpId="0" animBg="1"/>
      <p:bldP spid="9" grpId="0" animBg="1"/>
      <p:bldP spid="10" grpId="0"/>
      <p:bldP spid="18" grpId="0" animBg="1"/>
      <p:bldP spid="19" grpId="0"/>
      <p:bldP spid="22" grpId="0" animBg="1"/>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sp>
        <p:nvSpPr>
          <p:cNvPr id="5" name="矩形 4">
            <a:extLst>
              <a:ext uri="{FF2B5EF4-FFF2-40B4-BE49-F238E27FC236}">
                <a16:creationId xmlns:a16="http://schemas.microsoft.com/office/drawing/2014/main" id="{06E37D5E-2EE3-19B4-D9A5-7EF871EE63C5}"/>
              </a:ext>
            </a:extLst>
          </p:cNvPr>
          <p:cNvSpPr/>
          <p:nvPr/>
        </p:nvSpPr>
        <p:spPr>
          <a:xfrm>
            <a:off x="1120589" y="1485899"/>
            <a:ext cx="1922929" cy="4908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递归查询</a:t>
            </a:r>
          </a:p>
        </p:txBody>
      </p:sp>
      <p:sp>
        <p:nvSpPr>
          <p:cNvPr id="6" name="矩形 5">
            <a:extLst>
              <a:ext uri="{FF2B5EF4-FFF2-40B4-BE49-F238E27FC236}">
                <a16:creationId xmlns:a16="http://schemas.microsoft.com/office/drawing/2014/main" id="{73BE6BA3-4430-8F6E-6DF4-D8AD8AC006B3}"/>
              </a:ext>
            </a:extLst>
          </p:cNvPr>
          <p:cNvSpPr/>
          <p:nvPr/>
        </p:nvSpPr>
        <p:spPr>
          <a:xfrm>
            <a:off x="1120588" y="2265828"/>
            <a:ext cx="1922929" cy="490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迭代查询</a:t>
            </a:r>
          </a:p>
        </p:txBody>
      </p:sp>
    </p:spTree>
    <p:custDataLst>
      <p:tags r:id="rId1"/>
    </p:custDataLst>
    <p:extLst>
      <p:ext uri="{BB962C8B-B14F-4D97-AF65-F5344CB8AC3E}">
        <p14:creationId xmlns:p14="http://schemas.microsoft.com/office/powerpoint/2010/main" val="32907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sp>
        <p:nvSpPr>
          <p:cNvPr id="5" name="矩形 4">
            <a:extLst>
              <a:ext uri="{FF2B5EF4-FFF2-40B4-BE49-F238E27FC236}">
                <a16:creationId xmlns:a16="http://schemas.microsoft.com/office/drawing/2014/main" id="{06E37D5E-2EE3-19B4-D9A5-7EF871EE63C5}"/>
              </a:ext>
            </a:extLst>
          </p:cNvPr>
          <p:cNvSpPr/>
          <p:nvPr/>
        </p:nvSpPr>
        <p:spPr>
          <a:xfrm>
            <a:off x="4731124" y="833830"/>
            <a:ext cx="1922929" cy="302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递归查询</a:t>
            </a:r>
          </a:p>
        </p:txBody>
      </p:sp>
      <p:sp>
        <p:nvSpPr>
          <p:cNvPr id="6" name="矩形 5">
            <a:extLst>
              <a:ext uri="{FF2B5EF4-FFF2-40B4-BE49-F238E27FC236}">
                <a16:creationId xmlns:a16="http://schemas.microsoft.com/office/drawing/2014/main" id="{73BE6BA3-4430-8F6E-6DF4-D8AD8AC006B3}"/>
              </a:ext>
            </a:extLst>
          </p:cNvPr>
          <p:cNvSpPr/>
          <p:nvPr/>
        </p:nvSpPr>
        <p:spPr>
          <a:xfrm>
            <a:off x="7427258" y="833830"/>
            <a:ext cx="1922929" cy="302560"/>
          </a:xfrm>
          <a:prstGeom prst="rect">
            <a:avLst/>
          </a:prstGeom>
          <a:solidFill>
            <a:schemeClr val="bg2"/>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迭代查询</a:t>
            </a:r>
          </a:p>
        </p:txBody>
      </p:sp>
      <p:grpSp>
        <p:nvGrpSpPr>
          <p:cNvPr id="7" name="组合 6">
            <a:extLst>
              <a:ext uri="{FF2B5EF4-FFF2-40B4-BE49-F238E27FC236}">
                <a16:creationId xmlns:a16="http://schemas.microsoft.com/office/drawing/2014/main" id="{9E9D74B0-712F-C6AB-3B73-F080611C2978}"/>
              </a:ext>
            </a:extLst>
          </p:cNvPr>
          <p:cNvGrpSpPr/>
          <p:nvPr/>
        </p:nvGrpSpPr>
        <p:grpSpPr>
          <a:xfrm>
            <a:off x="1614444" y="1632361"/>
            <a:ext cx="8973121" cy="4282377"/>
            <a:chOff x="1392564" y="1955095"/>
            <a:chExt cx="8973121" cy="4282377"/>
          </a:xfrm>
        </p:grpSpPr>
        <p:pic>
          <p:nvPicPr>
            <p:cNvPr id="8" name="图形 7">
              <a:extLst>
                <a:ext uri="{FF2B5EF4-FFF2-40B4-BE49-F238E27FC236}">
                  <a16:creationId xmlns:a16="http://schemas.microsoft.com/office/drawing/2014/main" id="{6012359C-D877-FBE7-ADB8-E6C5053BFE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0817" y="1955095"/>
              <a:ext cx="452174" cy="593479"/>
            </a:xfrm>
            <a:prstGeom prst="rect">
              <a:avLst/>
            </a:prstGeom>
          </p:spPr>
        </p:pic>
        <p:sp>
          <p:nvSpPr>
            <p:cNvPr id="9" name="文本框 8">
              <a:extLst>
                <a:ext uri="{FF2B5EF4-FFF2-40B4-BE49-F238E27FC236}">
                  <a16:creationId xmlns:a16="http://schemas.microsoft.com/office/drawing/2014/main" id="{B409D7CB-7B9E-F736-496B-827EAD3FAB70}"/>
                </a:ext>
              </a:extLst>
            </p:cNvPr>
            <p:cNvSpPr txBox="1"/>
            <p:nvPr/>
          </p:nvSpPr>
          <p:spPr>
            <a:xfrm>
              <a:off x="8265367" y="2011100"/>
              <a:ext cx="2075768"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根</a:t>
              </a:r>
              <a:r>
                <a:rPr lang="zh-CN" altLang="en-US" b="1" dirty="0">
                  <a:latin typeface="+mn-ea"/>
                </a:rPr>
                <a:t>域名服务器</a:t>
              </a:r>
              <a:endParaRPr lang="en-US" altLang="zh-CN" b="1" dirty="0">
                <a:latin typeface="+mn-ea"/>
              </a:endParaRPr>
            </a:p>
          </p:txBody>
        </p:sp>
        <p:pic>
          <p:nvPicPr>
            <p:cNvPr id="10" name="图形 9">
              <a:extLst>
                <a:ext uri="{FF2B5EF4-FFF2-40B4-BE49-F238E27FC236}">
                  <a16:creationId xmlns:a16="http://schemas.microsoft.com/office/drawing/2014/main" id="{5A8B4211-AF44-2C4E-3CBB-FE9FDDFDE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0817" y="3799544"/>
              <a:ext cx="452174" cy="593479"/>
            </a:xfrm>
            <a:prstGeom prst="rect">
              <a:avLst/>
            </a:prstGeom>
          </p:spPr>
        </p:pic>
        <p:sp>
          <p:nvSpPr>
            <p:cNvPr id="11" name="文本框 10">
              <a:extLst>
                <a:ext uri="{FF2B5EF4-FFF2-40B4-BE49-F238E27FC236}">
                  <a16:creationId xmlns:a16="http://schemas.microsoft.com/office/drawing/2014/main" id="{D085862C-1AE1-138A-DA94-FE3AD1174F4A}"/>
                </a:ext>
              </a:extLst>
            </p:cNvPr>
            <p:cNvSpPr txBox="1"/>
            <p:nvPr/>
          </p:nvSpPr>
          <p:spPr>
            <a:xfrm>
              <a:off x="8289917" y="3746692"/>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顶级</a:t>
              </a:r>
              <a:r>
                <a:rPr lang="zh-CN" altLang="en-US" b="1" dirty="0">
                  <a:latin typeface="+mn-ea"/>
                </a:rPr>
                <a:t>域名服务器</a:t>
              </a:r>
              <a:endParaRPr lang="en-US" altLang="zh-CN" b="1" dirty="0">
                <a:latin typeface="+mn-ea"/>
              </a:endParaRPr>
            </a:p>
            <a:p>
              <a:pPr algn="ctr"/>
              <a:r>
                <a:rPr lang="en-US" altLang="zh-CN" b="1" dirty="0">
                  <a:latin typeface="+mn-ea"/>
                </a:rPr>
                <a:t>dns.com</a:t>
              </a:r>
              <a:endParaRPr lang="zh-CN" altLang="en-US" b="1" dirty="0">
                <a:latin typeface="+mn-ea"/>
              </a:endParaRPr>
            </a:p>
          </p:txBody>
        </p:sp>
        <p:pic>
          <p:nvPicPr>
            <p:cNvPr id="12" name="图形 11">
              <a:extLst>
                <a:ext uri="{FF2B5EF4-FFF2-40B4-BE49-F238E27FC236}">
                  <a16:creationId xmlns:a16="http://schemas.microsoft.com/office/drawing/2014/main" id="{23503BB0-DE02-5954-6D13-19485D241E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0817" y="5643993"/>
              <a:ext cx="452174" cy="593479"/>
            </a:xfrm>
            <a:prstGeom prst="rect">
              <a:avLst/>
            </a:prstGeom>
          </p:spPr>
        </p:pic>
        <p:sp>
          <p:nvSpPr>
            <p:cNvPr id="13" name="文本框 12">
              <a:extLst>
                <a:ext uri="{FF2B5EF4-FFF2-40B4-BE49-F238E27FC236}">
                  <a16:creationId xmlns:a16="http://schemas.microsoft.com/office/drawing/2014/main" id="{CE78D482-B805-4C2E-0445-1617F6CBBC91}"/>
                </a:ext>
              </a:extLst>
            </p:cNvPr>
            <p:cNvSpPr txBox="1"/>
            <p:nvPr/>
          </p:nvSpPr>
          <p:spPr>
            <a:xfrm>
              <a:off x="8289917" y="5591141"/>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权限</a:t>
              </a:r>
              <a:r>
                <a:rPr lang="zh-CN" altLang="en-US" b="1" dirty="0">
                  <a:latin typeface="+mn-ea"/>
                </a:rPr>
                <a:t>域名服务器</a:t>
              </a:r>
              <a:endParaRPr lang="en-US" altLang="zh-CN" b="1" dirty="0">
                <a:latin typeface="+mn-ea"/>
              </a:endParaRPr>
            </a:p>
            <a:p>
              <a:pPr algn="ctr"/>
              <a:r>
                <a:rPr lang="en-US" altLang="zh-CN" b="1" dirty="0">
                  <a:latin typeface="+mn-ea"/>
                </a:rPr>
                <a:t>dns.abc.com</a:t>
              </a:r>
              <a:endParaRPr lang="zh-CN" altLang="en-US" b="1" dirty="0">
                <a:latin typeface="+mn-ea"/>
              </a:endParaRPr>
            </a:p>
          </p:txBody>
        </p:sp>
        <p:pic>
          <p:nvPicPr>
            <p:cNvPr id="14" name="图形 13">
              <a:extLst>
                <a:ext uri="{FF2B5EF4-FFF2-40B4-BE49-F238E27FC236}">
                  <a16:creationId xmlns:a16="http://schemas.microsoft.com/office/drawing/2014/main" id="{060B2C5F-3236-1B1B-1C0E-9FFC293612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853" y="3799544"/>
              <a:ext cx="452174" cy="593479"/>
            </a:xfrm>
            <a:prstGeom prst="rect">
              <a:avLst/>
            </a:prstGeom>
          </p:spPr>
        </p:pic>
        <p:sp>
          <p:nvSpPr>
            <p:cNvPr id="15" name="文本框 14">
              <a:extLst>
                <a:ext uri="{FF2B5EF4-FFF2-40B4-BE49-F238E27FC236}">
                  <a16:creationId xmlns:a16="http://schemas.microsoft.com/office/drawing/2014/main" id="{87F92A7E-89FE-E015-E9DD-114DBE58AA05}"/>
                </a:ext>
              </a:extLst>
            </p:cNvPr>
            <p:cNvSpPr txBox="1"/>
            <p:nvPr/>
          </p:nvSpPr>
          <p:spPr>
            <a:xfrm>
              <a:off x="4670638" y="4492657"/>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本地</a:t>
              </a:r>
              <a:r>
                <a:rPr lang="zh-CN" altLang="en-US" b="1" dirty="0">
                  <a:latin typeface="+mn-ea"/>
                </a:rPr>
                <a:t>域名服务器</a:t>
              </a:r>
              <a:endParaRPr lang="en-US" altLang="zh-CN" b="1" dirty="0">
                <a:latin typeface="+mn-ea"/>
              </a:endParaRPr>
            </a:p>
            <a:p>
              <a:pPr algn="ctr"/>
              <a:r>
                <a:rPr lang="en-US" altLang="zh-CN" b="1" dirty="0">
                  <a:latin typeface="+mn-ea"/>
                </a:rPr>
                <a:t>dns.xyz.com</a:t>
              </a:r>
              <a:endParaRPr lang="zh-CN" altLang="en-US" b="1" dirty="0">
                <a:latin typeface="+mn-ea"/>
              </a:endParaRPr>
            </a:p>
          </p:txBody>
        </p:sp>
        <p:pic>
          <p:nvPicPr>
            <p:cNvPr id="16" name="图形 15">
              <a:extLst>
                <a:ext uri="{FF2B5EF4-FFF2-40B4-BE49-F238E27FC236}">
                  <a16:creationId xmlns:a16="http://schemas.microsoft.com/office/drawing/2014/main" id="{83826A98-FC95-4889-B2D3-22138F098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9872" y="3769972"/>
              <a:ext cx="690048" cy="667424"/>
            </a:xfrm>
            <a:prstGeom prst="rect">
              <a:avLst/>
            </a:prstGeom>
          </p:spPr>
        </p:pic>
        <p:sp>
          <p:nvSpPr>
            <p:cNvPr id="17" name="文本框 16">
              <a:extLst>
                <a:ext uri="{FF2B5EF4-FFF2-40B4-BE49-F238E27FC236}">
                  <a16:creationId xmlns:a16="http://schemas.microsoft.com/office/drawing/2014/main" id="{979C5E30-8003-0F8D-9143-72D504CBC8E6}"/>
                </a:ext>
              </a:extLst>
            </p:cNvPr>
            <p:cNvSpPr txBox="1"/>
            <p:nvPr/>
          </p:nvSpPr>
          <p:spPr>
            <a:xfrm>
              <a:off x="1392564" y="4492657"/>
              <a:ext cx="1640068" cy="646331"/>
            </a:xfrm>
            <a:prstGeom prst="rect">
              <a:avLst/>
            </a:prstGeom>
            <a:noFill/>
          </p:spPr>
          <p:txBody>
            <a:bodyPr wrap="square" rtlCol="0">
              <a:spAutoFit/>
            </a:bodyPr>
            <a:lstStyle/>
            <a:p>
              <a:pPr algn="ctr"/>
              <a:r>
                <a:rPr lang="zh-CN" altLang="en-US" b="1" dirty="0">
                  <a:latin typeface="+mn-ea"/>
                </a:rPr>
                <a:t>主机</a:t>
              </a:r>
              <a:endParaRPr lang="en-US" altLang="zh-CN" b="1" dirty="0">
                <a:latin typeface="+mn-ea"/>
              </a:endParaRPr>
            </a:p>
            <a:p>
              <a:pPr algn="ctr"/>
              <a:r>
                <a:rPr lang="en-US" altLang="zh-CN" b="1" dirty="0">
                  <a:latin typeface="+mn-ea"/>
                </a:rPr>
                <a:t>m.xyz.com</a:t>
              </a:r>
              <a:endParaRPr lang="zh-CN" altLang="en-US" b="1" dirty="0">
                <a:latin typeface="+mn-ea"/>
              </a:endParaRPr>
            </a:p>
          </p:txBody>
        </p:sp>
      </p:grpSp>
      <p:grpSp>
        <p:nvGrpSpPr>
          <p:cNvPr id="18" name="组合 17">
            <a:extLst>
              <a:ext uri="{FF2B5EF4-FFF2-40B4-BE49-F238E27FC236}">
                <a16:creationId xmlns:a16="http://schemas.microsoft.com/office/drawing/2014/main" id="{BE2B9B57-D6CB-DC14-0AF7-DEC91F100296}"/>
              </a:ext>
            </a:extLst>
          </p:cNvPr>
          <p:cNvGrpSpPr/>
          <p:nvPr/>
        </p:nvGrpSpPr>
        <p:grpSpPr>
          <a:xfrm>
            <a:off x="2993255" y="2739376"/>
            <a:ext cx="2360205" cy="1007747"/>
            <a:chOff x="2771375" y="3062110"/>
            <a:chExt cx="2360205" cy="1007747"/>
          </a:xfrm>
        </p:grpSpPr>
        <p:cxnSp>
          <p:nvCxnSpPr>
            <p:cNvPr id="19" name="直接箭头连接符 18">
              <a:extLst>
                <a:ext uri="{FF2B5EF4-FFF2-40B4-BE49-F238E27FC236}">
                  <a16:creationId xmlns:a16="http://schemas.microsoft.com/office/drawing/2014/main" id="{74EF5266-89BA-99E8-42C2-12C2B3721907}"/>
                </a:ext>
              </a:extLst>
            </p:cNvPr>
            <p:cNvCxnSpPr>
              <a:cxnSpLocks/>
            </p:cNvCxnSpPr>
            <p:nvPr/>
          </p:nvCxnSpPr>
          <p:spPr>
            <a:xfrm>
              <a:off x="2771375" y="4069857"/>
              <a:ext cx="236020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9E4CBE8-0A2D-5F70-E78E-1BAEC36681DC}"/>
                </a:ext>
              </a:extLst>
            </p:cNvPr>
            <p:cNvSpPr txBox="1"/>
            <p:nvPr/>
          </p:nvSpPr>
          <p:spPr>
            <a:xfrm>
              <a:off x="3791960" y="3625133"/>
              <a:ext cx="452169" cy="369332"/>
            </a:xfrm>
            <a:prstGeom prst="rect">
              <a:avLst/>
            </a:prstGeom>
            <a:noFill/>
          </p:spPr>
          <p:txBody>
            <a:bodyPr wrap="square" rtlCol="0">
              <a:spAutoFit/>
            </a:bodyPr>
            <a:lstStyle/>
            <a:p>
              <a:pPr algn="ctr"/>
              <a:r>
                <a:rPr lang="zh-CN" altLang="en-US" b="1" dirty="0">
                  <a:latin typeface="+mn-ea"/>
                </a:rPr>
                <a:t>❶</a:t>
              </a:r>
            </a:p>
          </p:txBody>
        </p:sp>
        <p:sp>
          <p:nvSpPr>
            <p:cNvPr id="21" name="文本框 20">
              <a:extLst>
                <a:ext uri="{FF2B5EF4-FFF2-40B4-BE49-F238E27FC236}">
                  <a16:creationId xmlns:a16="http://schemas.microsoft.com/office/drawing/2014/main" id="{F86925F3-078B-C9EF-B084-B4991D11D866}"/>
                </a:ext>
              </a:extLst>
            </p:cNvPr>
            <p:cNvSpPr txBox="1"/>
            <p:nvPr/>
          </p:nvSpPr>
          <p:spPr>
            <a:xfrm>
              <a:off x="3673020" y="3062110"/>
              <a:ext cx="690048" cy="646331"/>
            </a:xfrm>
            <a:prstGeom prst="rect">
              <a:avLst/>
            </a:prstGeom>
            <a:noFill/>
          </p:spPr>
          <p:txBody>
            <a:bodyPr wrap="square" rtlCol="0">
              <a:spAutoFit/>
            </a:bodyPr>
            <a:lstStyle/>
            <a:p>
              <a:pPr algn="ctr"/>
              <a:r>
                <a:rPr lang="zh-CN" altLang="en-US" b="1" dirty="0">
                  <a:solidFill>
                    <a:schemeClr val="accent3"/>
                  </a:solidFill>
                  <a:latin typeface="+mn-ea"/>
                </a:rPr>
                <a:t>递归</a:t>
              </a:r>
              <a:endParaRPr lang="en-US" altLang="zh-CN" b="1" dirty="0">
                <a:solidFill>
                  <a:schemeClr val="accent3"/>
                </a:solidFill>
                <a:latin typeface="+mn-ea"/>
              </a:endParaRPr>
            </a:p>
            <a:p>
              <a:pPr algn="ctr"/>
              <a:r>
                <a:rPr lang="zh-CN" altLang="en-US" b="1" dirty="0">
                  <a:solidFill>
                    <a:schemeClr val="accent3"/>
                  </a:solidFill>
                  <a:latin typeface="+mn-ea"/>
                </a:rPr>
                <a:t>查询</a:t>
              </a:r>
            </a:p>
          </p:txBody>
        </p:sp>
      </p:grpSp>
      <p:grpSp>
        <p:nvGrpSpPr>
          <p:cNvPr id="22" name="组合 21">
            <a:extLst>
              <a:ext uri="{FF2B5EF4-FFF2-40B4-BE49-F238E27FC236}">
                <a16:creationId xmlns:a16="http://schemas.microsoft.com/office/drawing/2014/main" id="{C53F5082-444F-0335-FB2A-F66DFBC006CB}"/>
              </a:ext>
            </a:extLst>
          </p:cNvPr>
          <p:cNvGrpSpPr/>
          <p:nvPr/>
        </p:nvGrpSpPr>
        <p:grpSpPr>
          <a:xfrm>
            <a:off x="6014907" y="1807021"/>
            <a:ext cx="1953120" cy="1652537"/>
            <a:chOff x="5793027" y="2129755"/>
            <a:chExt cx="1953120" cy="1652537"/>
          </a:xfrm>
        </p:grpSpPr>
        <p:cxnSp>
          <p:nvCxnSpPr>
            <p:cNvPr id="23" name="直接箭头连接符 22">
              <a:extLst>
                <a:ext uri="{FF2B5EF4-FFF2-40B4-BE49-F238E27FC236}">
                  <a16:creationId xmlns:a16="http://schemas.microsoft.com/office/drawing/2014/main" id="{0D0872D3-706E-3AE3-D2B5-5363F12D4E7A}"/>
                </a:ext>
              </a:extLst>
            </p:cNvPr>
            <p:cNvCxnSpPr>
              <a:cxnSpLocks/>
            </p:cNvCxnSpPr>
            <p:nvPr/>
          </p:nvCxnSpPr>
          <p:spPr>
            <a:xfrm flipV="1">
              <a:off x="5793027" y="2363908"/>
              <a:ext cx="1953120" cy="141838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F92840B-6156-B2EE-2EF2-43CFAF5BDA22}"/>
                </a:ext>
              </a:extLst>
            </p:cNvPr>
            <p:cNvSpPr txBox="1"/>
            <p:nvPr/>
          </p:nvSpPr>
          <p:spPr>
            <a:xfrm>
              <a:off x="6232165" y="2692778"/>
              <a:ext cx="452169" cy="369332"/>
            </a:xfrm>
            <a:prstGeom prst="rect">
              <a:avLst/>
            </a:prstGeom>
            <a:noFill/>
          </p:spPr>
          <p:txBody>
            <a:bodyPr wrap="square" rtlCol="0">
              <a:spAutoFit/>
            </a:bodyPr>
            <a:lstStyle/>
            <a:p>
              <a:pPr algn="ctr"/>
              <a:r>
                <a:rPr lang="zh-CN" altLang="en-US" b="1" dirty="0">
                  <a:latin typeface="+mn-ea"/>
                </a:rPr>
                <a:t>❷</a:t>
              </a:r>
            </a:p>
          </p:txBody>
        </p:sp>
        <p:sp>
          <p:nvSpPr>
            <p:cNvPr id="25" name="文本框 24">
              <a:extLst>
                <a:ext uri="{FF2B5EF4-FFF2-40B4-BE49-F238E27FC236}">
                  <a16:creationId xmlns:a16="http://schemas.microsoft.com/office/drawing/2014/main" id="{3A91A20C-DE05-6D10-1614-DE40257A0968}"/>
                </a:ext>
              </a:extLst>
            </p:cNvPr>
            <p:cNvSpPr txBox="1"/>
            <p:nvPr/>
          </p:nvSpPr>
          <p:spPr>
            <a:xfrm>
              <a:off x="6113225" y="2129755"/>
              <a:ext cx="690048" cy="646331"/>
            </a:xfrm>
            <a:prstGeom prst="rect">
              <a:avLst/>
            </a:prstGeom>
            <a:noFill/>
          </p:spPr>
          <p:txBody>
            <a:bodyPr wrap="square" rtlCol="0">
              <a:spAutoFit/>
            </a:bodyPr>
            <a:lstStyle/>
            <a:p>
              <a:pPr algn="ctr"/>
              <a:r>
                <a:rPr lang="zh-CN" altLang="en-US" b="1" dirty="0">
                  <a:solidFill>
                    <a:schemeClr val="accent3"/>
                  </a:solidFill>
                  <a:latin typeface="+mn-ea"/>
                </a:rPr>
                <a:t>递归</a:t>
              </a:r>
              <a:endParaRPr lang="en-US" altLang="zh-CN" b="1" dirty="0">
                <a:solidFill>
                  <a:schemeClr val="accent3"/>
                </a:solidFill>
                <a:latin typeface="+mn-ea"/>
              </a:endParaRPr>
            </a:p>
            <a:p>
              <a:pPr algn="ctr"/>
              <a:r>
                <a:rPr lang="zh-CN" altLang="en-US" b="1" dirty="0">
                  <a:solidFill>
                    <a:schemeClr val="accent3"/>
                  </a:solidFill>
                  <a:latin typeface="+mn-ea"/>
                </a:rPr>
                <a:t>查询</a:t>
              </a:r>
            </a:p>
          </p:txBody>
        </p:sp>
      </p:grpSp>
      <p:grpSp>
        <p:nvGrpSpPr>
          <p:cNvPr id="26" name="组合 25">
            <a:extLst>
              <a:ext uri="{FF2B5EF4-FFF2-40B4-BE49-F238E27FC236}">
                <a16:creationId xmlns:a16="http://schemas.microsoft.com/office/drawing/2014/main" id="{B20CF6E1-D16F-DC7C-B2AB-7E9E057C2CAB}"/>
              </a:ext>
            </a:extLst>
          </p:cNvPr>
          <p:cNvGrpSpPr/>
          <p:nvPr/>
        </p:nvGrpSpPr>
        <p:grpSpPr>
          <a:xfrm>
            <a:off x="8443704" y="2225840"/>
            <a:ext cx="1037943" cy="1194865"/>
            <a:chOff x="8221824" y="2548574"/>
            <a:chExt cx="1037943" cy="1194865"/>
          </a:xfrm>
        </p:grpSpPr>
        <p:cxnSp>
          <p:nvCxnSpPr>
            <p:cNvPr id="27" name="直接箭头连接符 26">
              <a:extLst>
                <a:ext uri="{FF2B5EF4-FFF2-40B4-BE49-F238E27FC236}">
                  <a16:creationId xmlns:a16="http://schemas.microsoft.com/office/drawing/2014/main" id="{878BC9CF-9CA1-EEA5-F13A-781444505C6C}"/>
                </a:ext>
              </a:extLst>
            </p:cNvPr>
            <p:cNvCxnSpPr>
              <a:cxnSpLocks/>
            </p:cNvCxnSpPr>
            <p:nvPr/>
          </p:nvCxnSpPr>
          <p:spPr>
            <a:xfrm>
              <a:off x="8221824" y="2548574"/>
              <a:ext cx="0" cy="119486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7744CBD-EEE6-2D68-497C-C2370D7F7EB7}"/>
                </a:ext>
              </a:extLst>
            </p:cNvPr>
            <p:cNvSpPr txBox="1"/>
            <p:nvPr/>
          </p:nvSpPr>
          <p:spPr>
            <a:xfrm>
              <a:off x="8289917" y="2888433"/>
              <a:ext cx="452169" cy="369332"/>
            </a:xfrm>
            <a:prstGeom prst="rect">
              <a:avLst/>
            </a:prstGeom>
            <a:noFill/>
          </p:spPr>
          <p:txBody>
            <a:bodyPr wrap="square" rtlCol="0">
              <a:spAutoFit/>
            </a:bodyPr>
            <a:lstStyle/>
            <a:p>
              <a:pPr algn="ctr"/>
              <a:r>
                <a:rPr lang="zh-CN" altLang="en-US" b="1" dirty="0">
                  <a:latin typeface="+mn-ea"/>
                </a:rPr>
                <a:t>❸</a:t>
              </a:r>
            </a:p>
          </p:txBody>
        </p:sp>
        <p:sp>
          <p:nvSpPr>
            <p:cNvPr id="29" name="文本框 28">
              <a:extLst>
                <a:ext uri="{FF2B5EF4-FFF2-40B4-BE49-F238E27FC236}">
                  <a16:creationId xmlns:a16="http://schemas.microsoft.com/office/drawing/2014/main" id="{FDDEA54F-AF91-5D03-7721-70B8332EF837}"/>
                </a:ext>
              </a:extLst>
            </p:cNvPr>
            <p:cNvSpPr txBox="1"/>
            <p:nvPr/>
          </p:nvSpPr>
          <p:spPr>
            <a:xfrm>
              <a:off x="8569719" y="2749934"/>
              <a:ext cx="690048" cy="646331"/>
            </a:xfrm>
            <a:prstGeom prst="rect">
              <a:avLst/>
            </a:prstGeom>
            <a:noFill/>
          </p:spPr>
          <p:txBody>
            <a:bodyPr wrap="square" rtlCol="0">
              <a:spAutoFit/>
            </a:bodyPr>
            <a:lstStyle/>
            <a:p>
              <a:pPr algn="ctr"/>
              <a:r>
                <a:rPr lang="zh-CN" altLang="en-US" b="1" dirty="0">
                  <a:solidFill>
                    <a:schemeClr val="accent3"/>
                  </a:solidFill>
                  <a:latin typeface="+mn-ea"/>
                </a:rPr>
                <a:t>递归</a:t>
              </a:r>
              <a:endParaRPr lang="en-US" altLang="zh-CN" b="1" dirty="0">
                <a:solidFill>
                  <a:schemeClr val="accent3"/>
                </a:solidFill>
                <a:latin typeface="+mn-ea"/>
              </a:endParaRPr>
            </a:p>
            <a:p>
              <a:pPr algn="ctr"/>
              <a:r>
                <a:rPr lang="zh-CN" altLang="en-US" b="1" dirty="0">
                  <a:solidFill>
                    <a:schemeClr val="accent3"/>
                  </a:solidFill>
                  <a:latin typeface="+mn-ea"/>
                </a:rPr>
                <a:t>查询</a:t>
              </a:r>
            </a:p>
          </p:txBody>
        </p:sp>
      </p:grpSp>
      <p:grpSp>
        <p:nvGrpSpPr>
          <p:cNvPr id="30" name="组合 29">
            <a:extLst>
              <a:ext uri="{FF2B5EF4-FFF2-40B4-BE49-F238E27FC236}">
                <a16:creationId xmlns:a16="http://schemas.microsoft.com/office/drawing/2014/main" id="{8EBDF253-2523-3D94-124D-242764B1A966}"/>
              </a:ext>
            </a:extLst>
          </p:cNvPr>
          <p:cNvGrpSpPr/>
          <p:nvPr/>
        </p:nvGrpSpPr>
        <p:grpSpPr>
          <a:xfrm>
            <a:off x="8443704" y="4099633"/>
            <a:ext cx="1037943" cy="1194865"/>
            <a:chOff x="8221824" y="4422367"/>
            <a:chExt cx="1037943" cy="1194865"/>
          </a:xfrm>
        </p:grpSpPr>
        <p:cxnSp>
          <p:nvCxnSpPr>
            <p:cNvPr id="31" name="直接箭头连接符 30">
              <a:extLst>
                <a:ext uri="{FF2B5EF4-FFF2-40B4-BE49-F238E27FC236}">
                  <a16:creationId xmlns:a16="http://schemas.microsoft.com/office/drawing/2014/main" id="{6A64742C-ABA9-7634-CEE4-4082DFC253FF}"/>
                </a:ext>
              </a:extLst>
            </p:cNvPr>
            <p:cNvCxnSpPr>
              <a:cxnSpLocks/>
            </p:cNvCxnSpPr>
            <p:nvPr/>
          </p:nvCxnSpPr>
          <p:spPr>
            <a:xfrm>
              <a:off x="8221824" y="4422367"/>
              <a:ext cx="0" cy="119486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BF890CE-3BE9-D8A8-D44D-23F6483768FF}"/>
                </a:ext>
              </a:extLst>
            </p:cNvPr>
            <p:cNvSpPr txBox="1"/>
            <p:nvPr/>
          </p:nvSpPr>
          <p:spPr>
            <a:xfrm>
              <a:off x="8289917" y="4762226"/>
              <a:ext cx="452169" cy="369332"/>
            </a:xfrm>
            <a:prstGeom prst="rect">
              <a:avLst/>
            </a:prstGeom>
            <a:noFill/>
          </p:spPr>
          <p:txBody>
            <a:bodyPr wrap="square" rtlCol="0">
              <a:spAutoFit/>
            </a:bodyPr>
            <a:lstStyle/>
            <a:p>
              <a:pPr algn="ctr"/>
              <a:r>
                <a:rPr lang="zh-CN" altLang="en-US" b="1" dirty="0">
                  <a:latin typeface="+mn-ea"/>
                </a:rPr>
                <a:t>❹</a:t>
              </a:r>
            </a:p>
          </p:txBody>
        </p:sp>
        <p:sp>
          <p:nvSpPr>
            <p:cNvPr id="33" name="文本框 32">
              <a:extLst>
                <a:ext uri="{FF2B5EF4-FFF2-40B4-BE49-F238E27FC236}">
                  <a16:creationId xmlns:a16="http://schemas.microsoft.com/office/drawing/2014/main" id="{6EFF0FD2-AFAD-E413-9A31-F27174EF4D1F}"/>
                </a:ext>
              </a:extLst>
            </p:cNvPr>
            <p:cNvSpPr txBox="1"/>
            <p:nvPr/>
          </p:nvSpPr>
          <p:spPr>
            <a:xfrm>
              <a:off x="8569719" y="4623727"/>
              <a:ext cx="690048" cy="646331"/>
            </a:xfrm>
            <a:prstGeom prst="rect">
              <a:avLst/>
            </a:prstGeom>
            <a:noFill/>
          </p:spPr>
          <p:txBody>
            <a:bodyPr wrap="square" rtlCol="0">
              <a:spAutoFit/>
            </a:bodyPr>
            <a:lstStyle/>
            <a:p>
              <a:pPr algn="ctr"/>
              <a:r>
                <a:rPr lang="zh-CN" altLang="en-US" b="1" dirty="0">
                  <a:solidFill>
                    <a:schemeClr val="accent3"/>
                  </a:solidFill>
                  <a:latin typeface="+mn-ea"/>
                </a:rPr>
                <a:t>递归</a:t>
              </a:r>
              <a:endParaRPr lang="en-US" altLang="zh-CN" b="1" dirty="0">
                <a:solidFill>
                  <a:schemeClr val="accent3"/>
                </a:solidFill>
                <a:latin typeface="+mn-ea"/>
              </a:endParaRPr>
            </a:p>
            <a:p>
              <a:pPr algn="ctr"/>
              <a:r>
                <a:rPr lang="zh-CN" altLang="en-US" b="1" dirty="0">
                  <a:solidFill>
                    <a:schemeClr val="accent3"/>
                  </a:solidFill>
                  <a:latin typeface="+mn-ea"/>
                </a:rPr>
                <a:t>查询</a:t>
              </a:r>
            </a:p>
          </p:txBody>
        </p:sp>
      </p:grpSp>
      <p:grpSp>
        <p:nvGrpSpPr>
          <p:cNvPr id="34" name="组合 33">
            <a:extLst>
              <a:ext uri="{FF2B5EF4-FFF2-40B4-BE49-F238E27FC236}">
                <a16:creationId xmlns:a16="http://schemas.microsoft.com/office/drawing/2014/main" id="{AA70D45F-FC70-09DB-1C76-8E05A64363E4}"/>
              </a:ext>
            </a:extLst>
          </p:cNvPr>
          <p:cNvGrpSpPr/>
          <p:nvPr/>
        </p:nvGrpSpPr>
        <p:grpSpPr>
          <a:xfrm>
            <a:off x="7731405" y="4099633"/>
            <a:ext cx="523836" cy="1195200"/>
            <a:chOff x="7509525" y="4422367"/>
            <a:chExt cx="523836" cy="1195200"/>
          </a:xfrm>
        </p:grpSpPr>
        <p:cxnSp>
          <p:nvCxnSpPr>
            <p:cNvPr id="35" name="直接箭头连接符 34">
              <a:extLst>
                <a:ext uri="{FF2B5EF4-FFF2-40B4-BE49-F238E27FC236}">
                  <a16:creationId xmlns:a16="http://schemas.microsoft.com/office/drawing/2014/main" id="{958C4ED4-110A-D5C6-3631-7B46A3107BB7}"/>
                </a:ext>
              </a:extLst>
            </p:cNvPr>
            <p:cNvCxnSpPr>
              <a:cxnSpLocks/>
            </p:cNvCxnSpPr>
            <p:nvPr/>
          </p:nvCxnSpPr>
          <p:spPr>
            <a:xfrm flipV="1">
              <a:off x="8033361" y="4422367"/>
              <a:ext cx="0" cy="119520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FCFC7E1-190F-7CFE-2136-5B66FCBDCD2A}"/>
                </a:ext>
              </a:extLst>
            </p:cNvPr>
            <p:cNvSpPr txBox="1"/>
            <p:nvPr/>
          </p:nvSpPr>
          <p:spPr>
            <a:xfrm>
              <a:off x="7509525" y="4762226"/>
              <a:ext cx="452169" cy="369332"/>
            </a:xfrm>
            <a:prstGeom prst="rect">
              <a:avLst/>
            </a:prstGeom>
            <a:noFill/>
          </p:spPr>
          <p:txBody>
            <a:bodyPr wrap="square" rtlCol="0">
              <a:spAutoFit/>
            </a:bodyPr>
            <a:lstStyle/>
            <a:p>
              <a:pPr algn="ctr"/>
              <a:r>
                <a:rPr lang="zh-CN" altLang="en-US" b="1" dirty="0">
                  <a:latin typeface="+mn-ea"/>
                </a:rPr>
                <a:t>❺</a:t>
              </a:r>
            </a:p>
          </p:txBody>
        </p:sp>
      </p:grpSp>
      <p:grpSp>
        <p:nvGrpSpPr>
          <p:cNvPr id="37" name="组合 36">
            <a:extLst>
              <a:ext uri="{FF2B5EF4-FFF2-40B4-BE49-F238E27FC236}">
                <a16:creationId xmlns:a16="http://schemas.microsoft.com/office/drawing/2014/main" id="{57304F57-B276-8F1E-0564-233779809F51}"/>
              </a:ext>
            </a:extLst>
          </p:cNvPr>
          <p:cNvGrpSpPr/>
          <p:nvPr/>
        </p:nvGrpSpPr>
        <p:grpSpPr>
          <a:xfrm>
            <a:off x="7774698" y="2225840"/>
            <a:ext cx="480543" cy="1195200"/>
            <a:chOff x="7552818" y="2548574"/>
            <a:chExt cx="480543" cy="1195200"/>
          </a:xfrm>
        </p:grpSpPr>
        <p:cxnSp>
          <p:nvCxnSpPr>
            <p:cNvPr id="38" name="直接箭头连接符 37">
              <a:extLst>
                <a:ext uri="{FF2B5EF4-FFF2-40B4-BE49-F238E27FC236}">
                  <a16:creationId xmlns:a16="http://schemas.microsoft.com/office/drawing/2014/main" id="{4A76E017-D9DE-B4D9-C3B1-F17684C1E664}"/>
                </a:ext>
              </a:extLst>
            </p:cNvPr>
            <p:cNvCxnSpPr>
              <a:cxnSpLocks/>
            </p:cNvCxnSpPr>
            <p:nvPr/>
          </p:nvCxnSpPr>
          <p:spPr>
            <a:xfrm flipV="1">
              <a:off x="8033361" y="2548574"/>
              <a:ext cx="0" cy="119520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F829AE7-45AF-BEE4-5727-80A2DD0D6B60}"/>
                </a:ext>
              </a:extLst>
            </p:cNvPr>
            <p:cNvSpPr txBox="1"/>
            <p:nvPr/>
          </p:nvSpPr>
          <p:spPr>
            <a:xfrm>
              <a:off x="7552818" y="2888433"/>
              <a:ext cx="452169" cy="369332"/>
            </a:xfrm>
            <a:prstGeom prst="rect">
              <a:avLst/>
            </a:prstGeom>
            <a:noFill/>
          </p:spPr>
          <p:txBody>
            <a:bodyPr wrap="square" rtlCol="0">
              <a:spAutoFit/>
            </a:bodyPr>
            <a:lstStyle/>
            <a:p>
              <a:pPr algn="ctr"/>
              <a:r>
                <a:rPr lang="zh-CN" altLang="en-US" b="1" dirty="0">
                  <a:latin typeface="+mn-ea"/>
                </a:rPr>
                <a:t>❻</a:t>
              </a:r>
            </a:p>
          </p:txBody>
        </p:sp>
      </p:grpSp>
      <p:grpSp>
        <p:nvGrpSpPr>
          <p:cNvPr id="40" name="组合 39">
            <a:extLst>
              <a:ext uri="{FF2B5EF4-FFF2-40B4-BE49-F238E27FC236}">
                <a16:creationId xmlns:a16="http://schemas.microsoft.com/office/drawing/2014/main" id="{700816B2-AE26-C476-CF26-CEB887A03482}"/>
              </a:ext>
            </a:extLst>
          </p:cNvPr>
          <p:cNvGrpSpPr/>
          <p:nvPr/>
        </p:nvGrpSpPr>
        <p:grpSpPr>
          <a:xfrm>
            <a:off x="6078989" y="2225840"/>
            <a:ext cx="1993709" cy="1445891"/>
            <a:chOff x="5857109" y="2548574"/>
            <a:chExt cx="1993709" cy="1445891"/>
          </a:xfrm>
        </p:grpSpPr>
        <p:cxnSp>
          <p:nvCxnSpPr>
            <p:cNvPr id="41" name="直接箭头连接符 40">
              <a:extLst>
                <a:ext uri="{FF2B5EF4-FFF2-40B4-BE49-F238E27FC236}">
                  <a16:creationId xmlns:a16="http://schemas.microsoft.com/office/drawing/2014/main" id="{73722693-8F2D-54EB-5BE1-FAFF8DDCDE27}"/>
                </a:ext>
              </a:extLst>
            </p:cNvPr>
            <p:cNvCxnSpPr>
              <a:cxnSpLocks/>
            </p:cNvCxnSpPr>
            <p:nvPr/>
          </p:nvCxnSpPr>
          <p:spPr>
            <a:xfrm flipH="1">
              <a:off x="5857109" y="2548574"/>
              <a:ext cx="1993709" cy="144589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1703D06-2078-EBD9-AF11-E522C859654F}"/>
                </a:ext>
              </a:extLst>
            </p:cNvPr>
            <p:cNvSpPr txBox="1"/>
            <p:nvPr/>
          </p:nvSpPr>
          <p:spPr>
            <a:xfrm>
              <a:off x="6684334" y="3334381"/>
              <a:ext cx="452169" cy="369332"/>
            </a:xfrm>
            <a:prstGeom prst="rect">
              <a:avLst/>
            </a:prstGeom>
            <a:noFill/>
          </p:spPr>
          <p:txBody>
            <a:bodyPr wrap="square" rtlCol="0">
              <a:spAutoFit/>
            </a:bodyPr>
            <a:lstStyle/>
            <a:p>
              <a:pPr algn="ctr"/>
              <a:r>
                <a:rPr lang="zh-CN" altLang="en-US" b="1" dirty="0">
                  <a:latin typeface="+mn-ea"/>
                </a:rPr>
                <a:t>❼</a:t>
              </a:r>
            </a:p>
          </p:txBody>
        </p:sp>
      </p:grpSp>
      <p:grpSp>
        <p:nvGrpSpPr>
          <p:cNvPr id="43" name="组合 42">
            <a:extLst>
              <a:ext uri="{FF2B5EF4-FFF2-40B4-BE49-F238E27FC236}">
                <a16:creationId xmlns:a16="http://schemas.microsoft.com/office/drawing/2014/main" id="{C7F25230-5D39-AB50-0522-E8592C3532C9}"/>
              </a:ext>
            </a:extLst>
          </p:cNvPr>
          <p:cNvGrpSpPr/>
          <p:nvPr/>
        </p:nvGrpSpPr>
        <p:grpSpPr>
          <a:xfrm>
            <a:off x="2993255" y="3951376"/>
            <a:ext cx="2360230" cy="403213"/>
            <a:chOff x="2771375" y="4274110"/>
            <a:chExt cx="2360230" cy="403213"/>
          </a:xfrm>
        </p:grpSpPr>
        <p:cxnSp>
          <p:nvCxnSpPr>
            <p:cNvPr id="44" name="直接箭头连接符 43">
              <a:extLst>
                <a:ext uri="{FF2B5EF4-FFF2-40B4-BE49-F238E27FC236}">
                  <a16:creationId xmlns:a16="http://schemas.microsoft.com/office/drawing/2014/main" id="{830D2B39-830C-4425-DB59-3E4811E63730}"/>
                </a:ext>
              </a:extLst>
            </p:cNvPr>
            <p:cNvCxnSpPr>
              <a:cxnSpLocks/>
            </p:cNvCxnSpPr>
            <p:nvPr/>
          </p:nvCxnSpPr>
          <p:spPr>
            <a:xfrm flipH="1">
              <a:off x="2771375" y="4274110"/>
              <a:ext cx="2360230"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15C92BAB-67B7-5DBE-75DE-874BBDEFB2B8}"/>
                </a:ext>
              </a:extLst>
            </p:cNvPr>
            <p:cNvSpPr txBox="1"/>
            <p:nvPr/>
          </p:nvSpPr>
          <p:spPr>
            <a:xfrm>
              <a:off x="3765657" y="4307991"/>
              <a:ext cx="516836" cy="369332"/>
            </a:xfrm>
            <a:prstGeom prst="rect">
              <a:avLst/>
            </a:prstGeom>
            <a:noFill/>
          </p:spPr>
          <p:txBody>
            <a:bodyPr wrap="square">
              <a:spAutoFit/>
            </a:bodyPr>
            <a:lstStyle/>
            <a:p>
              <a:pPr algn="ctr"/>
              <a:r>
                <a:rPr lang="zh-CN" altLang="en-US" dirty="0">
                  <a:latin typeface="+mn-ea"/>
                </a:rPr>
                <a:t>❽</a:t>
              </a:r>
            </a:p>
          </p:txBody>
        </p:sp>
      </p:grpSp>
      <p:sp>
        <p:nvSpPr>
          <p:cNvPr id="46" name="文本框 45">
            <a:extLst>
              <a:ext uri="{FF2B5EF4-FFF2-40B4-BE49-F238E27FC236}">
                <a16:creationId xmlns:a16="http://schemas.microsoft.com/office/drawing/2014/main" id="{2258DCFB-EBD6-4353-8DF7-1A53B50784E7}"/>
              </a:ext>
            </a:extLst>
          </p:cNvPr>
          <p:cNvSpPr txBox="1"/>
          <p:nvPr/>
        </p:nvSpPr>
        <p:spPr>
          <a:xfrm>
            <a:off x="1356850" y="2733542"/>
            <a:ext cx="2308362" cy="646331"/>
          </a:xfrm>
          <a:prstGeom prst="rect">
            <a:avLst/>
          </a:prstGeom>
          <a:solidFill>
            <a:srgbClr val="FFC000"/>
          </a:solidFill>
        </p:spPr>
        <p:txBody>
          <a:bodyPr wrap="square" rtlCol="0">
            <a:spAutoFit/>
          </a:bodyPr>
          <a:lstStyle/>
          <a:p>
            <a:pPr algn="ctr"/>
            <a:r>
              <a:rPr lang="zh-CN" altLang="en-US" b="1" dirty="0">
                <a:latin typeface="+mn-ea"/>
              </a:rPr>
              <a:t>想知道</a:t>
            </a:r>
            <a:endParaRPr lang="en-US" altLang="zh-CN" b="1" dirty="0">
              <a:latin typeface="+mn-ea"/>
            </a:endParaRPr>
          </a:p>
          <a:p>
            <a:pPr algn="ctr"/>
            <a:r>
              <a:rPr lang="en-US" altLang="zh-CN" b="1" dirty="0">
                <a:latin typeface="+mn-ea"/>
              </a:rPr>
              <a:t>y.abc.com</a:t>
            </a:r>
            <a:r>
              <a:rPr lang="zh-CN" altLang="en-US" b="1" dirty="0">
                <a:latin typeface="+mn-ea"/>
              </a:rPr>
              <a:t>的</a:t>
            </a:r>
            <a:r>
              <a:rPr lang="en-US" altLang="zh-CN" b="1" dirty="0">
                <a:latin typeface="+mn-ea"/>
              </a:rPr>
              <a:t>IP</a:t>
            </a:r>
            <a:r>
              <a:rPr lang="zh-CN" altLang="en-US" b="1" dirty="0">
                <a:latin typeface="+mn-ea"/>
              </a:rPr>
              <a:t>地址</a:t>
            </a:r>
          </a:p>
        </p:txBody>
      </p:sp>
    </p:spTree>
    <p:custDataLst>
      <p:tags r:id="rId1"/>
    </p:custDataLst>
    <p:extLst>
      <p:ext uri="{BB962C8B-B14F-4D97-AF65-F5344CB8AC3E}">
        <p14:creationId xmlns:p14="http://schemas.microsoft.com/office/powerpoint/2010/main" val="3167013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p:tgtEl>
                                          <p:spTgt spid="46"/>
                                        </p:tgtEl>
                                        <p:attrNameLst>
                                          <p:attrName>ppt_y</p:attrName>
                                        </p:attrNameLst>
                                      </p:cBhvr>
                                      <p:tavLst>
                                        <p:tav tm="0">
                                          <p:val>
                                            <p:strVal val="#ppt_y+#ppt_h*1.125000"/>
                                          </p:val>
                                        </p:tav>
                                        <p:tav tm="100000">
                                          <p:val>
                                            <p:strVal val="#ppt_y"/>
                                          </p:val>
                                        </p:tav>
                                      </p:tavLst>
                                    </p:anim>
                                    <p:animEffect transition="in" filter="wipe(up)">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up)">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up)">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down)">
                                      <p:cBhvr>
                                        <p:cTn id="44" dur="500"/>
                                        <p:tgtEl>
                                          <p:spTgt spid="37"/>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500"/>
                                        <p:tgtEl>
                                          <p:spTgt spid="40"/>
                                        </p:tgtEl>
                                      </p:cBhvr>
                                    </p:animEffect>
                                  </p:childTnLst>
                                </p:cTn>
                              </p:par>
                            </p:childTnLst>
                          </p:cTn>
                        </p:par>
                        <p:par>
                          <p:cTn id="49" fill="hold">
                            <p:stCondLst>
                              <p:cond delay="1500"/>
                            </p:stCondLst>
                            <p:childTnLst>
                              <p:par>
                                <p:cTn id="50" presetID="22" presetClass="entr" presetSubtype="2" fill="hold"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right)">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sp>
        <p:nvSpPr>
          <p:cNvPr id="5" name="矩形 4">
            <a:extLst>
              <a:ext uri="{FF2B5EF4-FFF2-40B4-BE49-F238E27FC236}">
                <a16:creationId xmlns:a16="http://schemas.microsoft.com/office/drawing/2014/main" id="{06E37D5E-2EE3-19B4-D9A5-7EF871EE63C5}"/>
              </a:ext>
            </a:extLst>
          </p:cNvPr>
          <p:cNvSpPr/>
          <p:nvPr/>
        </p:nvSpPr>
        <p:spPr>
          <a:xfrm>
            <a:off x="4731124" y="833830"/>
            <a:ext cx="1922929" cy="302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递归查询</a:t>
            </a:r>
          </a:p>
        </p:txBody>
      </p:sp>
      <p:sp>
        <p:nvSpPr>
          <p:cNvPr id="6" name="矩形 5">
            <a:extLst>
              <a:ext uri="{FF2B5EF4-FFF2-40B4-BE49-F238E27FC236}">
                <a16:creationId xmlns:a16="http://schemas.microsoft.com/office/drawing/2014/main" id="{73BE6BA3-4430-8F6E-6DF4-D8AD8AC006B3}"/>
              </a:ext>
            </a:extLst>
          </p:cNvPr>
          <p:cNvSpPr/>
          <p:nvPr/>
        </p:nvSpPr>
        <p:spPr>
          <a:xfrm>
            <a:off x="7427258" y="833830"/>
            <a:ext cx="1922929" cy="302560"/>
          </a:xfrm>
          <a:prstGeom prst="rect">
            <a:avLst/>
          </a:prstGeom>
          <a:solidFill>
            <a:schemeClr val="bg2"/>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迭代查询</a:t>
            </a:r>
          </a:p>
        </p:txBody>
      </p:sp>
      <p:grpSp>
        <p:nvGrpSpPr>
          <p:cNvPr id="7" name="组合 6">
            <a:extLst>
              <a:ext uri="{FF2B5EF4-FFF2-40B4-BE49-F238E27FC236}">
                <a16:creationId xmlns:a16="http://schemas.microsoft.com/office/drawing/2014/main" id="{9E9D74B0-712F-C6AB-3B73-F080611C2978}"/>
              </a:ext>
            </a:extLst>
          </p:cNvPr>
          <p:cNvGrpSpPr/>
          <p:nvPr/>
        </p:nvGrpSpPr>
        <p:grpSpPr>
          <a:xfrm>
            <a:off x="1614444" y="1632361"/>
            <a:ext cx="8973121" cy="4282377"/>
            <a:chOff x="1392564" y="1955095"/>
            <a:chExt cx="8973121" cy="4282377"/>
          </a:xfrm>
        </p:grpSpPr>
        <p:pic>
          <p:nvPicPr>
            <p:cNvPr id="8" name="图形 7">
              <a:extLst>
                <a:ext uri="{FF2B5EF4-FFF2-40B4-BE49-F238E27FC236}">
                  <a16:creationId xmlns:a16="http://schemas.microsoft.com/office/drawing/2014/main" id="{6012359C-D877-FBE7-ADB8-E6C5053BFE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0817" y="1955095"/>
              <a:ext cx="452174" cy="593479"/>
            </a:xfrm>
            <a:prstGeom prst="rect">
              <a:avLst/>
            </a:prstGeom>
          </p:spPr>
        </p:pic>
        <p:sp>
          <p:nvSpPr>
            <p:cNvPr id="9" name="文本框 8">
              <a:extLst>
                <a:ext uri="{FF2B5EF4-FFF2-40B4-BE49-F238E27FC236}">
                  <a16:creationId xmlns:a16="http://schemas.microsoft.com/office/drawing/2014/main" id="{B409D7CB-7B9E-F736-496B-827EAD3FAB70}"/>
                </a:ext>
              </a:extLst>
            </p:cNvPr>
            <p:cNvSpPr txBox="1"/>
            <p:nvPr/>
          </p:nvSpPr>
          <p:spPr>
            <a:xfrm>
              <a:off x="8265367" y="2011100"/>
              <a:ext cx="2075768"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根</a:t>
              </a:r>
              <a:r>
                <a:rPr lang="zh-CN" altLang="en-US" b="1" dirty="0">
                  <a:latin typeface="+mn-ea"/>
                </a:rPr>
                <a:t>域名服务器</a:t>
              </a:r>
              <a:endParaRPr lang="en-US" altLang="zh-CN" b="1" dirty="0">
                <a:latin typeface="+mn-ea"/>
              </a:endParaRPr>
            </a:p>
          </p:txBody>
        </p:sp>
        <p:pic>
          <p:nvPicPr>
            <p:cNvPr id="10" name="图形 9">
              <a:extLst>
                <a:ext uri="{FF2B5EF4-FFF2-40B4-BE49-F238E27FC236}">
                  <a16:creationId xmlns:a16="http://schemas.microsoft.com/office/drawing/2014/main" id="{5A8B4211-AF44-2C4E-3CBB-FE9FDDFDE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0817" y="3799544"/>
              <a:ext cx="452174" cy="593479"/>
            </a:xfrm>
            <a:prstGeom prst="rect">
              <a:avLst/>
            </a:prstGeom>
          </p:spPr>
        </p:pic>
        <p:sp>
          <p:nvSpPr>
            <p:cNvPr id="11" name="文本框 10">
              <a:extLst>
                <a:ext uri="{FF2B5EF4-FFF2-40B4-BE49-F238E27FC236}">
                  <a16:creationId xmlns:a16="http://schemas.microsoft.com/office/drawing/2014/main" id="{D085862C-1AE1-138A-DA94-FE3AD1174F4A}"/>
                </a:ext>
              </a:extLst>
            </p:cNvPr>
            <p:cNvSpPr txBox="1"/>
            <p:nvPr/>
          </p:nvSpPr>
          <p:spPr>
            <a:xfrm>
              <a:off x="8289917" y="3746692"/>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顶级</a:t>
              </a:r>
              <a:r>
                <a:rPr lang="zh-CN" altLang="en-US" b="1" dirty="0">
                  <a:latin typeface="+mn-ea"/>
                </a:rPr>
                <a:t>域名服务器</a:t>
              </a:r>
              <a:endParaRPr lang="en-US" altLang="zh-CN" b="1" dirty="0">
                <a:latin typeface="+mn-ea"/>
              </a:endParaRPr>
            </a:p>
            <a:p>
              <a:pPr algn="ctr"/>
              <a:r>
                <a:rPr lang="en-US" altLang="zh-CN" b="1" dirty="0">
                  <a:latin typeface="+mn-ea"/>
                </a:rPr>
                <a:t>dns.com</a:t>
              </a:r>
              <a:endParaRPr lang="zh-CN" altLang="en-US" b="1" dirty="0">
                <a:latin typeface="+mn-ea"/>
              </a:endParaRPr>
            </a:p>
          </p:txBody>
        </p:sp>
        <p:pic>
          <p:nvPicPr>
            <p:cNvPr id="12" name="图形 11">
              <a:extLst>
                <a:ext uri="{FF2B5EF4-FFF2-40B4-BE49-F238E27FC236}">
                  <a16:creationId xmlns:a16="http://schemas.microsoft.com/office/drawing/2014/main" id="{23503BB0-DE02-5954-6D13-19485D241E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0817" y="5643993"/>
              <a:ext cx="452174" cy="593479"/>
            </a:xfrm>
            <a:prstGeom prst="rect">
              <a:avLst/>
            </a:prstGeom>
          </p:spPr>
        </p:pic>
        <p:sp>
          <p:nvSpPr>
            <p:cNvPr id="13" name="文本框 12">
              <a:extLst>
                <a:ext uri="{FF2B5EF4-FFF2-40B4-BE49-F238E27FC236}">
                  <a16:creationId xmlns:a16="http://schemas.microsoft.com/office/drawing/2014/main" id="{CE78D482-B805-4C2E-0445-1617F6CBBC91}"/>
                </a:ext>
              </a:extLst>
            </p:cNvPr>
            <p:cNvSpPr txBox="1"/>
            <p:nvPr/>
          </p:nvSpPr>
          <p:spPr>
            <a:xfrm>
              <a:off x="8289917" y="5591141"/>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权限</a:t>
              </a:r>
              <a:r>
                <a:rPr lang="zh-CN" altLang="en-US" b="1" dirty="0">
                  <a:latin typeface="+mn-ea"/>
                </a:rPr>
                <a:t>域名服务器</a:t>
              </a:r>
              <a:endParaRPr lang="en-US" altLang="zh-CN" b="1" dirty="0">
                <a:latin typeface="+mn-ea"/>
              </a:endParaRPr>
            </a:p>
            <a:p>
              <a:pPr algn="ctr"/>
              <a:r>
                <a:rPr lang="en-US" altLang="zh-CN" b="1" dirty="0">
                  <a:latin typeface="+mn-ea"/>
                </a:rPr>
                <a:t>dns.abc.com</a:t>
              </a:r>
              <a:endParaRPr lang="zh-CN" altLang="en-US" b="1" dirty="0">
                <a:latin typeface="+mn-ea"/>
              </a:endParaRPr>
            </a:p>
          </p:txBody>
        </p:sp>
        <p:pic>
          <p:nvPicPr>
            <p:cNvPr id="14" name="图形 13">
              <a:extLst>
                <a:ext uri="{FF2B5EF4-FFF2-40B4-BE49-F238E27FC236}">
                  <a16:creationId xmlns:a16="http://schemas.microsoft.com/office/drawing/2014/main" id="{060B2C5F-3236-1B1B-1C0E-9FFC293612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853" y="3799544"/>
              <a:ext cx="452174" cy="593479"/>
            </a:xfrm>
            <a:prstGeom prst="rect">
              <a:avLst/>
            </a:prstGeom>
          </p:spPr>
        </p:pic>
        <p:sp>
          <p:nvSpPr>
            <p:cNvPr id="15" name="文本框 14">
              <a:extLst>
                <a:ext uri="{FF2B5EF4-FFF2-40B4-BE49-F238E27FC236}">
                  <a16:creationId xmlns:a16="http://schemas.microsoft.com/office/drawing/2014/main" id="{87F92A7E-89FE-E015-E9DD-114DBE58AA05}"/>
                </a:ext>
              </a:extLst>
            </p:cNvPr>
            <p:cNvSpPr txBox="1"/>
            <p:nvPr/>
          </p:nvSpPr>
          <p:spPr>
            <a:xfrm>
              <a:off x="4276262" y="4724356"/>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本地</a:t>
              </a:r>
              <a:r>
                <a:rPr lang="zh-CN" altLang="en-US" b="1" dirty="0">
                  <a:latin typeface="+mn-ea"/>
                </a:rPr>
                <a:t>域名服务器</a:t>
              </a:r>
              <a:endParaRPr lang="en-US" altLang="zh-CN" b="1" dirty="0">
                <a:latin typeface="+mn-ea"/>
              </a:endParaRPr>
            </a:p>
            <a:p>
              <a:pPr algn="ctr"/>
              <a:r>
                <a:rPr lang="en-US" altLang="zh-CN" b="1" dirty="0">
                  <a:latin typeface="+mn-ea"/>
                </a:rPr>
                <a:t>dns.xyz.com</a:t>
              </a:r>
              <a:endParaRPr lang="zh-CN" altLang="en-US" b="1" dirty="0">
                <a:latin typeface="+mn-ea"/>
              </a:endParaRPr>
            </a:p>
          </p:txBody>
        </p:sp>
        <p:pic>
          <p:nvPicPr>
            <p:cNvPr id="16" name="图形 15">
              <a:extLst>
                <a:ext uri="{FF2B5EF4-FFF2-40B4-BE49-F238E27FC236}">
                  <a16:creationId xmlns:a16="http://schemas.microsoft.com/office/drawing/2014/main" id="{83826A98-FC95-4889-B2D3-22138F098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9872" y="3769972"/>
              <a:ext cx="690048" cy="667424"/>
            </a:xfrm>
            <a:prstGeom prst="rect">
              <a:avLst/>
            </a:prstGeom>
          </p:spPr>
        </p:pic>
        <p:sp>
          <p:nvSpPr>
            <p:cNvPr id="17" name="文本框 16">
              <a:extLst>
                <a:ext uri="{FF2B5EF4-FFF2-40B4-BE49-F238E27FC236}">
                  <a16:creationId xmlns:a16="http://schemas.microsoft.com/office/drawing/2014/main" id="{979C5E30-8003-0F8D-9143-72D504CBC8E6}"/>
                </a:ext>
              </a:extLst>
            </p:cNvPr>
            <p:cNvSpPr txBox="1"/>
            <p:nvPr/>
          </p:nvSpPr>
          <p:spPr>
            <a:xfrm>
              <a:off x="1392564" y="4492657"/>
              <a:ext cx="1640068" cy="646331"/>
            </a:xfrm>
            <a:prstGeom prst="rect">
              <a:avLst/>
            </a:prstGeom>
            <a:noFill/>
          </p:spPr>
          <p:txBody>
            <a:bodyPr wrap="square" rtlCol="0">
              <a:spAutoFit/>
            </a:bodyPr>
            <a:lstStyle/>
            <a:p>
              <a:pPr algn="ctr"/>
              <a:r>
                <a:rPr lang="zh-CN" altLang="en-US" b="1" dirty="0">
                  <a:latin typeface="+mn-ea"/>
                </a:rPr>
                <a:t>主机</a:t>
              </a:r>
              <a:endParaRPr lang="en-US" altLang="zh-CN" b="1" dirty="0">
                <a:latin typeface="+mn-ea"/>
              </a:endParaRPr>
            </a:p>
            <a:p>
              <a:pPr algn="ctr"/>
              <a:r>
                <a:rPr lang="en-US" altLang="zh-CN" b="1" dirty="0">
                  <a:latin typeface="+mn-ea"/>
                </a:rPr>
                <a:t>m.xyz.com</a:t>
              </a:r>
              <a:endParaRPr lang="zh-CN" altLang="en-US" b="1" dirty="0">
                <a:latin typeface="+mn-ea"/>
              </a:endParaRPr>
            </a:p>
          </p:txBody>
        </p:sp>
      </p:grpSp>
      <p:sp>
        <p:nvSpPr>
          <p:cNvPr id="48" name="矩形 47">
            <a:extLst>
              <a:ext uri="{FF2B5EF4-FFF2-40B4-BE49-F238E27FC236}">
                <a16:creationId xmlns:a16="http://schemas.microsoft.com/office/drawing/2014/main" id="{90DBE552-4363-FB7F-8612-0243CD868948}"/>
              </a:ext>
            </a:extLst>
          </p:cNvPr>
          <p:cNvSpPr/>
          <p:nvPr/>
        </p:nvSpPr>
        <p:spPr>
          <a:xfrm>
            <a:off x="7427258" y="825019"/>
            <a:ext cx="1922929" cy="302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迭代查询</a:t>
            </a:r>
          </a:p>
        </p:txBody>
      </p:sp>
      <p:grpSp>
        <p:nvGrpSpPr>
          <p:cNvPr id="90" name="组合 89">
            <a:extLst>
              <a:ext uri="{FF2B5EF4-FFF2-40B4-BE49-F238E27FC236}">
                <a16:creationId xmlns:a16="http://schemas.microsoft.com/office/drawing/2014/main" id="{F6C9D607-1D5B-3C53-F3E8-CC5E895FC9A1}"/>
              </a:ext>
            </a:extLst>
          </p:cNvPr>
          <p:cNvGrpSpPr/>
          <p:nvPr/>
        </p:nvGrpSpPr>
        <p:grpSpPr>
          <a:xfrm>
            <a:off x="3032797" y="2783461"/>
            <a:ext cx="2360205" cy="1007747"/>
            <a:chOff x="2841622" y="3224154"/>
            <a:chExt cx="2360205" cy="1007747"/>
          </a:xfrm>
        </p:grpSpPr>
        <p:cxnSp>
          <p:nvCxnSpPr>
            <p:cNvPr id="91" name="直接箭头连接符 90">
              <a:extLst>
                <a:ext uri="{FF2B5EF4-FFF2-40B4-BE49-F238E27FC236}">
                  <a16:creationId xmlns:a16="http://schemas.microsoft.com/office/drawing/2014/main" id="{96D98300-89A3-5BE5-BC1F-7181B264DD56}"/>
                </a:ext>
              </a:extLst>
            </p:cNvPr>
            <p:cNvCxnSpPr>
              <a:cxnSpLocks/>
            </p:cNvCxnSpPr>
            <p:nvPr/>
          </p:nvCxnSpPr>
          <p:spPr>
            <a:xfrm>
              <a:off x="2841622" y="4231901"/>
              <a:ext cx="236020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EE0BBE85-895F-F341-79FB-CE6A8D15B0F0}"/>
                </a:ext>
              </a:extLst>
            </p:cNvPr>
            <p:cNvSpPr txBox="1"/>
            <p:nvPr/>
          </p:nvSpPr>
          <p:spPr>
            <a:xfrm>
              <a:off x="3862207" y="3787177"/>
              <a:ext cx="452169" cy="369332"/>
            </a:xfrm>
            <a:prstGeom prst="rect">
              <a:avLst/>
            </a:prstGeom>
            <a:noFill/>
          </p:spPr>
          <p:txBody>
            <a:bodyPr wrap="square" rtlCol="0">
              <a:spAutoFit/>
            </a:bodyPr>
            <a:lstStyle/>
            <a:p>
              <a:pPr algn="ctr"/>
              <a:r>
                <a:rPr lang="zh-CN" altLang="en-US" b="1" dirty="0">
                  <a:latin typeface="+mn-ea"/>
                </a:rPr>
                <a:t>❶</a:t>
              </a:r>
            </a:p>
          </p:txBody>
        </p:sp>
        <p:sp>
          <p:nvSpPr>
            <p:cNvPr id="93" name="文本框 92">
              <a:extLst>
                <a:ext uri="{FF2B5EF4-FFF2-40B4-BE49-F238E27FC236}">
                  <a16:creationId xmlns:a16="http://schemas.microsoft.com/office/drawing/2014/main" id="{100F1A71-0B6A-B734-0A38-FD6AD1201695}"/>
                </a:ext>
              </a:extLst>
            </p:cNvPr>
            <p:cNvSpPr txBox="1"/>
            <p:nvPr/>
          </p:nvSpPr>
          <p:spPr>
            <a:xfrm>
              <a:off x="3743267" y="3224154"/>
              <a:ext cx="690048" cy="646331"/>
            </a:xfrm>
            <a:prstGeom prst="rect">
              <a:avLst/>
            </a:prstGeom>
            <a:noFill/>
          </p:spPr>
          <p:txBody>
            <a:bodyPr wrap="square" rtlCol="0">
              <a:spAutoFit/>
            </a:bodyPr>
            <a:lstStyle/>
            <a:p>
              <a:pPr algn="ctr"/>
              <a:r>
                <a:rPr lang="zh-CN" altLang="en-US" b="1" dirty="0">
                  <a:solidFill>
                    <a:schemeClr val="accent3"/>
                  </a:solidFill>
                  <a:latin typeface="+mn-ea"/>
                </a:rPr>
                <a:t>递归</a:t>
              </a:r>
              <a:endParaRPr lang="en-US" altLang="zh-CN" b="1" dirty="0">
                <a:solidFill>
                  <a:schemeClr val="accent3"/>
                </a:solidFill>
                <a:latin typeface="+mn-ea"/>
              </a:endParaRPr>
            </a:p>
            <a:p>
              <a:pPr algn="ctr"/>
              <a:r>
                <a:rPr lang="zh-CN" altLang="en-US" b="1" dirty="0">
                  <a:solidFill>
                    <a:schemeClr val="accent3"/>
                  </a:solidFill>
                  <a:latin typeface="+mn-ea"/>
                </a:rPr>
                <a:t>查询</a:t>
              </a:r>
            </a:p>
          </p:txBody>
        </p:sp>
      </p:grpSp>
      <p:grpSp>
        <p:nvGrpSpPr>
          <p:cNvPr id="94" name="组合 93">
            <a:extLst>
              <a:ext uri="{FF2B5EF4-FFF2-40B4-BE49-F238E27FC236}">
                <a16:creationId xmlns:a16="http://schemas.microsoft.com/office/drawing/2014/main" id="{EE468288-A517-DC49-C5D7-D1009E9327D3}"/>
              </a:ext>
            </a:extLst>
          </p:cNvPr>
          <p:cNvGrpSpPr/>
          <p:nvPr/>
        </p:nvGrpSpPr>
        <p:grpSpPr>
          <a:xfrm>
            <a:off x="5993489" y="1928505"/>
            <a:ext cx="1953120" cy="1418384"/>
            <a:chOff x="5802314" y="2369198"/>
            <a:chExt cx="1953120" cy="1418384"/>
          </a:xfrm>
        </p:grpSpPr>
        <p:cxnSp>
          <p:nvCxnSpPr>
            <p:cNvPr id="95" name="直接箭头连接符 94">
              <a:extLst>
                <a:ext uri="{FF2B5EF4-FFF2-40B4-BE49-F238E27FC236}">
                  <a16:creationId xmlns:a16="http://schemas.microsoft.com/office/drawing/2014/main" id="{3C7802B5-4B57-A66B-5E06-AACFA6FE8124}"/>
                </a:ext>
              </a:extLst>
            </p:cNvPr>
            <p:cNvCxnSpPr>
              <a:cxnSpLocks/>
            </p:cNvCxnSpPr>
            <p:nvPr/>
          </p:nvCxnSpPr>
          <p:spPr>
            <a:xfrm flipV="1">
              <a:off x="5802314" y="2369198"/>
              <a:ext cx="1953120" cy="141838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12278C5E-7E31-4690-E9B3-4D73DA827CBA}"/>
                </a:ext>
              </a:extLst>
            </p:cNvPr>
            <p:cNvSpPr txBox="1"/>
            <p:nvPr/>
          </p:nvSpPr>
          <p:spPr>
            <a:xfrm>
              <a:off x="6241452" y="2698068"/>
              <a:ext cx="452169" cy="369332"/>
            </a:xfrm>
            <a:prstGeom prst="rect">
              <a:avLst/>
            </a:prstGeom>
            <a:noFill/>
          </p:spPr>
          <p:txBody>
            <a:bodyPr wrap="square" rtlCol="0">
              <a:spAutoFit/>
            </a:bodyPr>
            <a:lstStyle/>
            <a:p>
              <a:pPr algn="ctr"/>
              <a:r>
                <a:rPr lang="zh-CN" altLang="en-US" b="1" dirty="0">
                  <a:latin typeface="+mn-ea"/>
                </a:rPr>
                <a:t>❷</a:t>
              </a:r>
            </a:p>
          </p:txBody>
        </p:sp>
        <p:sp>
          <p:nvSpPr>
            <p:cNvPr id="97" name="文本框 96">
              <a:extLst>
                <a:ext uri="{FF2B5EF4-FFF2-40B4-BE49-F238E27FC236}">
                  <a16:creationId xmlns:a16="http://schemas.microsoft.com/office/drawing/2014/main" id="{A27C7C0D-B23A-2717-F110-02FB3549CF46}"/>
                </a:ext>
              </a:extLst>
            </p:cNvPr>
            <p:cNvSpPr txBox="1"/>
            <p:nvPr/>
          </p:nvSpPr>
          <p:spPr>
            <a:xfrm>
              <a:off x="5860478" y="2386085"/>
              <a:ext cx="1155091" cy="369332"/>
            </a:xfrm>
            <a:prstGeom prst="rect">
              <a:avLst/>
            </a:prstGeom>
            <a:noFill/>
          </p:spPr>
          <p:txBody>
            <a:bodyPr wrap="square" rtlCol="0">
              <a:spAutoFit/>
            </a:bodyPr>
            <a:lstStyle/>
            <a:p>
              <a:pPr algn="ctr"/>
              <a:r>
                <a:rPr lang="zh-CN" altLang="en-US" b="1" dirty="0">
                  <a:solidFill>
                    <a:schemeClr val="accent4"/>
                  </a:solidFill>
                  <a:latin typeface="+mn-ea"/>
                </a:rPr>
                <a:t>迭代查询</a:t>
              </a:r>
            </a:p>
          </p:txBody>
        </p:sp>
      </p:grpSp>
      <p:grpSp>
        <p:nvGrpSpPr>
          <p:cNvPr id="98" name="组合 97">
            <a:extLst>
              <a:ext uri="{FF2B5EF4-FFF2-40B4-BE49-F238E27FC236}">
                <a16:creationId xmlns:a16="http://schemas.microsoft.com/office/drawing/2014/main" id="{3B01B92E-049B-7A02-E621-076E60B69C42}"/>
              </a:ext>
            </a:extLst>
          </p:cNvPr>
          <p:cNvGrpSpPr/>
          <p:nvPr/>
        </p:nvGrpSpPr>
        <p:grpSpPr>
          <a:xfrm>
            <a:off x="5922027" y="4208341"/>
            <a:ext cx="2166128" cy="1181363"/>
            <a:chOff x="5730852" y="4649034"/>
            <a:chExt cx="2166128" cy="1181363"/>
          </a:xfrm>
        </p:grpSpPr>
        <p:sp>
          <p:nvSpPr>
            <p:cNvPr id="99" name="文本框 98">
              <a:extLst>
                <a:ext uri="{FF2B5EF4-FFF2-40B4-BE49-F238E27FC236}">
                  <a16:creationId xmlns:a16="http://schemas.microsoft.com/office/drawing/2014/main" id="{9E0F90AA-3063-5E21-4174-22FA6A395DCC}"/>
                </a:ext>
              </a:extLst>
            </p:cNvPr>
            <p:cNvSpPr txBox="1"/>
            <p:nvPr/>
          </p:nvSpPr>
          <p:spPr>
            <a:xfrm>
              <a:off x="6660877" y="5326682"/>
              <a:ext cx="452169" cy="369332"/>
            </a:xfrm>
            <a:prstGeom prst="rect">
              <a:avLst/>
            </a:prstGeom>
            <a:noFill/>
          </p:spPr>
          <p:txBody>
            <a:bodyPr wrap="square" rtlCol="0">
              <a:spAutoFit/>
            </a:bodyPr>
            <a:lstStyle/>
            <a:p>
              <a:pPr algn="ctr"/>
              <a:r>
                <a:rPr lang="zh-CN" altLang="en-US" b="1" dirty="0">
                  <a:latin typeface="+mn-ea"/>
                </a:rPr>
                <a:t>❼</a:t>
              </a:r>
            </a:p>
          </p:txBody>
        </p:sp>
        <p:cxnSp>
          <p:nvCxnSpPr>
            <p:cNvPr id="100" name="直接箭头连接符 99">
              <a:extLst>
                <a:ext uri="{FF2B5EF4-FFF2-40B4-BE49-F238E27FC236}">
                  <a16:creationId xmlns:a16="http://schemas.microsoft.com/office/drawing/2014/main" id="{26AC748B-F63B-FEA3-36B2-646EB05ABC70}"/>
                </a:ext>
              </a:extLst>
            </p:cNvPr>
            <p:cNvCxnSpPr>
              <a:cxnSpLocks/>
            </p:cNvCxnSpPr>
            <p:nvPr/>
          </p:nvCxnSpPr>
          <p:spPr>
            <a:xfrm flipH="1" flipV="1">
              <a:off x="5730852" y="4649034"/>
              <a:ext cx="2166128" cy="118136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E14E382A-F7C2-0E1F-E325-0EEFF44B3A87}"/>
              </a:ext>
            </a:extLst>
          </p:cNvPr>
          <p:cNvGrpSpPr/>
          <p:nvPr/>
        </p:nvGrpSpPr>
        <p:grpSpPr>
          <a:xfrm>
            <a:off x="6072746" y="4089892"/>
            <a:ext cx="2805375" cy="1156540"/>
            <a:chOff x="5881571" y="4530585"/>
            <a:chExt cx="2805375" cy="1156540"/>
          </a:xfrm>
        </p:grpSpPr>
        <p:sp>
          <p:nvSpPr>
            <p:cNvPr id="102" name="文本框 101">
              <a:extLst>
                <a:ext uri="{FF2B5EF4-FFF2-40B4-BE49-F238E27FC236}">
                  <a16:creationId xmlns:a16="http://schemas.microsoft.com/office/drawing/2014/main" id="{92DBF227-23C4-0304-5713-33A4A64007D3}"/>
                </a:ext>
              </a:extLst>
            </p:cNvPr>
            <p:cNvSpPr txBox="1"/>
            <p:nvPr/>
          </p:nvSpPr>
          <p:spPr>
            <a:xfrm>
              <a:off x="7570199" y="4919813"/>
              <a:ext cx="1116747" cy="369332"/>
            </a:xfrm>
            <a:prstGeom prst="rect">
              <a:avLst/>
            </a:prstGeom>
            <a:noFill/>
          </p:spPr>
          <p:txBody>
            <a:bodyPr wrap="square" rtlCol="0">
              <a:spAutoFit/>
            </a:bodyPr>
            <a:lstStyle/>
            <a:p>
              <a:pPr algn="ctr"/>
              <a:r>
                <a:rPr lang="zh-CN" altLang="en-US" b="1" dirty="0">
                  <a:solidFill>
                    <a:schemeClr val="accent4"/>
                  </a:solidFill>
                  <a:latin typeface="+mn-ea"/>
                </a:rPr>
                <a:t>迭代查询</a:t>
              </a:r>
            </a:p>
          </p:txBody>
        </p:sp>
        <p:cxnSp>
          <p:nvCxnSpPr>
            <p:cNvPr id="103" name="直接箭头连接符 102">
              <a:extLst>
                <a:ext uri="{FF2B5EF4-FFF2-40B4-BE49-F238E27FC236}">
                  <a16:creationId xmlns:a16="http://schemas.microsoft.com/office/drawing/2014/main" id="{6F8B22D2-F077-1F08-70AB-4B130E0C0864}"/>
                </a:ext>
              </a:extLst>
            </p:cNvPr>
            <p:cNvCxnSpPr>
              <a:cxnSpLocks/>
            </p:cNvCxnSpPr>
            <p:nvPr/>
          </p:nvCxnSpPr>
          <p:spPr>
            <a:xfrm>
              <a:off x="5881571" y="4530585"/>
              <a:ext cx="2190230" cy="115654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910E3FB5-E114-C2E0-F48D-953F1A81A6BF}"/>
                </a:ext>
              </a:extLst>
            </p:cNvPr>
            <p:cNvSpPr txBox="1"/>
            <p:nvPr/>
          </p:nvSpPr>
          <p:spPr>
            <a:xfrm>
              <a:off x="7221870" y="4919813"/>
              <a:ext cx="452169" cy="369332"/>
            </a:xfrm>
            <a:prstGeom prst="rect">
              <a:avLst/>
            </a:prstGeom>
            <a:noFill/>
          </p:spPr>
          <p:txBody>
            <a:bodyPr wrap="square" rtlCol="0">
              <a:spAutoFit/>
            </a:bodyPr>
            <a:lstStyle/>
            <a:p>
              <a:pPr algn="ctr"/>
              <a:r>
                <a:rPr lang="zh-CN" altLang="en-US" b="1" dirty="0">
                  <a:latin typeface="+mn-ea"/>
                </a:rPr>
                <a:t>❻</a:t>
              </a:r>
            </a:p>
          </p:txBody>
        </p:sp>
      </p:grpSp>
      <p:grpSp>
        <p:nvGrpSpPr>
          <p:cNvPr id="105" name="组合 104">
            <a:extLst>
              <a:ext uri="{FF2B5EF4-FFF2-40B4-BE49-F238E27FC236}">
                <a16:creationId xmlns:a16="http://schemas.microsoft.com/office/drawing/2014/main" id="{47058503-A83A-010E-B323-0A813F9D8312}"/>
              </a:ext>
            </a:extLst>
          </p:cNvPr>
          <p:cNvGrpSpPr/>
          <p:nvPr/>
        </p:nvGrpSpPr>
        <p:grpSpPr>
          <a:xfrm>
            <a:off x="6057571" y="2113171"/>
            <a:ext cx="1993709" cy="1445891"/>
            <a:chOff x="5866396" y="2553864"/>
            <a:chExt cx="1993709" cy="1445891"/>
          </a:xfrm>
        </p:grpSpPr>
        <p:cxnSp>
          <p:nvCxnSpPr>
            <p:cNvPr id="106" name="直接箭头连接符 105">
              <a:extLst>
                <a:ext uri="{FF2B5EF4-FFF2-40B4-BE49-F238E27FC236}">
                  <a16:creationId xmlns:a16="http://schemas.microsoft.com/office/drawing/2014/main" id="{4757E169-A201-945E-9FD0-11E86D2FA4BC}"/>
                </a:ext>
              </a:extLst>
            </p:cNvPr>
            <p:cNvCxnSpPr>
              <a:cxnSpLocks/>
            </p:cNvCxnSpPr>
            <p:nvPr/>
          </p:nvCxnSpPr>
          <p:spPr>
            <a:xfrm flipH="1">
              <a:off x="5866396" y="2553864"/>
              <a:ext cx="1993709" cy="144589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37676DE3-92F7-114B-7E5B-6D6711BE54BE}"/>
                </a:ext>
              </a:extLst>
            </p:cNvPr>
            <p:cNvSpPr txBox="1"/>
            <p:nvPr/>
          </p:nvSpPr>
          <p:spPr>
            <a:xfrm>
              <a:off x="7068677" y="3033654"/>
              <a:ext cx="452169" cy="369332"/>
            </a:xfrm>
            <a:prstGeom prst="rect">
              <a:avLst/>
            </a:prstGeom>
            <a:noFill/>
          </p:spPr>
          <p:txBody>
            <a:bodyPr wrap="square" rtlCol="0">
              <a:spAutoFit/>
            </a:bodyPr>
            <a:lstStyle/>
            <a:p>
              <a:pPr algn="ctr"/>
              <a:r>
                <a:rPr lang="zh-CN" altLang="en-US" b="1" dirty="0">
                  <a:latin typeface="+mn-ea"/>
                </a:rPr>
                <a:t>❸</a:t>
              </a:r>
            </a:p>
          </p:txBody>
        </p:sp>
      </p:grpSp>
      <p:grpSp>
        <p:nvGrpSpPr>
          <p:cNvPr id="108" name="组合 107">
            <a:extLst>
              <a:ext uri="{FF2B5EF4-FFF2-40B4-BE49-F238E27FC236}">
                <a16:creationId xmlns:a16="http://schemas.microsoft.com/office/drawing/2014/main" id="{9460F78D-A56D-AF13-D40B-3BE3AD410F5B}"/>
              </a:ext>
            </a:extLst>
          </p:cNvPr>
          <p:cNvGrpSpPr/>
          <p:nvPr/>
        </p:nvGrpSpPr>
        <p:grpSpPr>
          <a:xfrm>
            <a:off x="3032797" y="3995461"/>
            <a:ext cx="2360230" cy="403213"/>
            <a:chOff x="2841622" y="4436154"/>
            <a:chExt cx="2360230" cy="403213"/>
          </a:xfrm>
        </p:grpSpPr>
        <p:cxnSp>
          <p:nvCxnSpPr>
            <p:cNvPr id="109" name="直接箭头连接符 108">
              <a:extLst>
                <a:ext uri="{FF2B5EF4-FFF2-40B4-BE49-F238E27FC236}">
                  <a16:creationId xmlns:a16="http://schemas.microsoft.com/office/drawing/2014/main" id="{165F6329-33A6-7A10-9FCF-6097F1D0B1F9}"/>
                </a:ext>
              </a:extLst>
            </p:cNvPr>
            <p:cNvCxnSpPr>
              <a:cxnSpLocks/>
            </p:cNvCxnSpPr>
            <p:nvPr/>
          </p:nvCxnSpPr>
          <p:spPr>
            <a:xfrm flipH="1">
              <a:off x="2841622" y="4436154"/>
              <a:ext cx="2360230"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916A5B5A-1077-B736-06E3-30F00CE53678}"/>
                </a:ext>
              </a:extLst>
            </p:cNvPr>
            <p:cNvSpPr txBox="1"/>
            <p:nvPr/>
          </p:nvSpPr>
          <p:spPr>
            <a:xfrm>
              <a:off x="3835904" y="4470035"/>
              <a:ext cx="516836" cy="369332"/>
            </a:xfrm>
            <a:prstGeom prst="rect">
              <a:avLst/>
            </a:prstGeom>
            <a:noFill/>
          </p:spPr>
          <p:txBody>
            <a:bodyPr wrap="square">
              <a:spAutoFit/>
            </a:bodyPr>
            <a:lstStyle/>
            <a:p>
              <a:pPr algn="ctr"/>
              <a:r>
                <a:rPr lang="zh-CN" altLang="en-US" dirty="0">
                  <a:latin typeface="+mn-ea"/>
                </a:rPr>
                <a:t>❽</a:t>
              </a:r>
            </a:p>
          </p:txBody>
        </p:sp>
      </p:grpSp>
      <p:grpSp>
        <p:nvGrpSpPr>
          <p:cNvPr id="112" name="组合 111">
            <a:extLst>
              <a:ext uri="{FF2B5EF4-FFF2-40B4-BE49-F238E27FC236}">
                <a16:creationId xmlns:a16="http://schemas.microsoft.com/office/drawing/2014/main" id="{85EBA9F0-2230-7B22-F547-9D7CFBAEF26D}"/>
              </a:ext>
            </a:extLst>
          </p:cNvPr>
          <p:cNvGrpSpPr/>
          <p:nvPr/>
        </p:nvGrpSpPr>
        <p:grpSpPr>
          <a:xfrm>
            <a:off x="6211426" y="3132770"/>
            <a:ext cx="1826513" cy="670208"/>
            <a:chOff x="6020251" y="3573463"/>
            <a:chExt cx="1826513" cy="670208"/>
          </a:xfrm>
        </p:grpSpPr>
        <p:sp>
          <p:nvSpPr>
            <p:cNvPr id="113" name="文本框 112">
              <a:extLst>
                <a:ext uri="{FF2B5EF4-FFF2-40B4-BE49-F238E27FC236}">
                  <a16:creationId xmlns:a16="http://schemas.microsoft.com/office/drawing/2014/main" id="{33FA8D44-2619-88F2-55AC-AC8C89460700}"/>
                </a:ext>
              </a:extLst>
            </p:cNvPr>
            <p:cNvSpPr txBox="1"/>
            <p:nvPr/>
          </p:nvSpPr>
          <p:spPr>
            <a:xfrm>
              <a:off x="6778874" y="3874339"/>
              <a:ext cx="452169" cy="369332"/>
            </a:xfrm>
            <a:prstGeom prst="rect">
              <a:avLst/>
            </a:prstGeom>
            <a:noFill/>
          </p:spPr>
          <p:txBody>
            <a:bodyPr wrap="square" rtlCol="0">
              <a:spAutoFit/>
            </a:bodyPr>
            <a:lstStyle/>
            <a:p>
              <a:pPr algn="ctr"/>
              <a:r>
                <a:rPr lang="zh-CN" altLang="en-US" b="1" dirty="0">
                  <a:latin typeface="+mn-ea"/>
                </a:rPr>
                <a:t>❹</a:t>
              </a:r>
            </a:p>
          </p:txBody>
        </p:sp>
        <p:sp>
          <p:nvSpPr>
            <p:cNvPr id="114" name="文本框 113">
              <a:extLst>
                <a:ext uri="{FF2B5EF4-FFF2-40B4-BE49-F238E27FC236}">
                  <a16:creationId xmlns:a16="http://schemas.microsoft.com/office/drawing/2014/main" id="{D2E75E8F-3F05-3C7A-2037-39FCFE07A216}"/>
                </a:ext>
              </a:extLst>
            </p:cNvPr>
            <p:cNvSpPr txBox="1"/>
            <p:nvPr/>
          </p:nvSpPr>
          <p:spPr>
            <a:xfrm>
              <a:off x="6438024" y="3573463"/>
              <a:ext cx="1155091" cy="369332"/>
            </a:xfrm>
            <a:prstGeom prst="rect">
              <a:avLst/>
            </a:prstGeom>
            <a:noFill/>
          </p:spPr>
          <p:txBody>
            <a:bodyPr wrap="square" rtlCol="0">
              <a:spAutoFit/>
            </a:bodyPr>
            <a:lstStyle/>
            <a:p>
              <a:pPr algn="ctr"/>
              <a:r>
                <a:rPr lang="zh-CN" altLang="en-US" b="1" dirty="0">
                  <a:solidFill>
                    <a:schemeClr val="accent4"/>
                  </a:solidFill>
                  <a:latin typeface="+mn-ea"/>
                </a:rPr>
                <a:t>迭代查询</a:t>
              </a:r>
            </a:p>
          </p:txBody>
        </p:sp>
        <p:cxnSp>
          <p:nvCxnSpPr>
            <p:cNvPr id="115" name="直接箭头连接符 114">
              <a:extLst>
                <a:ext uri="{FF2B5EF4-FFF2-40B4-BE49-F238E27FC236}">
                  <a16:creationId xmlns:a16="http://schemas.microsoft.com/office/drawing/2014/main" id="{E563DC5A-64CB-4CFD-9137-A8156AF20DB5}"/>
                </a:ext>
              </a:extLst>
            </p:cNvPr>
            <p:cNvCxnSpPr>
              <a:cxnSpLocks/>
            </p:cNvCxnSpPr>
            <p:nvPr/>
          </p:nvCxnSpPr>
          <p:spPr>
            <a:xfrm>
              <a:off x="6020251" y="4231901"/>
              <a:ext cx="1826513"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6" name="组合 115">
            <a:extLst>
              <a:ext uri="{FF2B5EF4-FFF2-40B4-BE49-F238E27FC236}">
                <a16:creationId xmlns:a16="http://schemas.microsoft.com/office/drawing/2014/main" id="{03D4B9BD-F10D-F72B-FCBB-BC51A54A554D}"/>
              </a:ext>
            </a:extLst>
          </p:cNvPr>
          <p:cNvGrpSpPr/>
          <p:nvPr/>
        </p:nvGrpSpPr>
        <p:grpSpPr>
          <a:xfrm>
            <a:off x="6217810" y="3981817"/>
            <a:ext cx="1789759" cy="369332"/>
            <a:chOff x="6026635" y="4422510"/>
            <a:chExt cx="1789759" cy="369332"/>
          </a:xfrm>
        </p:grpSpPr>
        <p:sp>
          <p:nvSpPr>
            <p:cNvPr id="117" name="文本框 116">
              <a:extLst>
                <a:ext uri="{FF2B5EF4-FFF2-40B4-BE49-F238E27FC236}">
                  <a16:creationId xmlns:a16="http://schemas.microsoft.com/office/drawing/2014/main" id="{CBC9180E-3DEF-FCAE-04E9-5CF80CB04369}"/>
                </a:ext>
              </a:extLst>
            </p:cNvPr>
            <p:cNvSpPr txBox="1"/>
            <p:nvPr/>
          </p:nvSpPr>
          <p:spPr>
            <a:xfrm>
              <a:off x="6778874" y="4422510"/>
              <a:ext cx="452169" cy="369332"/>
            </a:xfrm>
            <a:prstGeom prst="rect">
              <a:avLst/>
            </a:prstGeom>
            <a:noFill/>
          </p:spPr>
          <p:txBody>
            <a:bodyPr wrap="square" rtlCol="0">
              <a:spAutoFit/>
            </a:bodyPr>
            <a:lstStyle/>
            <a:p>
              <a:pPr algn="ctr"/>
              <a:r>
                <a:rPr lang="zh-CN" altLang="en-US" b="1" dirty="0">
                  <a:latin typeface="+mn-ea"/>
                </a:rPr>
                <a:t>❺</a:t>
              </a:r>
            </a:p>
          </p:txBody>
        </p:sp>
        <p:cxnSp>
          <p:nvCxnSpPr>
            <p:cNvPr id="118" name="直接箭头连接符 117">
              <a:extLst>
                <a:ext uri="{FF2B5EF4-FFF2-40B4-BE49-F238E27FC236}">
                  <a16:creationId xmlns:a16="http://schemas.microsoft.com/office/drawing/2014/main" id="{2DD4E15C-1D25-8AC1-7443-4972AB1EB6C7}"/>
                </a:ext>
              </a:extLst>
            </p:cNvPr>
            <p:cNvCxnSpPr>
              <a:cxnSpLocks/>
            </p:cNvCxnSpPr>
            <p:nvPr/>
          </p:nvCxnSpPr>
          <p:spPr>
            <a:xfrm flipH="1">
              <a:off x="6026635" y="4436154"/>
              <a:ext cx="178975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9" name="文本框 118">
            <a:extLst>
              <a:ext uri="{FF2B5EF4-FFF2-40B4-BE49-F238E27FC236}">
                <a16:creationId xmlns:a16="http://schemas.microsoft.com/office/drawing/2014/main" id="{1D2CF83C-5D9B-3DB5-981F-CF1239BC14AA}"/>
              </a:ext>
            </a:extLst>
          </p:cNvPr>
          <p:cNvSpPr txBox="1"/>
          <p:nvPr/>
        </p:nvSpPr>
        <p:spPr>
          <a:xfrm>
            <a:off x="1356850" y="2733542"/>
            <a:ext cx="2308362" cy="646331"/>
          </a:xfrm>
          <a:prstGeom prst="rect">
            <a:avLst/>
          </a:prstGeom>
          <a:solidFill>
            <a:srgbClr val="FFC000"/>
          </a:solidFill>
        </p:spPr>
        <p:txBody>
          <a:bodyPr wrap="square" rtlCol="0">
            <a:spAutoFit/>
          </a:bodyPr>
          <a:lstStyle/>
          <a:p>
            <a:pPr algn="ctr"/>
            <a:r>
              <a:rPr lang="zh-CN" altLang="en-US" b="1" dirty="0">
                <a:latin typeface="+mn-ea"/>
              </a:rPr>
              <a:t>想知道</a:t>
            </a:r>
            <a:endParaRPr lang="en-US" altLang="zh-CN" b="1" dirty="0">
              <a:latin typeface="+mn-ea"/>
            </a:endParaRPr>
          </a:p>
          <a:p>
            <a:pPr algn="ctr"/>
            <a:r>
              <a:rPr lang="en-US" altLang="zh-CN" b="1" dirty="0">
                <a:latin typeface="+mn-ea"/>
              </a:rPr>
              <a:t>y.abc.com</a:t>
            </a:r>
            <a:r>
              <a:rPr lang="zh-CN" altLang="en-US" b="1" dirty="0">
                <a:latin typeface="+mn-ea"/>
              </a:rPr>
              <a:t>的</a:t>
            </a:r>
            <a:r>
              <a:rPr lang="en-US" altLang="zh-CN" b="1" dirty="0">
                <a:latin typeface="+mn-ea"/>
              </a:rPr>
              <a:t>IP</a:t>
            </a:r>
            <a:r>
              <a:rPr lang="zh-CN" altLang="en-US" b="1" dirty="0">
                <a:latin typeface="+mn-ea"/>
              </a:rPr>
              <a:t>地址</a:t>
            </a:r>
          </a:p>
        </p:txBody>
      </p:sp>
      <p:sp>
        <p:nvSpPr>
          <p:cNvPr id="120" name="矩形 119">
            <a:extLst>
              <a:ext uri="{FF2B5EF4-FFF2-40B4-BE49-F238E27FC236}">
                <a16:creationId xmlns:a16="http://schemas.microsoft.com/office/drawing/2014/main" id="{61D47FF9-5145-D018-A543-52B161E134CB}"/>
              </a:ext>
            </a:extLst>
          </p:cNvPr>
          <p:cNvSpPr/>
          <p:nvPr/>
        </p:nvSpPr>
        <p:spPr>
          <a:xfrm>
            <a:off x="322247" y="5101527"/>
            <a:ext cx="5773753" cy="133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由于递归查询对于被查询的域名服务器负担太大，通常采用以下模式：</a:t>
            </a:r>
            <a:endParaRPr lang="en-US" altLang="zh-CN" b="1" dirty="0"/>
          </a:p>
          <a:p>
            <a:pPr marL="285750" indent="-285750">
              <a:buFont typeface="Wingdings" panose="05000000000000000000" pitchFamily="2" charset="2"/>
              <a:buChar char="l"/>
            </a:pPr>
            <a:r>
              <a:rPr lang="zh-CN" altLang="en-US" b="1" dirty="0"/>
              <a:t>从请求主机到本地域名服务器的查询是递归查询</a:t>
            </a:r>
            <a:r>
              <a:rPr lang="en-US" altLang="zh-CN" b="1" dirty="0"/>
              <a:t>;</a:t>
            </a:r>
          </a:p>
          <a:p>
            <a:pPr marL="285750" indent="-285750">
              <a:buFont typeface="Wingdings" panose="05000000000000000000" pitchFamily="2" charset="2"/>
              <a:buChar char="l"/>
            </a:pPr>
            <a:r>
              <a:rPr lang="zh-CN" altLang="en-US" b="1" dirty="0"/>
              <a:t>而其余的查询是迭代查询。</a:t>
            </a:r>
          </a:p>
        </p:txBody>
      </p:sp>
    </p:spTree>
    <p:custDataLst>
      <p:tags r:id="rId1"/>
    </p:custDataLst>
    <p:extLst>
      <p:ext uri="{BB962C8B-B14F-4D97-AF65-F5344CB8AC3E}">
        <p14:creationId xmlns:p14="http://schemas.microsoft.com/office/powerpoint/2010/main" val="223889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down)">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up)">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wipe(right)">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wipe(up)">
                                      <p:cBhvr>
                                        <p:cTn id="37" dur="500"/>
                                        <p:tgtEl>
                                          <p:spTgt spid="1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down)">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right)">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0"/>
                                        </p:tgtEl>
                                        <p:attrNameLst>
                                          <p:attrName>style.visibility</p:attrName>
                                        </p:attrNameLst>
                                      </p:cBhvr>
                                      <p:to>
                                        <p:strVal val="visible"/>
                                      </p:to>
                                    </p:set>
                                    <p:anim calcmode="lin" valueType="num">
                                      <p:cBhvr additive="base">
                                        <p:cTn id="52" dur="500" fill="hold"/>
                                        <p:tgtEl>
                                          <p:spTgt spid="120"/>
                                        </p:tgtEl>
                                        <p:attrNameLst>
                                          <p:attrName>ppt_x</p:attrName>
                                        </p:attrNameLst>
                                      </p:cBhvr>
                                      <p:tavLst>
                                        <p:tav tm="0">
                                          <p:val>
                                            <p:strVal val="#ppt_x"/>
                                          </p:val>
                                        </p:tav>
                                        <p:tav tm="100000">
                                          <p:val>
                                            <p:strVal val="#ppt_x"/>
                                          </p:val>
                                        </p:tav>
                                      </p:tavLst>
                                    </p:anim>
                                    <p:anim calcmode="lin" valueType="num">
                                      <p:cBhvr additive="base">
                                        <p:cTn id="53"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应用层概述</a:t>
              </a:r>
            </a:p>
          </p:txBody>
        </p:sp>
      </p:grpSp>
      <p:sp>
        <p:nvSpPr>
          <p:cNvPr id="11" name="矩形 10">
            <a:extLst>
              <a:ext uri="{FF2B5EF4-FFF2-40B4-BE49-F238E27FC236}">
                <a16:creationId xmlns:a16="http://schemas.microsoft.com/office/drawing/2014/main" id="{462D3886-57FC-A608-0110-57139D918C84}"/>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íşlïḍè">
            <a:extLst>
              <a:ext uri="{FF2B5EF4-FFF2-40B4-BE49-F238E27FC236}">
                <a16:creationId xmlns:a16="http://schemas.microsoft.com/office/drawing/2014/main" id="{0F20CD1E-9A69-EF15-6FD7-0B136CA98429}"/>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应用层是计算机网络体系结构的</a:t>
            </a:r>
            <a:r>
              <a:rPr lang="zh-CN" altLang="en-US" b="1" dirty="0">
                <a:solidFill>
                  <a:schemeClr val="accent1">
                    <a:lumMod val="75000"/>
                  </a:schemeClr>
                </a:solidFill>
              </a:rPr>
              <a:t>最顶层</a:t>
            </a:r>
            <a:r>
              <a:rPr lang="zh-CN" altLang="en-US" b="1" dirty="0"/>
              <a:t>，是</a:t>
            </a:r>
            <a:r>
              <a:rPr lang="zh-CN" altLang="en-US" b="1" dirty="0">
                <a:solidFill>
                  <a:schemeClr val="accent1">
                    <a:lumMod val="75000"/>
                  </a:schemeClr>
                </a:solidFill>
              </a:rPr>
              <a:t>设计和建立计算机网络的最终目的</a:t>
            </a:r>
            <a:r>
              <a:rPr lang="zh-CN" altLang="en-US" b="1" dirty="0"/>
              <a:t>，也是计算机网络中发展最快的部分。</a:t>
            </a:r>
            <a:endParaRPr lang="en-US" altLang="zh-CN" b="1" dirty="0"/>
          </a:p>
        </p:txBody>
      </p:sp>
      <p:sp>
        <p:nvSpPr>
          <p:cNvPr id="13" name="矩形 12">
            <a:extLst>
              <a:ext uri="{FF2B5EF4-FFF2-40B4-BE49-F238E27FC236}">
                <a16:creationId xmlns:a16="http://schemas.microsoft.com/office/drawing/2014/main" id="{EDF97756-3D73-9466-F059-45C2B3964630}"/>
              </a:ext>
            </a:extLst>
          </p:cNvPr>
          <p:cNvSpPr/>
          <p:nvPr/>
        </p:nvSpPr>
        <p:spPr>
          <a:xfrm>
            <a:off x="1407235" y="206592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ECEB44E6-8FAA-7706-C18D-54DE1A4174BC}"/>
              </a:ext>
            </a:extLst>
          </p:cNvPr>
          <p:cNvSpPr txBox="1"/>
          <p:nvPr/>
        </p:nvSpPr>
        <p:spPr>
          <a:xfrm>
            <a:off x="1684993" y="1984863"/>
            <a:ext cx="10202208" cy="434911"/>
          </a:xfrm>
          <a:prstGeom prst="rect">
            <a:avLst/>
          </a:prstGeom>
          <a:noFill/>
        </p:spPr>
        <p:txBody>
          <a:bodyPr wrap="square" lIns="91440" tIns="45720" rIns="91440" bIns="45720" anchor="ctr">
            <a:noAutofit/>
          </a:bodyPr>
          <a:lstStyle/>
          <a:p>
            <a:r>
              <a:rPr lang="zh-CN" altLang="en-US" b="1" dirty="0"/>
              <a:t>早期基于文本的应用（电子邮件、远程登录、文件传输、新闻组）</a:t>
            </a:r>
            <a:endParaRPr lang="en-US" altLang="zh-CN" b="1" dirty="0"/>
          </a:p>
        </p:txBody>
      </p:sp>
      <p:sp>
        <p:nvSpPr>
          <p:cNvPr id="15" name="矩形 14">
            <a:extLst>
              <a:ext uri="{FF2B5EF4-FFF2-40B4-BE49-F238E27FC236}">
                <a16:creationId xmlns:a16="http://schemas.microsoft.com/office/drawing/2014/main" id="{247FA2CD-B0E3-1828-C00A-4C6C157AC6E9}"/>
              </a:ext>
            </a:extLst>
          </p:cNvPr>
          <p:cNvSpPr/>
          <p:nvPr/>
        </p:nvSpPr>
        <p:spPr>
          <a:xfrm>
            <a:off x="1407234" y="262313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4FE3FBD3-B507-3F28-89A8-4744E957C987}"/>
              </a:ext>
            </a:extLst>
          </p:cNvPr>
          <p:cNvSpPr txBox="1"/>
          <p:nvPr/>
        </p:nvSpPr>
        <p:spPr>
          <a:xfrm>
            <a:off x="1684992" y="2542069"/>
            <a:ext cx="10202208" cy="434911"/>
          </a:xfrm>
          <a:prstGeom prst="rect">
            <a:avLst/>
          </a:prstGeom>
          <a:noFill/>
        </p:spPr>
        <p:txBody>
          <a:bodyPr wrap="square" lIns="91440" tIns="45720" rIns="91440" bIns="45720" anchor="ctr">
            <a:noAutofit/>
          </a:bodyPr>
          <a:lstStyle/>
          <a:p>
            <a:r>
              <a:rPr lang="en-US" altLang="zh-CN" b="1" dirty="0"/>
              <a:t>20</a:t>
            </a:r>
            <a:r>
              <a:rPr lang="zh-CN" altLang="en-US" b="1" dirty="0"/>
              <a:t>世纪</a:t>
            </a:r>
            <a:r>
              <a:rPr lang="en-US" altLang="zh-CN" b="1" dirty="0"/>
              <a:t>90</a:t>
            </a:r>
            <a:r>
              <a:rPr lang="zh-CN" altLang="en-US" b="1" dirty="0"/>
              <a:t>年代将因特网带入千家万户的万维网</a:t>
            </a:r>
            <a:r>
              <a:rPr lang="en-US" altLang="zh-CN" b="1" dirty="0"/>
              <a:t>WWW</a:t>
            </a:r>
          </a:p>
        </p:txBody>
      </p:sp>
      <p:sp>
        <p:nvSpPr>
          <p:cNvPr id="17" name="矩形 16">
            <a:extLst>
              <a:ext uri="{FF2B5EF4-FFF2-40B4-BE49-F238E27FC236}">
                <a16:creationId xmlns:a16="http://schemas.microsoft.com/office/drawing/2014/main" id="{CF1B1C3F-AE3E-8820-9975-97A437C15E02}"/>
              </a:ext>
            </a:extLst>
          </p:cNvPr>
          <p:cNvSpPr/>
          <p:nvPr/>
        </p:nvSpPr>
        <p:spPr>
          <a:xfrm>
            <a:off x="1407234" y="318033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DE3FE68E-9339-29BA-9457-E64FC096B91F}"/>
              </a:ext>
            </a:extLst>
          </p:cNvPr>
          <p:cNvSpPr txBox="1"/>
          <p:nvPr/>
        </p:nvSpPr>
        <p:spPr>
          <a:xfrm>
            <a:off x="1684992" y="3099275"/>
            <a:ext cx="10202208" cy="434911"/>
          </a:xfrm>
          <a:prstGeom prst="rect">
            <a:avLst/>
          </a:prstGeom>
          <a:noFill/>
        </p:spPr>
        <p:txBody>
          <a:bodyPr wrap="square" lIns="91440" tIns="45720" rIns="91440" bIns="45720" anchor="ctr">
            <a:noAutofit/>
          </a:bodyPr>
          <a:lstStyle/>
          <a:p>
            <a:r>
              <a:rPr lang="zh-CN" altLang="en-US" b="1" dirty="0"/>
              <a:t>当今流行的即时通信、</a:t>
            </a:r>
            <a:r>
              <a:rPr lang="en-US" altLang="zh-CN" b="1" dirty="0"/>
              <a:t>P2P</a:t>
            </a:r>
            <a:r>
              <a:rPr lang="zh-CN" altLang="en-US" b="1" dirty="0"/>
              <a:t>文件共享及各种音视频应用</a:t>
            </a:r>
            <a:endParaRPr lang="en-US" altLang="zh-CN" b="1" dirty="0"/>
          </a:p>
        </p:txBody>
      </p:sp>
      <p:sp>
        <p:nvSpPr>
          <p:cNvPr id="19" name="矩形 18">
            <a:extLst>
              <a:ext uri="{FF2B5EF4-FFF2-40B4-BE49-F238E27FC236}">
                <a16:creationId xmlns:a16="http://schemas.microsoft.com/office/drawing/2014/main" id="{FDA5B715-1CC7-F388-D305-AE45D2D05A96}"/>
              </a:ext>
            </a:extLst>
          </p:cNvPr>
          <p:cNvSpPr/>
          <p:nvPr/>
        </p:nvSpPr>
        <p:spPr>
          <a:xfrm>
            <a:off x="1407234" y="373754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a:extLst>
              <a:ext uri="{FF2B5EF4-FFF2-40B4-BE49-F238E27FC236}">
                <a16:creationId xmlns:a16="http://schemas.microsoft.com/office/drawing/2014/main" id="{8DEE8F36-96A8-9E4A-354B-A03A10653A7F}"/>
              </a:ext>
            </a:extLst>
          </p:cNvPr>
          <p:cNvSpPr txBox="1"/>
          <p:nvPr/>
        </p:nvSpPr>
        <p:spPr>
          <a:xfrm>
            <a:off x="1684992" y="3656481"/>
            <a:ext cx="10202208" cy="722032"/>
          </a:xfrm>
          <a:prstGeom prst="rect">
            <a:avLst/>
          </a:prstGeom>
          <a:noFill/>
        </p:spPr>
        <p:txBody>
          <a:bodyPr wrap="square" lIns="91440" tIns="45720" rIns="91440" bIns="45720" anchor="ctr">
            <a:noAutofit/>
          </a:bodyPr>
          <a:lstStyle/>
          <a:p>
            <a:r>
              <a:rPr lang="zh-CN" altLang="en-US" b="1" dirty="0"/>
              <a:t>计算设备的小型化和“无处不在”，宽带住宅接入和无线接入的日益普及和迅速发展，为未来更多的新型应用提供了广阔的舞台</a:t>
            </a:r>
            <a:endParaRPr lang="en-US" altLang="zh-CN" b="1" dirty="0"/>
          </a:p>
        </p:txBody>
      </p:sp>
      <p:sp>
        <p:nvSpPr>
          <p:cNvPr id="21" name="矩形 20">
            <a:extLst>
              <a:ext uri="{FF2B5EF4-FFF2-40B4-BE49-F238E27FC236}">
                <a16:creationId xmlns:a16="http://schemas.microsoft.com/office/drawing/2014/main" id="{096AF6DC-76DD-DFFB-34BE-8732DD9C4A9D}"/>
              </a:ext>
            </a:extLst>
          </p:cNvPr>
          <p:cNvSpPr/>
          <p:nvPr/>
        </p:nvSpPr>
        <p:spPr>
          <a:xfrm>
            <a:off x="1016000" y="458187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íşlïḍè">
            <a:extLst>
              <a:ext uri="{FF2B5EF4-FFF2-40B4-BE49-F238E27FC236}">
                <a16:creationId xmlns:a16="http://schemas.microsoft.com/office/drawing/2014/main" id="{58DA7093-813B-FD87-DBC4-6275A0BA216C}"/>
              </a:ext>
            </a:extLst>
          </p:cNvPr>
          <p:cNvSpPr txBox="1"/>
          <p:nvPr/>
        </p:nvSpPr>
        <p:spPr>
          <a:xfrm>
            <a:off x="1293757" y="4500808"/>
            <a:ext cx="10593443" cy="434911"/>
          </a:xfrm>
          <a:prstGeom prst="rect">
            <a:avLst/>
          </a:prstGeom>
          <a:noFill/>
        </p:spPr>
        <p:txBody>
          <a:bodyPr wrap="square" lIns="91440" tIns="45720" rIns="91440" bIns="45720" anchor="ctr">
            <a:noAutofit/>
          </a:bodyPr>
          <a:lstStyle/>
          <a:p>
            <a:r>
              <a:rPr lang="zh-CN" altLang="en-US" b="1" dirty="0"/>
              <a:t>在本章中，我们以一些经典的网络应用为例来学习有关网络应用的原理、协议和实现方面的知识。</a:t>
            </a:r>
            <a:endParaRPr lang="en-US" altLang="zh-CN" b="1" dirty="0"/>
          </a:p>
        </p:txBody>
      </p:sp>
    </p:spTree>
    <p:custDataLst>
      <p:tags r:id="rId1"/>
    </p:custDataLst>
    <p:extLst>
      <p:ext uri="{BB962C8B-B14F-4D97-AF65-F5344CB8AC3E}">
        <p14:creationId xmlns:p14="http://schemas.microsoft.com/office/powerpoint/2010/main" val="206740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 calcmode="lin" valueType="num">
                                      <p:cBhvr>
                                        <p:cTn id="31" dur="500" fill="hold"/>
                                        <p:tgtEl>
                                          <p:spTgt spid="15"/>
                                        </p:tgtEl>
                                        <p:attrNameLst>
                                          <p:attrName>style.rotation</p:attrName>
                                        </p:attrNameLst>
                                      </p:cBhvr>
                                      <p:tavLst>
                                        <p:tav tm="0">
                                          <p:val>
                                            <p:fltVal val="360"/>
                                          </p:val>
                                        </p:tav>
                                        <p:tav tm="100000">
                                          <p:val>
                                            <p:fltVal val="0"/>
                                          </p:val>
                                        </p:tav>
                                      </p:tavLst>
                                    </p:anim>
                                    <p:animEffect transition="in" filter="fade">
                                      <p:cBhvr>
                                        <p:cTn id="32" dur="500"/>
                                        <p:tgtEl>
                                          <p:spTgt spid="1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 calcmode="lin" valueType="num">
                                      <p:cBhvr>
                                        <p:cTn id="42" dur="500" fill="hold"/>
                                        <p:tgtEl>
                                          <p:spTgt spid="17"/>
                                        </p:tgtEl>
                                        <p:attrNameLst>
                                          <p:attrName>style.rotation</p:attrName>
                                        </p:attrNameLst>
                                      </p:cBhvr>
                                      <p:tavLst>
                                        <p:tav tm="0">
                                          <p:val>
                                            <p:fltVal val="360"/>
                                          </p:val>
                                        </p:tav>
                                        <p:tav tm="100000">
                                          <p:val>
                                            <p:fltVal val="0"/>
                                          </p:val>
                                        </p:tav>
                                      </p:tavLst>
                                    </p:anim>
                                    <p:animEffect transition="in" filter="fade">
                                      <p:cBhvr>
                                        <p:cTn id="43" dur="500"/>
                                        <p:tgtEl>
                                          <p:spTgt spid="17"/>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 calcmode="lin" valueType="num">
                                      <p:cBhvr>
                                        <p:cTn id="53" dur="500" fill="hold"/>
                                        <p:tgtEl>
                                          <p:spTgt spid="19"/>
                                        </p:tgtEl>
                                        <p:attrNameLst>
                                          <p:attrName>style.rotation</p:attrName>
                                        </p:attrNameLst>
                                      </p:cBhvr>
                                      <p:tavLst>
                                        <p:tav tm="0">
                                          <p:val>
                                            <p:fltVal val="360"/>
                                          </p:val>
                                        </p:tav>
                                        <p:tav tm="100000">
                                          <p:val>
                                            <p:fltVal val="0"/>
                                          </p:val>
                                        </p:tav>
                                      </p:tavLst>
                                    </p:anim>
                                    <p:animEffect transition="in" filter="fade">
                                      <p:cBhvr>
                                        <p:cTn id="54" dur="500"/>
                                        <p:tgtEl>
                                          <p:spTgt spid="19"/>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2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 calcmode="lin" valueType="num">
                                      <p:cBhvr>
                                        <p:cTn id="64" dur="500" fill="hold"/>
                                        <p:tgtEl>
                                          <p:spTgt spid="21"/>
                                        </p:tgtEl>
                                        <p:attrNameLst>
                                          <p:attrName>style.rotation</p:attrName>
                                        </p:attrNameLst>
                                      </p:cBhvr>
                                      <p:tavLst>
                                        <p:tav tm="0">
                                          <p:val>
                                            <p:fltVal val="360"/>
                                          </p:val>
                                        </p:tav>
                                        <p:tav tm="100000">
                                          <p:val>
                                            <p:fltVal val="0"/>
                                          </p:val>
                                        </p:tav>
                                      </p:tavLst>
                                    </p:anim>
                                    <p:animEffect transition="in" filter="fade">
                                      <p:cBhvr>
                                        <p:cTn id="65" dur="500"/>
                                        <p:tgtEl>
                                          <p:spTgt spid="21"/>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sp>
        <p:nvSpPr>
          <p:cNvPr id="18" name="矩形 17">
            <a:extLst>
              <a:ext uri="{FF2B5EF4-FFF2-40B4-BE49-F238E27FC236}">
                <a16:creationId xmlns:a16="http://schemas.microsoft.com/office/drawing/2014/main" id="{5B91DC05-88EA-6954-4D72-1A637A120FE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şlïḍè">
            <a:extLst>
              <a:ext uri="{FF2B5EF4-FFF2-40B4-BE49-F238E27FC236}">
                <a16:creationId xmlns:a16="http://schemas.microsoft.com/office/drawing/2014/main" id="{94760494-80B5-B494-8D70-861FF1FE9DBD}"/>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sz="1800" b="1" dirty="0"/>
              <a:t>为了提高</a:t>
            </a:r>
            <a:r>
              <a:rPr lang="en-US" altLang="zh-CN" sz="1800" b="1" dirty="0"/>
              <a:t>DNS</a:t>
            </a:r>
            <a:r>
              <a:rPr lang="zh-CN" altLang="en-US" sz="1800" b="1" dirty="0"/>
              <a:t>的查询效率，并减轻根域名服务器的负荷和减少因特网上的</a:t>
            </a:r>
            <a:r>
              <a:rPr lang="en-US" altLang="zh-CN" sz="1800" b="1" dirty="0"/>
              <a:t>DNS</a:t>
            </a:r>
            <a:r>
              <a:rPr lang="zh-CN" altLang="en-US" sz="1800" b="1" dirty="0"/>
              <a:t>查询报文数量，在域名服务器中广泛地使用了</a:t>
            </a:r>
            <a:r>
              <a:rPr lang="zh-CN" altLang="en-US" sz="1800" b="1" dirty="0">
                <a:solidFill>
                  <a:srgbClr val="FF0000"/>
                </a:solidFill>
              </a:rPr>
              <a:t>高速缓存</a:t>
            </a:r>
            <a:r>
              <a:rPr lang="zh-CN" altLang="en-US" sz="1800" b="1" dirty="0"/>
              <a:t>。高速缓存用来存放最近查询过的域名以及从何处获得域名映射信息的记录。</a:t>
            </a:r>
            <a:endParaRPr lang="en-US" altLang="zh-CN" sz="1800" b="1" dirty="0">
              <a:solidFill>
                <a:srgbClr val="C00000"/>
              </a:solidFill>
            </a:endParaRPr>
          </a:p>
        </p:txBody>
      </p:sp>
      <p:grpSp>
        <p:nvGrpSpPr>
          <p:cNvPr id="20" name="组合 19">
            <a:extLst>
              <a:ext uri="{FF2B5EF4-FFF2-40B4-BE49-F238E27FC236}">
                <a16:creationId xmlns:a16="http://schemas.microsoft.com/office/drawing/2014/main" id="{284306A8-A000-B5AB-16C1-4C286E2C720B}"/>
              </a:ext>
            </a:extLst>
          </p:cNvPr>
          <p:cNvGrpSpPr/>
          <p:nvPr/>
        </p:nvGrpSpPr>
        <p:grpSpPr>
          <a:xfrm>
            <a:off x="3040316" y="3441285"/>
            <a:ext cx="2360205" cy="1007747"/>
            <a:chOff x="3040316" y="3441285"/>
            <a:chExt cx="2360205" cy="1007747"/>
          </a:xfrm>
        </p:grpSpPr>
        <p:cxnSp>
          <p:nvCxnSpPr>
            <p:cNvPr id="21" name="直接箭头连接符 20">
              <a:extLst>
                <a:ext uri="{FF2B5EF4-FFF2-40B4-BE49-F238E27FC236}">
                  <a16:creationId xmlns:a16="http://schemas.microsoft.com/office/drawing/2014/main" id="{83AAB576-A203-A73B-56FC-D060C645054C}"/>
                </a:ext>
              </a:extLst>
            </p:cNvPr>
            <p:cNvCxnSpPr>
              <a:cxnSpLocks/>
            </p:cNvCxnSpPr>
            <p:nvPr/>
          </p:nvCxnSpPr>
          <p:spPr>
            <a:xfrm>
              <a:off x="3040316" y="4449032"/>
              <a:ext cx="236020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D8C37A5-F7AC-63BA-9FF5-F8ECAEBAF3AC}"/>
                </a:ext>
              </a:extLst>
            </p:cNvPr>
            <p:cNvSpPr txBox="1"/>
            <p:nvPr/>
          </p:nvSpPr>
          <p:spPr>
            <a:xfrm>
              <a:off x="4060901" y="4004308"/>
              <a:ext cx="452169" cy="369332"/>
            </a:xfrm>
            <a:prstGeom prst="rect">
              <a:avLst/>
            </a:prstGeom>
            <a:noFill/>
          </p:spPr>
          <p:txBody>
            <a:bodyPr wrap="square" rtlCol="0">
              <a:spAutoFit/>
            </a:bodyPr>
            <a:lstStyle/>
            <a:p>
              <a:pPr algn="ctr"/>
              <a:r>
                <a:rPr lang="zh-CN" altLang="en-US" b="1" dirty="0">
                  <a:latin typeface="+mn-ea"/>
                </a:rPr>
                <a:t>❶</a:t>
              </a:r>
            </a:p>
          </p:txBody>
        </p:sp>
        <p:sp>
          <p:nvSpPr>
            <p:cNvPr id="23" name="文本框 22">
              <a:extLst>
                <a:ext uri="{FF2B5EF4-FFF2-40B4-BE49-F238E27FC236}">
                  <a16:creationId xmlns:a16="http://schemas.microsoft.com/office/drawing/2014/main" id="{893AE514-C38E-E33C-15CB-B6F3C50521ED}"/>
                </a:ext>
              </a:extLst>
            </p:cNvPr>
            <p:cNvSpPr txBox="1"/>
            <p:nvPr/>
          </p:nvSpPr>
          <p:spPr>
            <a:xfrm>
              <a:off x="3941961" y="3441285"/>
              <a:ext cx="690048" cy="646331"/>
            </a:xfrm>
            <a:prstGeom prst="rect">
              <a:avLst/>
            </a:prstGeom>
            <a:noFill/>
          </p:spPr>
          <p:txBody>
            <a:bodyPr wrap="square" rtlCol="0">
              <a:spAutoFit/>
            </a:bodyPr>
            <a:lstStyle/>
            <a:p>
              <a:pPr algn="ctr"/>
              <a:r>
                <a:rPr lang="zh-CN" altLang="en-US" b="1" dirty="0">
                  <a:solidFill>
                    <a:schemeClr val="accent3"/>
                  </a:solidFill>
                  <a:latin typeface="+mn-ea"/>
                </a:rPr>
                <a:t>递归</a:t>
              </a:r>
              <a:endParaRPr lang="en-US" altLang="zh-CN" b="1" dirty="0">
                <a:solidFill>
                  <a:schemeClr val="accent3"/>
                </a:solidFill>
                <a:latin typeface="+mn-ea"/>
              </a:endParaRPr>
            </a:p>
            <a:p>
              <a:pPr algn="ctr"/>
              <a:r>
                <a:rPr lang="zh-CN" altLang="en-US" b="1" dirty="0">
                  <a:solidFill>
                    <a:schemeClr val="accent3"/>
                  </a:solidFill>
                  <a:latin typeface="+mn-ea"/>
                </a:rPr>
                <a:t>查询</a:t>
              </a:r>
            </a:p>
          </p:txBody>
        </p:sp>
      </p:grpSp>
      <p:grpSp>
        <p:nvGrpSpPr>
          <p:cNvPr id="24" name="组合 23">
            <a:extLst>
              <a:ext uri="{FF2B5EF4-FFF2-40B4-BE49-F238E27FC236}">
                <a16:creationId xmlns:a16="http://schemas.microsoft.com/office/drawing/2014/main" id="{C0DC240A-A39F-73C0-9FED-3377D730BFFE}"/>
              </a:ext>
            </a:extLst>
          </p:cNvPr>
          <p:cNvGrpSpPr/>
          <p:nvPr/>
        </p:nvGrpSpPr>
        <p:grpSpPr>
          <a:xfrm>
            <a:off x="6061968" y="2876531"/>
            <a:ext cx="1953120" cy="1418384"/>
            <a:chOff x="6061968" y="2876531"/>
            <a:chExt cx="1953120" cy="1418384"/>
          </a:xfrm>
        </p:grpSpPr>
        <p:cxnSp>
          <p:nvCxnSpPr>
            <p:cNvPr id="25" name="直接箭头连接符 24">
              <a:extLst>
                <a:ext uri="{FF2B5EF4-FFF2-40B4-BE49-F238E27FC236}">
                  <a16:creationId xmlns:a16="http://schemas.microsoft.com/office/drawing/2014/main" id="{11F1D7DC-7B3F-967E-BBC9-88A88B6FDA25}"/>
                </a:ext>
              </a:extLst>
            </p:cNvPr>
            <p:cNvCxnSpPr>
              <a:cxnSpLocks/>
            </p:cNvCxnSpPr>
            <p:nvPr/>
          </p:nvCxnSpPr>
          <p:spPr>
            <a:xfrm flipV="1">
              <a:off x="6061968" y="2876531"/>
              <a:ext cx="1953120" cy="141838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99662A7-EEA7-C6AC-05FE-E6913D7E3149}"/>
                </a:ext>
              </a:extLst>
            </p:cNvPr>
            <p:cNvSpPr txBox="1"/>
            <p:nvPr/>
          </p:nvSpPr>
          <p:spPr>
            <a:xfrm>
              <a:off x="6501106" y="3205401"/>
              <a:ext cx="452169" cy="369332"/>
            </a:xfrm>
            <a:prstGeom prst="rect">
              <a:avLst/>
            </a:prstGeom>
            <a:noFill/>
          </p:spPr>
          <p:txBody>
            <a:bodyPr wrap="square" rtlCol="0">
              <a:spAutoFit/>
            </a:bodyPr>
            <a:lstStyle/>
            <a:p>
              <a:pPr algn="ctr"/>
              <a:r>
                <a:rPr lang="zh-CN" altLang="en-US" b="1" dirty="0">
                  <a:latin typeface="+mn-ea"/>
                </a:rPr>
                <a:t>❷</a:t>
              </a:r>
            </a:p>
          </p:txBody>
        </p:sp>
        <p:sp>
          <p:nvSpPr>
            <p:cNvPr id="27" name="文本框 26">
              <a:extLst>
                <a:ext uri="{FF2B5EF4-FFF2-40B4-BE49-F238E27FC236}">
                  <a16:creationId xmlns:a16="http://schemas.microsoft.com/office/drawing/2014/main" id="{E766961B-7771-C8F8-8DFD-B549D0F7B90A}"/>
                </a:ext>
              </a:extLst>
            </p:cNvPr>
            <p:cNvSpPr txBox="1"/>
            <p:nvPr/>
          </p:nvSpPr>
          <p:spPr>
            <a:xfrm>
              <a:off x="6120132" y="2893418"/>
              <a:ext cx="1155091" cy="369332"/>
            </a:xfrm>
            <a:prstGeom prst="rect">
              <a:avLst/>
            </a:prstGeom>
            <a:noFill/>
          </p:spPr>
          <p:txBody>
            <a:bodyPr wrap="square" rtlCol="0">
              <a:spAutoFit/>
            </a:bodyPr>
            <a:lstStyle/>
            <a:p>
              <a:pPr algn="ctr"/>
              <a:r>
                <a:rPr lang="zh-CN" altLang="en-US" b="1" dirty="0">
                  <a:solidFill>
                    <a:schemeClr val="accent4"/>
                  </a:solidFill>
                  <a:latin typeface="+mn-ea"/>
                </a:rPr>
                <a:t>迭代查询</a:t>
              </a:r>
            </a:p>
          </p:txBody>
        </p:sp>
      </p:grpSp>
      <p:grpSp>
        <p:nvGrpSpPr>
          <p:cNvPr id="28" name="组合 27">
            <a:extLst>
              <a:ext uri="{FF2B5EF4-FFF2-40B4-BE49-F238E27FC236}">
                <a16:creationId xmlns:a16="http://schemas.microsoft.com/office/drawing/2014/main" id="{69835F7E-83A4-35C9-113F-F96335693BC5}"/>
              </a:ext>
            </a:extLst>
          </p:cNvPr>
          <p:cNvGrpSpPr/>
          <p:nvPr/>
        </p:nvGrpSpPr>
        <p:grpSpPr>
          <a:xfrm>
            <a:off x="3040316" y="4653285"/>
            <a:ext cx="2360230" cy="403213"/>
            <a:chOff x="3040316" y="4653285"/>
            <a:chExt cx="2360230" cy="403213"/>
          </a:xfrm>
        </p:grpSpPr>
        <p:cxnSp>
          <p:nvCxnSpPr>
            <p:cNvPr id="29" name="直接箭头连接符 28">
              <a:extLst>
                <a:ext uri="{FF2B5EF4-FFF2-40B4-BE49-F238E27FC236}">
                  <a16:creationId xmlns:a16="http://schemas.microsoft.com/office/drawing/2014/main" id="{3D932833-7EB3-59F0-9CEA-25961F0A07CD}"/>
                </a:ext>
              </a:extLst>
            </p:cNvPr>
            <p:cNvCxnSpPr>
              <a:cxnSpLocks/>
            </p:cNvCxnSpPr>
            <p:nvPr/>
          </p:nvCxnSpPr>
          <p:spPr>
            <a:xfrm flipH="1">
              <a:off x="3040316" y="4653285"/>
              <a:ext cx="2360230"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17FFF8F-B0F1-5C99-BA9C-95B51E1DAB1B}"/>
                </a:ext>
              </a:extLst>
            </p:cNvPr>
            <p:cNvSpPr txBox="1"/>
            <p:nvPr/>
          </p:nvSpPr>
          <p:spPr>
            <a:xfrm>
              <a:off x="4034598" y="4687166"/>
              <a:ext cx="516836" cy="369332"/>
            </a:xfrm>
            <a:prstGeom prst="rect">
              <a:avLst/>
            </a:prstGeom>
            <a:noFill/>
          </p:spPr>
          <p:txBody>
            <a:bodyPr wrap="square">
              <a:spAutoFit/>
            </a:bodyPr>
            <a:lstStyle/>
            <a:p>
              <a:pPr algn="ctr"/>
              <a:r>
                <a:rPr lang="zh-CN" altLang="en-US" b="1" dirty="0">
                  <a:latin typeface="+mn-ea"/>
                </a:rPr>
                <a:t>❷</a:t>
              </a:r>
            </a:p>
          </p:txBody>
        </p:sp>
      </p:grpSp>
      <p:grpSp>
        <p:nvGrpSpPr>
          <p:cNvPr id="31" name="组合 30">
            <a:extLst>
              <a:ext uri="{FF2B5EF4-FFF2-40B4-BE49-F238E27FC236}">
                <a16:creationId xmlns:a16="http://schemas.microsoft.com/office/drawing/2014/main" id="{27D01FD9-E173-7B59-0120-8B0E3ACD1508}"/>
              </a:ext>
            </a:extLst>
          </p:cNvPr>
          <p:cNvGrpSpPr/>
          <p:nvPr/>
        </p:nvGrpSpPr>
        <p:grpSpPr>
          <a:xfrm>
            <a:off x="1403911" y="2503318"/>
            <a:ext cx="9243789" cy="3867440"/>
            <a:chOff x="1403911" y="2503318"/>
            <a:chExt cx="9243789" cy="3867440"/>
          </a:xfrm>
        </p:grpSpPr>
        <p:pic>
          <p:nvPicPr>
            <p:cNvPr id="32" name="图形 31">
              <a:extLst>
                <a:ext uri="{FF2B5EF4-FFF2-40B4-BE49-F238E27FC236}">
                  <a16:creationId xmlns:a16="http://schemas.microsoft.com/office/drawing/2014/main" id="{7C493381-8A5E-6EAD-F5F7-46A1AA9FF2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9758" y="2503318"/>
              <a:ext cx="452174" cy="593479"/>
            </a:xfrm>
            <a:prstGeom prst="rect">
              <a:avLst/>
            </a:prstGeom>
          </p:spPr>
        </p:pic>
        <p:sp>
          <p:nvSpPr>
            <p:cNvPr id="33" name="文本框 32">
              <a:extLst>
                <a:ext uri="{FF2B5EF4-FFF2-40B4-BE49-F238E27FC236}">
                  <a16:creationId xmlns:a16="http://schemas.microsoft.com/office/drawing/2014/main" id="{392E400B-84BE-A02C-810F-EAC9A3711CE6}"/>
                </a:ext>
              </a:extLst>
            </p:cNvPr>
            <p:cNvSpPr txBox="1"/>
            <p:nvPr/>
          </p:nvSpPr>
          <p:spPr>
            <a:xfrm>
              <a:off x="8534308" y="2559323"/>
              <a:ext cx="2075768"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根</a:t>
              </a:r>
              <a:r>
                <a:rPr lang="zh-CN" altLang="en-US" b="1" dirty="0">
                  <a:latin typeface="+mn-ea"/>
                </a:rPr>
                <a:t>域名服务器</a:t>
              </a:r>
              <a:endParaRPr lang="en-US" altLang="zh-CN" b="1" dirty="0">
                <a:latin typeface="+mn-ea"/>
              </a:endParaRPr>
            </a:p>
          </p:txBody>
        </p:sp>
        <p:pic>
          <p:nvPicPr>
            <p:cNvPr id="34" name="图形 33">
              <a:extLst>
                <a:ext uri="{FF2B5EF4-FFF2-40B4-BE49-F238E27FC236}">
                  <a16:creationId xmlns:a16="http://schemas.microsoft.com/office/drawing/2014/main" id="{5C1A398E-7D3A-2EBC-C802-64604EF9BA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9758" y="4178719"/>
              <a:ext cx="452174" cy="593479"/>
            </a:xfrm>
            <a:prstGeom prst="rect">
              <a:avLst/>
            </a:prstGeom>
          </p:spPr>
        </p:pic>
        <p:sp>
          <p:nvSpPr>
            <p:cNvPr id="35" name="文本框 34">
              <a:extLst>
                <a:ext uri="{FF2B5EF4-FFF2-40B4-BE49-F238E27FC236}">
                  <a16:creationId xmlns:a16="http://schemas.microsoft.com/office/drawing/2014/main" id="{01EE261E-D067-D74C-FAFF-2E27900FDE20}"/>
                </a:ext>
              </a:extLst>
            </p:cNvPr>
            <p:cNvSpPr txBox="1"/>
            <p:nvPr/>
          </p:nvSpPr>
          <p:spPr>
            <a:xfrm>
              <a:off x="8558858" y="4125867"/>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顶级</a:t>
              </a:r>
              <a:r>
                <a:rPr lang="zh-CN" altLang="en-US" b="1" dirty="0">
                  <a:latin typeface="+mn-ea"/>
                </a:rPr>
                <a:t>域名服务器</a:t>
              </a:r>
              <a:endParaRPr lang="en-US" altLang="zh-CN" b="1" dirty="0">
                <a:latin typeface="+mn-ea"/>
              </a:endParaRPr>
            </a:p>
            <a:p>
              <a:pPr algn="ctr"/>
              <a:r>
                <a:rPr lang="en-US" altLang="zh-CN" b="1" dirty="0">
                  <a:latin typeface="+mn-ea"/>
                </a:rPr>
                <a:t>dns.com</a:t>
              </a:r>
              <a:endParaRPr lang="zh-CN" altLang="en-US" b="1" dirty="0">
                <a:latin typeface="+mn-ea"/>
              </a:endParaRPr>
            </a:p>
          </p:txBody>
        </p:sp>
        <p:pic>
          <p:nvPicPr>
            <p:cNvPr id="36" name="图形 35">
              <a:extLst>
                <a:ext uri="{FF2B5EF4-FFF2-40B4-BE49-F238E27FC236}">
                  <a16:creationId xmlns:a16="http://schemas.microsoft.com/office/drawing/2014/main" id="{07853B02-57BB-18E6-F10A-002BA12FA9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2832" y="5777279"/>
              <a:ext cx="452174" cy="593479"/>
            </a:xfrm>
            <a:prstGeom prst="rect">
              <a:avLst/>
            </a:prstGeom>
          </p:spPr>
        </p:pic>
        <p:sp>
          <p:nvSpPr>
            <p:cNvPr id="37" name="文本框 36">
              <a:extLst>
                <a:ext uri="{FF2B5EF4-FFF2-40B4-BE49-F238E27FC236}">
                  <a16:creationId xmlns:a16="http://schemas.microsoft.com/office/drawing/2014/main" id="{11093865-2BF6-9DC6-79BD-3C554A5CBDE7}"/>
                </a:ext>
              </a:extLst>
            </p:cNvPr>
            <p:cNvSpPr txBox="1"/>
            <p:nvPr/>
          </p:nvSpPr>
          <p:spPr>
            <a:xfrm>
              <a:off x="8571932" y="5724427"/>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权限</a:t>
              </a:r>
              <a:r>
                <a:rPr lang="zh-CN" altLang="en-US" b="1" dirty="0">
                  <a:latin typeface="+mn-ea"/>
                </a:rPr>
                <a:t>域名服务器</a:t>
              </a:r>
              <a:endParaRPr lang="en-US" altLang="zh-CN" b="1" dirty="0">
                <a:latin typeface="+mn-ea"/>
              </a:endParaRPr>
            </a:p>
            <a:p>
              <a:pPr algn="ctr"/>
              <a:r>
                <a:rPr lang="en-US" altLang="zh-CN" b="1" dirty="0">
                  <a:latin typeface="+mn-ea"/>
                </a:rPr>
                <a:t>dns.abc.com</a:t>
              </a:r>
              <a:endParaRPr lang="zh-CN" altLang="en-US" b="1" dirty="0">
                <a:latin typeface="+mn-ea"/>
              </a:endParaRPr>
            </a:p>
          </p:txBody>
        </p:sp>
        <p:pic>
          <p:nvPicPr>
            <p:cNvPr id="38" name="图形 37">
              <a:extLst>
                <a:ext uri="{FF2B5EF4-FFF2-40B4-BE49-F238E27FC236}">
                  <a16:creationId xmlns:a16="http://schemas.microsoft.com/office/drawing/2014/main" id="{7663A505-3C50-DF78-0BA1-A86AAFF920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9794" y="4178719"/>
              <a:ext cx="452174" cy="593479"/>
            </a:xfrm>
            <a:prstGeom prst="rect">
              <a:avLst/>
            </a:prstGeom>
          </p:spPr>
        </p:pic>
        <p:sp>
          <p:nvSpPr>
            <p:cNvPr id="39" name="文本框 38">
              <a:extLst>
                <a:ext uri="{FF2B5EF4-FFF2-40B4-BE49-F238E27FC236}">
                  <a16:creationId xmlns:a16="http://schemas.microsoft.com/office/drawing/2014/main" id="{63BADC7C-3247-3D3B-B6BC-29219D51A3E9}"/>
                </a:ext>
              </a:extLst>
            </p:cNvPr>
            <p:cNvSpPr txBox="1"/>
            <p:nvPr/>
          </p:nvSpPr>
          <p:spPr>
            <a:xfrm>
              <a:off x="4877507" y="4825050"/>
              <a:ext cx="2075768" cy="646331"/>
            </a:xfrm>
            <a:prstGeom prst="rect">
              <a:avLst/>
            </a:prstGeom>
            <a:noFill/>
          </p:spPr>
          <p:txBody>
            <a:bodyPr wrap="square" rtlCol="0">
              <a:spAutoFit/>
            </a:bodyPr>
            <a:lstStyle/>
            <a:p>
              <a:pPr algn="ctr"/>
              <a:r>
                <a:rPr lang="zh-CN" altLang="en-US" b="1" dirty="0">
                  <a:solidFill>
                    <a:schemeClr val="accent1">
                      <a:lumMod val="75000"/>
                    </a:schemeClr>
                  </a:solidFill>
                  <a:latin typeface="+mn-ea"/>
                </a:rPr>
                <a:t>本地</a:t>
              </a:r>
              <a:r>
                <a:rPr lang="zh-CN" altLang="en-US" b="1" dirty="0">
                  <a:latin typeface="+mn-ea"/>
                </a:rPr>
                <a:t>域名服务器</a:t>
              </a:r>
              <a:endParaRPr lang="en-US" altLang="zh-CN" b="1" dirty="0">
                <a:latin typeface="+mn-ea"/>
              </a:endParaRPr>
            </a:p>
            <a:p>
              <a:pPr algn="ctr"/>
              <a:r>
                <a:rPr lang="en-US" altLang="zh-CN" b="1" dirty="0">
                  <a:latin typeface="+mn-ea"/>
                </a:rPr>
                <a:t>dns.xyz.com</a:t>
              </a:r>
              <a:endParaRPr lang="zh-CN" altLang="en-US" b="1" dirty="0">
                <a:latin typeface="+mn-ea"/>
              </a:endParaRPr>
            </a:p>
          </p:txBody>
        </p:sp>
        <p:pic>
          <p:nvPicPr>
            <p:cNvPr id="40" name="图形 39">
              <a:extLst>
                <a:ext uri="{FF2B5EF4-FFF2-40B4-BE49-F238E27FC236}">
                  <a16:creationId xmlns:a16="http://schemas.microsoft.com/office/drawing/2014/main" id="{021C4709-476A-7921-E7BD-A6441D2254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8813" y="4149147"/>
              <a:ext cx="690048" cy="667424"/>
            </a:xfrm>
            <a:prstGeom prst="rect">
              <a:avLst/>
            </a:prstGeom>
          </p:spPr>
        </p:pic>
        <p:sp>
          <p:nvSpPr>
            <p:cNvPr id="41" name="文本框 40">
              <a:extLst>
                <a:ext uri="{FF2B5EF4-FFF2-40B4-BE49-F238E27FC236}">
                  <a16:creationId xmlns:a16="http://schemas.microsoft.com/office/drawing/2014/main" id="{F993B205-6636-F383-E0DC-D0F7ED853E44}"/>
                </a:ext>
              </a:extLst>
            </p:cNvPr>
            <p:cNvSpPr txBox="1"/>
            <p:nvPr/>
          </p:nvSpPr>
          <p:spPr>
            <a:xfrm>
              <a:off x="1661505" y="4871832"/>
              <a:ext cx="1640068" cy="646331"/>
            </a:xfrm>
            <a:prstGeom prst="rect">
              <a:avLst/>
            </a:prstGeom>
            <a:noFill/>
          </p:spPr>
          <p:txBody>
            <a:bodyPr wrap="square" rtlCol="0">
              <a:spAutoFit/>
            </a:bodyPr>
            <a:lstStyle/>
            <a:p>
              <a:pPr algn="ctr"/>
              <a:r>
                <a:rPr lang="zh-CN" altLang="en-US" b="1" dirty="0">
                  <a:latin typeface="+mn-ea"/>
                </a:rPr>
                <a:t>主机</a:t>
              </a:r>
              <a:endParaRPr lang="en-US" altLang="zh-CN" b="1" dirty="0">
                <a:latin typeface="+mn-ea"/>
              </a:endParaRPr>
            </a:p>
            <a:p>
              <a:pPr algn="ctr"/>
              <a:r>
                <a:rPr lang="en-US" altLang="zh-CN" b="1" dirty="0">
                  <a:latin typeface="+mn-ea"/>
                </a:rPr>
                <a:t>m.xyz.com</a:t>
              </a:r>
              <a:endParaRPr lang="zh-CN" altLang="en-US" b="1" dirty="0">
                <a:latin typeface="+mn-ea"/>
              </a:endParaRPr>
            </a:p>
          </p:txBody>
        </p:sp>
        <p:sp>
          <p:nvSpPr>
            <p:cNvPr id="42" name="文本框 41">
              <a:extLst>
                <a:ext uri="{FF2B5EF4-FFF2-40B4-BE49-F238E27FC236}">
                  <a16:creationId xmlns:a16="http://schemas.microsoft.com/office/drawing/2014/main" id="{767FBA59-2476-C176-9E64-F5E53CC48DCC}"/>
                </a:ext>
              </a:extLst>
            </p:cNvPr>
            <p:cNvSpPr txBox="1"/>
            <p:nvPr/>
          </p:nvSpPr>
          <p:spPr>
            <a:xfrm>
              <a:off x="1403911" y="3435451"/>
              <a:ext cx="2308362" cy="646331"/>
            </a:xfrm>
            <a:prstGeom prst="rect">
              <a:avLst/>
            </a:prstGeom>
            <a:solidFill>
              <a:srgbClr val="FFC000"/>
            </a:solidFill>
          </p:spPr>
          <p:txBody>
            <a:bodyPr wrap="square" rtlCol="0">
              <a:spAutoFit/>
            </a:bodyPr>
            <a:lstStyle/>
            <a:p>
              <a:pPr algn="ctr"/>
              <a:r>
                <a:rPr lang="zh-CN" altLang="en-US" b="1" dirty="0">
                  <a:latin typeface="+mn-ea"/>
                </a:rPr>
                <a:t>想知道</a:t>
              </a:r>
              <a:endParaRPr lang="en-US" altLang="zh-CN" b="1" dirty="0">
                <a:latin typeface="+mn-ea"/>
              </a:endParaRPr>
            </a:p>
            <a:p>
              <a:pPr algn="ctr"/>
              <a:r>
                <a:rPr lang="en-US" altLang="zh-CN" b="1" dirty="0">
                  <a:latin typeface="+mn-ea"/>
                </a:rPr>
                <a:t>y.abc.com</a:t>
              </a:r>
              <a:r>
                <a:rPr lang="zh-CN" altLang="en-US" b="1" dirty="0">
                  <a:latin typeface="+mn-ea"/>
                </a:rPr>
                <a:t>的</a:t>
              </a:r>
              <a:r>
                <a:rPr lang="en-US" altLang="zh-CN" b="1" dirty="0">
                  <a:latin typeface="+mn-ea"/>
                </a:rPr>
                <a:t>IP</a:t>
              </a:r>
              <a:r>
                <a:rPr lang="zh-CN" altLang="en-US" b="1" dirty="0">
                  <a:latin typeface="+mn-ea"/>
                </a:rPr>
                <a:t>地址</a:t>
              </a:r>
            </a:p>
          </p:txBody>
        </p:sp>
      </p:grpSp>
      <p:sp>
        <p:nvSpPr>
          <p:cNvPr id="43" name="对话气泡: 圆角矩形 42">
            <a:extLst>
              <a:ext uri="{FF2B5EF4-FFF2-40B4-BE49-F238E27FC236}">
                <a16:creationId xmlns:a16="http://schemas.microsoft.com/office/drawing/2014/main" id="{D0F23526-8709-EE6D-20DC-451C3A2FB198}"/>
              </a:ext>
            </a:extLst>
          </p:cNvPr>
          <p:cNvSpPr/>
          <p:nvPr/>
        </p:nvSpPr>
        <p:spPr>
          <a:xfrm>
            <a:off x="2553837" y="2031146"/>
            <a:ext cx="3417496" cy="1273487"/>
          </a:xfrm>
          <a:prstGeom prst="wedgeRoundRectCallout">
            <a:avLst>
              <a:gd name="adj1" fmla="val 44827"/>
              <a:gd name="adj2" fmla="val 11719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       如果不久前已经有用户查询过域名</a:t>
            </a:r>
            <a:r>
              <a:rPr lang="en-US" altLang="zh-CN" b="1" dirty="0">
                <a:solidFill>
                  <a:schemeClr val="bg1"/>
                </a:solidFill>
                <a:latin typeface="+mn-ea"/>
              </a:rPr>
              <a:t>y.abc.com</a:t>
            </a:r>
            <a:r>
              <a:rPr lang="zh-CN" altLang="en-US" b="1" dirty="0">
                <a:solidFill>
                  <a:schemeClr val="bg1"/>
                </a:solidFill>
                <a:latin typeface="+mn-ea"/>
              </a:rPr>
              <a:t>的</a:t>
            </a:r>
            <a:r>
              <a:rPr lang="en-US" altLang="zh-CN" b="1" dirty="0">
                <a:solidFill>
                  <a:schemeClr val="bg1"/>
                </a:solidFill>
                <a:latin typeface="+mn-ea"/>
              </a:rPr>
              <a:t>IP</a:t>
            </a:r>
            <a:r>
              <a:rPr lang="zh-CN" altLang="en-US" b="1" dirty="0">
                <a:solidFill>
                  <a:schemeClr val="bg1"/>
                </a:solidFill>
                <a:latin typeface="+mn-ea"/>
              </a:rPr>
              <a:t>地址，则本地域名服务器的高速缓存中应该有该域名对应的</a:t>
            </a:r>
            <a:r>
              <a:rPr lang="en-US" altLang="zh-CN" b="1" dirty="0">
                <a:solidFill>
                  <a:schemeClr val="bg1"/>
                </a:solidFill>
                <a:latin typeface="+mn-ea"/>
              </a:rPr>
              <a:t>IP</a:t>
            </a:r>
            <a:r>
              <a:rPr lang="zh-CN" altLang="en-US" b="1" dirty="0">
                <a:solidFill>
                  <a:schemeClr val="bg1"/>
                </a:solidFill>
                <a:latin typeface="+mn-ea"/>
              </a:rPr>
              <a:t>地址。</a:t>
            </a:r>
          </a:p>
        </p:txBody>
      </p:sp>
      <p:sp>
        <p:nvSpPr>
          <p:cNvPr id="44" name="对话气泡: 圆角矩形 43">
            <a:extLst>
              <a:ext uri="{FF2B5EF4-FFF2-40B4-BE49-F238E27FC236}">
                <a16:creationId xmlns:a16="http://schemas.microsoft.com/office/drawing/2014/main" id="{BBD6E9D5-988F-6E00-A1DF-7312AB59975F}"/>
              </a:ext>
            </a:extLst>
          </p:cNvPr>
          <p:cNvSpPr/>
          <p:nvPr/>
        </p:nvSpPr>
        <p:spPr>
          <a:xfrm>
            <a:off x="2418385" y="5562248"/>
            <a:ext cx="4374301" cy="660861"/>
          </a:xfrm>
          <a:prstGeom prst="wedgeRoundRectCallout">
            <a:avLst>
              <a:gd name="adj1" fmla="val -5816"/>
              <a:gd name="adj2" fmla="val -13141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        直接把高速缓存中存放的上次查询结果（即</a:t>
            </a:r>
            <a:r>
              <a:rPr lang="en-US" altLang="zh-CN" b="1" dirty="0">
                <a:solidFill>
                  <a:schemeClr val="bg1"/>
                </a:solidFill>
                <a:latin typeface="+mn-ea"/>
              </a:rPr>
              <a:t>y.abc.com</a:t>
            </a:r>
            <a:r>
              <a:rPr lang="zh-CN" altLang="en-US" b="1" dirty="0">
                <a:solidFill>
                  <a:schemeClr val="bg1"/>
                </a:solidFill>
                <a:latin typeface="+mn-ea"/>
              </a:rPr>
              <a:t>的</a:t>
            </a:r>
            <a:r>
              <a:rPr lang="en-US" altLang="zh-CN" b="1" dirty="0">
                <a:solidFill>
                  <a:schemeClr val="bg1"/>
                </a:solidFill>
                <a:latin typeface="+mn-ea"/>
              </a:rPr>
              <a:t>IP</a:t>
            </a:r>
            <a:r>
              <a:rPr lang="zh-CN" altLang="en-US" b="1" dirty="0">
                <a:solidFill>
                  <a:schemeClr val="bg1"/>
                </a:solidFill>
                <a:latin typeface="+mn-ea"/>
              </a:rPr>
              <a:t>地址）告诉用户</a:t>
            </a:r>
          </a:p>
        </p:txBody>
      </p:sp>
      <p:grpSp>
        <p:nvGrpSpPr>
          <p:cNvPr id="45" name="组合 44">
            <a:extLst>
              <a:ext uri="{FF2B5EF4-FFF2-40B4-BE49-F238E27FC236}">
                <a16:creationId xmlns:a16="http://schemas.microsoft.com/office/drawing/2014/main" id="{34F51F2D-B213-50EE-70D1-A3D40F9D4C3A}"/>
              </a:ext>
            </a:extLst>
          </p:cNvPr>
          <p:cNvGrpSpPr/>
          <p:nvPr/>
        </p:nvGrpSpPr>
        <p:grpSpPr>
          <a:xfrm>
            <a:off x="7095421" y="3266102"/>
            <a:ext cx="1330445" cy="536559"/>
            <a:chOff x="7085192" y="3348231"/>
            <a:chExt cx="1330445" cy="536559"/>
          </a:xfrm>
        </p:grpSpPr>
        <p:pic>
          <p:nvPicPr>
            <p:cNvPr id="46" name="图形 45" descr="关闭 纯色填充">
              <a:extLst>
                <a:ext uri="{FF2B5EF4-FFF2-40B4-BE49-F238E27FC236}">
                  <a16:creationId xmlns:a16="http://schemas.microsoft.com/office/drawing/2014/main" id="{8B1755C8-9A6E-52F4-71AE-5CA913B993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5192" y="3348231"/>
              <a:ext cx="536559" cy="536559"/>
            </a:xfrm>
            <a:prstGeom prst="rect">
              <a:avLst/>
            </a:prstGeom>
          </p:spPr>
        </p:pic>
        <p:sp>
          <p:nvSpPr>
            <p:cNvPr id="47" name="文本框 46">
              <a:extLst>
                <a:ext uri="{FF2B5EF4-FFF2-40B4-BE49-F238E27FC236}">
                  <a16:creationId xmlns:a16="http://schemas.microsoft.com/office/drawing/2014/main" id="{24ED426D-BACF-204D-1864-734EF934A543}"/>
                </a:ext>
              </a:extLst>
            </p:cNvPr>
            <p:cNvSpPr txBox="1"/>
            <p:nvPr/>
          </p:nvSpPr>
          <p:spPr>
            <a:xfrm>
              <a:off x="7486557" y="3383831"/>
              <a:ext cx="929080" cy="369332"/>
            </a:xfrm>
            <a:prstGeom prst="rect">
              <a:avLst/>
            </a:prstGeom>
            <a:noFill/>
          </p:spPr>
          <p:txBody>
            <a:bodyPr wrap="square" rtlCol="0">
              <a:spAutoFit/>
            </a:bodyPr>
            <a:lstStyle/>
            <a:p>
              <a:pPr algn="ctr"/>
              <a:r>
                <a:rPr lang="zh-CN" altLang="en-US" b="1" dirty="0">
                  <a:solidFill>
                    <a:srgbClr val="FF0000"/>
                  </a:solidFill>
                  <a:latin typeface="+mn-ea"/>
                </a:rPr>
                <a:t>没必要</a:t>
              </a:r>
            </a:p>
          </p:txBody>
        </p:sp>
      </p:grpSp>
    </p:spTree>
    <p:custDataLst>
      <p:tags r:id="rId1"/>
    </p:custDataLst>
    <p:extLst>
      <p:ext uri="{BB962C8B-B14F-4D97-AF65-F5344CB8AC3E}">
        <p14:creationId xmlns:p14="http://schemas.microsoft.com/office/powerpoint/2010/main" val="415024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anim calcmode="lin" valueType="num">
                                      <p:cBhvr>
                                        <p:cTn id="19" dur="1000" fill="hold"/>
                                        <p:tgtEl>
                                          <p:spTgt spid="31"/>
                                        </p:tgtEl>
                                        <p:attrNameLst>
                                          <p:attrName>ppt_x</p:attrName>
                                        </p:attrNameLst>
                                      </p:cBhvr>
                                      <p:tavLst>
                                        <p:tav tm="0">
                                          <p:val>
                                            <p:strVal val="#ppt_x"/>
                                          </p:val>
                                        </p:tav>
                                        <p:tav tm="100000">
                                          <p:val>
                                            <p:strVal val="#ppt_x"/>
                                          </p:val>
                                        </p:tav>
                                      </p:tavLst>
                                    </p:anim>
                                    <p:anim calcmode="lin" valueType="num">
                                      <p:cBhvr>
                                        <p:cTn id="2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childTnLst>
                          </p:cTn>
                        </p:par>
                        <p:par>
                          <p:cTn id="37" fill="hold">
                            <p:stCondLst>
                              <p:cond delay="500"/>
                            </p:stCondLst>
                            <p:childTnLst>
                              <p:par>
                                <p:cTn id="38" presetID="49" presetClass="entr" presetSubtype="0" decel="10000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p:cTn id="40" dur="500" fill="hold"/>
                                        <p:tgtEl>
                                          <p:spTgt spid="45"/>
                                        </p:tgtEl>
                                        <p:attrNameLst>
                                          <p:attrName>ppt_w</p:attrName>
                                        </p:attrNameLst>
                                      </p:cBhvr>
                                      <p:tavLst>
                                        <p:tav tm="0">
                                          <p:val>
                                            <p:fltVal val="0"/>
                                          </p:val>
                                        </p:tav>
                                        <p:tav tm="100000">
                                          <p:val>
                                            <p:strVal val="#ppt_w"/>
                                          </p:val>
                                        </p:tav>
                                      </p:tavLst>
                                    </p:anim>
                                    <p:anim calcmode="lin" valueType="num">
                                      <p:cBhvr>
                                        <p:cTn id="41" dur="500" fill="hold"/>
                                        <p:tgtEl>
                                          <p:spTgt spid="45"/>
                                        </p:tgtEl>
                                        <p:attrNameLst>
                                          <p:attrName>ppt_h</p:attrName>
                                        </p:attrNameLst>
                                      </p:cBhvr>
                                      <p:tavLst>
                                        <p:tav tm="0">
                                          <p:val>
                                            <p:fltVal val="0"/>
                                          </p:val>
                                        </p:tav>
                                        <p:tav tm="100000">
                                          <p:val>
                                            <p:strVal val="#ppt_h"/>
                                          </p:val>
                                        </p:tav>
                                      </p:tavLst>
                                    </p:anim>
                                    <p:anim calcmode="lin" valueType="num">
                                      <p:cBhvr>
                                        <p:cTn id="42" dur="500" fill="hold"/>
                                        <p:tgtEl>
                                          <p:spTgt spid="45"/>
                                        </p:tgtEl>
                                        <p:attrNameLst>
                                          <p:attrName>style.rotation</p:attrName>
                                        </p:attrNameLst>
                                      </p:cBhvr>
                                      <p:tavLst>
                                        <p:tav tm="0">
                                          <p:val>
                                            <p:fltVal val="360"/>
                                          </p:val>
                                        </p:tav>
                                        <p:tav tm="100000">
                                          <p:val>
                                            <p:fltVal val="0"/>
                                          </p:val>
                                        </p:tav>
                                      </p:tavLst>
                                    </p:anim>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500"/>
                            </p:stCondLst>
                            <p:childTnLst>
                              <p:par>
                                <p:cTn id="50" presetID="2" presetClass="entr" presetSubtype="4"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43" grpId="0" animBg="1"/>
      <p:bldP spid="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sp>
        <p:nvSpPr>
          <p:cNvPr id="18" name="矩形 17">
            <a:extLst>
              <a:ext uri="{FF2B5EF4-FFF2-40B4-BE49-F238E27FC236}">
                <a16:creationId xmlns:a16="http://schemas.microsoft.com/office/drawing/2014/main" id="{5B91DC05-88EA-6954-4D72-1A637A120FE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şlïḍè">
            <a:extLst>
              <a:ext uri="{FF2B5EF4-FFF2-40B4-BE49-F238E27FC236}">
                <a16:creationId xmlns:a16="http://schemas.microsoft.com/office/drawing/2014/main" id="{94760494-80B5-B494-8D70-861FF1FE9DBD}"/>
              </a:ext>
            </a:extLst>
          </p:cNvPr>
          <p:cNvSpPr txBox="1"/>
          <p:nvPr/>
        </p:nvSpPr>
        <p:spPr>
          <a:xfrm>
            <a:off x="1293757" y="1192132"/>
            <a:ext cx="10593443" cy="670286"/>
          </a:xfrm>
          <a:prstGeom prst="rect">
            <a:avLst/>
          </a:prstGeom>
          <a:noFill/>
        </p:spPr>
        <p:txBody>
          <a:bodyPr wrap="square" lIns="91440" tIns="45720" rIns="91440" bIns="45720" anchor="ctr">
            <a:noAutofit/>
          </a:bodyPr>
          <a:lstStyle/>
          <a:p>
            <a:r>
              <a:rPr lang="zh-CN" altLang="en-US" sz="1800" b="1" dirty="0"/>
              <a:t>为了提高</a:t>
            </a:r>
            <a:r>
              <a:rPr lang="en-US" altLang="zh-CN" sz="1800" b="1" dirty="0"/>
              <a:t>DNS</a:t>
            </a:r>
            <a:r>
              <a:rPr lang="zh-CN" altLang="en-US" sz="1800" b="1" dirty="0"/>
              <a:t>的查询效率，并减轻根域名服务器的负荷和减少因特网上的</a:t>
            </a:r>
            <a:r>
              <a:rPr lang="en-US" altLang="zh-CN" sz="1800" b="1" dirty="0"/>
              <a:t>DNS</a:t>
            </a:r>
            <a:r>
              <a:rPr lang="zh-CN" altLang="en-US" sz="1800" b="1" dirty="0"/>
              <a:t>查询报文数量，在域名服务器中广泛地使用了</a:t>
            </a:r>
            <a:r>
              <a:rPr lang="zh-CN" altLang="en-US" sz="1800" b="1" dirty="0">
                <a:solidFill>
                  <a:srgbClr val="FF0000"/>
                </a:solidFill>
              </a:rPr>
              <a:t>高速缓存</a:t>
            </a:r>
            <a:r>
              <a:rPr lang="zh-CN" altLang="en-US" sz="1800" b="1" dirty="0"/>
              <a:t>。高速缓存用来存放最近查询过的域名以及从何处获得域名映射信息的记录。</a:t>
            </a:r>
            <a:endParaRPr lang="en-US" altLang="zh-CN" sz="1800" b="1" dirty="0">
              <a:solidFill>
                <a:srgbClr val="C00000"/>
              </a:solidFill>
            </a:endParaRPr>
          </a:p>
        </p:txBody>
      </p:sp>
      <p:sp>
        <p:nvSpPr>
          <p:cNvPr id="5" name="矩形 4">
            <a:extLst>
              <a:ext uri="{FF2B5EF4-FFF2-40B4-BE49-F238E27FC236}">
                <a16:creationId xmlns:a16="http://schemas.microsoft.com/office/drawing/2014/main" id="{DAB8E525-67F4-A9CE-4D08-F9BCC47A8C13}"/>
              </a:ext>
            </a:extLst>
          </p:cNvPr>
          <p:cNvSpPr/>
          <p:nvPr/>
        </p:nvSpPr>
        <p:spPr>
          <a:xfrm>
            <a:off x="1417171" y="205088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7D6F92D5-8B19-85FE-CB8F-024F0613413E}"/>
              </a:ext>
            </a:extLst>
          </p:cNvPr>
          <p:cNvSpPr txBox="1"/>
          <p:nvPr/>
        </p:nvSpPr>
        <p:spPr>
          <a:xfrm>
            <a:off x="1694929" y="1969820"/>
            <a:ext cx="10192272" cy="733039"/>
          </a:xfrm>
          <a:prstGeom prst="rect">
            <a:avLst/>
          </a:prstGeom>
          <a:noFill/>
        </p:spPr>
        <p:txBody>
          <a:bodyPr wrap="square" lIns="91440" tIns="45720" rIns="91440" bIns="45720" anchor="ctr">
            <a:noAutofit/>
          </a:bodyPr>
          <a:lstStyle/>
          <a:p>
            <a:r>
              <a:rPr lang="zh-CN" altLang="en-US" b="1" dirty="0"/>
              <a:t>由于域名到</a:t>
            </a:r>
            <a:r>
              <a:rPr lang="en-US" altLang="zh-CN" b="1" dirty="0"/>
              <a:t>IP</a:t>
            </a:r>
            <a:r>
              <a:rPr lang="zh-CN" altLang="en-US" b="1" dirty="0"/>
              <a:t>地址的映射关系并不是永久不变，为保持高速缓存中的内容正确，域名服务器</a:t>
            </a:r>
            <a:r>
              <a:rPr lang="zh-CN" altLang="en-US" b="1" dirty="0">
                <a:solidFill>
                  <a:srgbClr val="FF0000"/>
                </a:solidFill>
              </a:rPr>
              <a:t>应为每项内容设置计时器并删除超过合理时间的项</a:t>
            </a:r>
            <a:r>
              <a:rPr lang="zh-CN" altLang="en-US" b="1" dirty="0"/>
              <a:t>（例如，每个项目只存放两天）。</a:t>
            </a:r>
            <a:endParaRPr lang="en-US" altLang="zh-CN" b="1" dirty="0">
              <a:solidFill>
                <a:srgbClr val="C00000"/>
              </a:solidFill>
            </a:endParaRPr>
          </a:p>
        </p:txBody>
      </p:sp>
      <p:sp>
        <p:nvSpPr>
          <p:cNvPr id="7" name="矩形 6">
            <a:extLst>
              <a:ext uri="{FF2B5EF4-FFF2-40B4-BE49-F238E27FC236}">
                <a16:creationId xmlns:a16="http://schemas.microsoft.com/office/drawing/2014/main" id="{C1DDE6C0-7C74-EA8D-F31B-0DE9C2F7BA4C}"/>
              </a:ext>
            </a:extLst>
          </p:cNvPr>
          <p:cNvSpPr/>
          <p:nvPr/>
        </p:nvSpPr>
        <p:spPr>
          <a:xfrm>
            <a:off x="1016000" y="28549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6068C640-0360-3F82-411D-F939B91CB887}"/>
              </a:ext>
            </a:extLst>
          </p:cNvPr>
          <p:cNvSpPr txBox="1"/>
          <p:nvPr/>
        </p:nvSpPr>
        <p:spPr>
          <a:xfrm>
            <a:off x="1293757" y="2773848"/>
            <a:ext cx="10593443" cy="971157"/>
          </a:xfrm>
          <a:prstGeom prst="rect">
            <a:avLst/>
          </a:prstGeom>
          <a:noFill/>
        </p:spPr>
        <p:txBody>
          <a:bodyPr wrap="square" lIns="91440" tIns="45720" rIns="91440" bIns="45720" anchor="ctr">
            <a:noAutofit/>
          </a:bodyPr>
          <a:lstStyle/>
          <a:p>
            <a:r>
              <a:rPr lang="zh-CN" altLang="en-US" b="1" dirty="0"/>
              <a:t>不但在本地域名服务器中需要高速缓存，在用户</a:t>
            </a:r>
            <a:r>
              <a:rPr lang="zh-CN" altLang="en-US" b="1" dirty="0">
                <a:solidFill>
                  <a:schemeClr val="accent1">
                    <a:lumMod val="75000"/>
                  </a:schemeClr>
                </a:solidFill>
              </a:rPr>
              <a:t>主机</a:t>
            </a:r>
            <a:r>
              <a:rPr lang="zh-CN" altLang="en-US" b="1" dirty="0"/>
              <a:t>中也很需要。许多用户主机在启动时从本地域名服务器下载域名和</a:t>
            </a:r>
            <a:r>
              <a:rPr lang="en-US" altLang="zh-CN" b="1" dirty="0"/>
              <a:t>IP</a:t>
            </a:r>
            <a:r>
              <a:rPr lang="zh-CN" altLang="en-US" b="1" dirty="0"/>
              <a:t>地址的全部数据库，维护存放自己最近使用的域名的高速缓存，并且只在从缓存中找不到域名时才向域名服务器查询。同理，主机也需要保持</a:t>
            </a:r>
            <a:r>
              <a:rPr lang="zh-CN" altLang="en-US" b="1" dirty="0">
                <a:solidFill>
                  <a:schemeClr val="accent1">
                    <a:lumMod val="75000"/>
                  </a:schemeClr>
                </a:solidFill>
              </a:rPr>
              <a:t>高速缓存</a:t>
            </a:r>
            <a:r>
              <a:rPr lang="zh-CN" altLang="en-US" b="1" dirty="0"/>
              <a:t>中内容的正确性。</a:t>
            </a:r>
            <a:endParaRPr lang="en-US" altLang="zh-CN" b="1" dirty="0">
              <a:solidFill>
                <a:srgbClr val="C00000"/>
              </a:solidFill>
            </a:endParaRPr>
          </a:p>
        </p:txBody>
      </p:sp>
    </p:spTree>
    <p:custDataLst>
      <p:tags r:id="rId1"/>
    </p:custDataLst>
    <p:extLst>
      <p:ext uri="{BB962C8B-B14F-4D97-AF65-F5344CB8AC3E}">
        <p14:creationId xmlns:p14="http://schemas.microsoft.com/office/powerpoint/2010/main" val="142624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360"/>
                                          </p:val>
                                        </p:tav>
                                        <p:tav tm="100000">
                                          <p:val>
                                            <p:fltVal val="0"/>
                                          </p:val>
                                        </p:tav>
                                      </p:tavLst>
                                    </p:anim>
                                    <p:animEffect transition="in" filter="fade">
                                      <p:cBhvr>
                                        <p:cTn id="21" dur="500"/>
                                        <p:tgtEl>
                                          <p:spTgt spid="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2C93995F-012F-9353-DD35-A740C9F89970}"/>
              </a:ext>
            </a:extLst>
          </p:cNvPr>
          <p:cNvSpPr/>
          <p:nvPr/>
        </p:nvSpPr>
        <p:spPr>
          <a:xfrm>
            <a:off x="3067845" y="1234245"/>
            <a:ext cx="2284084" cy="285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C766A37-BE0A-12A3-CAE8-D1F3471459FD}"/>
              </a:ext>
            </a:extLst>
          </p:cNvPr>
          <p:cNvSpPr/>
          <p:nvPr/>
        </p:nvSpPr>
        <p:spPr>
          <a:xfrm>
            <a:off x="6250315" y="1234246"/>
            <a:ext cx="916967" cy="285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grpSp>
        <p:nvGrpSpPr>
          <p:cNvPr id="14" name="组合 13">
            <a:extLst>
              <a:ext uri="{FF2B5EF4-FFF2-40B4-BE49-F238E27FC236}">
                <a16:creationId xmlns:a16="http://schemas.microsoft.com/office/drawing/2014/main" id="{7D954603-0A40-71C4-F6BF-7C2E569839B4}"/>
              </a:ext>
            </a:extLst>
          </p:cNvPr>
          <p:cNvGrpSpPr/>
          <p:nvPr/>
        </p:nvGrpSpPr>
        <p:grpSpPr>
          <a:xfrm>
            <a:off x="1001806" y="1243853"/>
            <a:ext cx="10885394" cy="925438"/>
            <a:chOff x="1001806" y="1243853"/>
            <a:chExt cx="10885394" cy="925438"/>
          </a:xfrm>
        </p:grpSpPr>
        <p:sp>
          <p:nvSpPr>
            <p:cNvPr id="9" name="文本框 8">
              <a:extLst>
                <a:ext uri="{FF2B5EF4-FFF2-40B4-BE49-F238E27FC236}">
                  <a16:creationId xmlns:a16="http://schemas.microsoft.com/office/drawing/2014/main" id="{B75B0EF8-9E8B-E6C9-AC7C-7C31739B9937}"/>
                </a:ext>
              </a:extLst>
            </p:cNvPr>
            <p:cNvSpPr txBox="1"/>
            <p:nvPr/>
          </p:nvSpPr>
          <p:spPr>
            <a:xfrm>
              <a:off x="1001806" y="1243853"/>
              <a:ext cx="10885394" cy="553998"/>
            </a:xfrm>
            <a:prstGeom prst="rect">
              <a:avLst/>
            </a:prstGeom>
            <a:noFill/>
          </p:spPr>
          <p:txBody>
            <a:bodyPr wrap="square" lIns="0" tIns="0" rIns="0" bIns="0" rtlCol="0">
              <a:spAutoFit/>
            </a:bodyPr>
            <a:lstStyle/>
            <a:p>
              <a:r>
                <a:rPr lang="en-US" altLang="zh-CN" b="1" dirty="0"/>
                <a:t>【2010</a:t>
              </a:r>
              <a:r>
                <a:rPr lang="zh-CN" altLang="en-US" b="1" dirty="0"/>
                <a:t>年 题</a:t>
              </a:r>
              <a:r>
                <a:rPr lang="en-US" altLang="zh-CN" b="1" dirty="0"/>
                <a:t>40】</a:t>
              </a:r>
              <a:r>
                <a:rPr lang="zh-CN" altLang="en-US" b="1" dirty="0"/>
                <a:t>如果本地域名服务器无缓存，当采用递归方法解析另一网络某主机域名时，</a:t>
              </a:r>
              <a:endParaRPr lang="en-US" altLang="zh-CN" b="1" dirty="0"/>
            </a:p>
            <a:p>
              <a:r>
                <a:rPr lang="en-US" altLang="zh-CN" b="1" dirty="0"/>
                <a:t>                              </a:t>
              </a:r>
              <a:r>
                <a:rPr lang="zh-CN" altLang="en-US" b="1" dirty="0"/>
                <a:t>用户主机、本地域名服务器发送的域名请求消息数分别为（      ）。</a:t>
              </a:r>
            </a:p>
          </p:txBody>
        </p:sp>
        <p:sp>
          <p:nvSpPr>
            <p:cNvPr id="10" name="文本框 9">
              <a:extLst>
                <a:ext uri="{FF2B5EF4-FFF2-40B4-BE49-F238E27FC236}">
                  <a16:creationId xmlns:a16="http://schemas.microsoft.com/office/drawing/2014/main" id="{1AC159D6-0CFE-EEC2-5F9C-720E0396D847}"/>
                </a:ext>
              </a:extLst>
            </p:cNvPr>
            <p:cNvSpPr txBox="1"/>
            <p:nvPr/>
          </p:nvSpPr>
          <p:spPr>
            <a:xfrm>
              <a:off x="2559424" y="1892292"/>
              <a:ext cx="1548653" cy="276999"/>
            </a:xfrm>
            <a:prstGeom prst="rect">
              <a:avLst/>
            </a:prstGeom>
            <a:noFill/>
          </p:spPr>
          <p:txBody>
            <a:bodyPr wrap="square" lIns="0" tIns="0" rIns="0" bIns="0" rtlCol="0">
              <a:spAutoFit/>
            </a:bodyPr>
            <a:lstStyle/>
            <a:p>
              <a:r>
                <a:rPr lang="en-US" altLang="zh-CN" b="1" dirty="0"/>
                <a:t>A. </a:t>
              </a:r>
              <a:r>
                <a:rPr lang="zh-CN" altLang="en-US" b="1" dirty="0"/>
                <a:t>一条、一条</a:t>
              </a:r>
            </a:p>
          </p:txBody>
        </p:sp>
        <p:sp>
          <p:nvSpPr>
            <p:cNvPr id="11" name="文本框 10">
              <a:extLst>
                <a:ext uri="{FF2B5EF4-FFF2-40B4-BE49-F238E27FC236}">
                  <a16:creationId xmlns:a16="http://schemas.microsoft.com/office/drawing/2014/main" id="{DA9D7D7E-F355-CEBD-4CD1-1F8F4C31E9C7}"/>
                </a:ext>
              </a:extLst>
            </p:cNvPr>
            <p:cNvSpPr txBox="1"/>
            <p:nvPr/>
          </p:nvSpPr>
          <p:spPr>
            <a:xfrm>
              <a:off x="4943289" y="1892292"/>
              <a:ext cx="1548653" cy="276999"/>
            </a:xfrm>
            <a:prstGeom prst="rect">
              <a:avLst/>
            </a:prstGeom>
            <a:noFill/>
          </p:spPr>
          <p:txBody>
            <a:bodyPr wrap="square" lIns="0" tIns="0" rIns="0" bIns="0" rtlCol="0">
              <a:spAutoFit/>
            </a:bodyPr>
            <a:lstStyle/>
            <a:p>
              <a:r>
                <a:rPr lang="en-US" altLang="zh-CN" b="1" dirty="0"/>
                <a:t>B. </a:t>
              </a:r>
              <a:r>
                <a:rPr lang="zh-CN" altLang="en-US" b="1" dirty="0"/>
                <a:t>一条、多条</a:t>
              </a:r>
            </a:p>
          </p:txBody>
        </p:sp>
        <p:sp>
          <p:nvSpPr>
            <p:cNvPr id="12" name="文本框 11">
              <a:extLst>
                <a:ext uri="{FF2B5EF4-FFF2-40B4-BE49-F238E27FC236}">
                  <a16:creationId xmlns:a16="http://schemas.microsoft.com/office/drawing/2014/main" id="{72E3669B-7A7C-A0E1-4C36-99BE9F418C4B}"/>
                </a:ext>
              </a:extLst>
            </p:cNvPr>
            <p:cNvSpPr txBox="1"/>
            <p:nvPr/>
          </p:nvSpPr>
          <p:spPr>
            <a:xfrm>
              <a:off x="7327154" y="1892292"/>
              <a:ext cx="1548653" cy="276999"/>
            </a:xfrm>
            <a:prstGeom prst="rect">
              <a:avLst/>
            </a:prstGeom>
            <a:noFill/>
          </p:spPr>
          <p:txBody>
            <a:bodyPr wrap="square" lIns="0" tIns="0" rIns="0" bIns="0" rtlCol="0">
              <a:spAutoFit/>
            </a:bodyPr>
            <a:lstStyle/>
            <a:p>
              <a:r>
                <a:rPr lang="en-US" altLang="zh-CN" b="1" dirty="0"/>
                <a:t>C. </a:t>
              </a:r>
              <a:r>
                <a:rPr lang="zh-CN" altLang="en-US" b="1" dirty="0"/>
                <a:t>多条、一条</a:t>
              </a:r>
            </a:p>
          </p:txBody>
        </p:sp>
        <p:sp>
          <p:nvSpPr>
            <p:cNvPr id="13" name="文本框 12">
              <a:extLst>
                <a:ext uri="{FF2B5EF4-FFF2-40B4-BE49-F238E27FC236}">
                  <a16:creationId xmlns:a16="http://schemas.microsoft.com/office/drawing/2014/main" id="{4EDD03CA-A57E-AE84-87DF-E1ECECA27433}"/>
                </a:ext>
              </a:extLst>
            </p:cNvPr>
            <p:cNvSpPr txBox="1"/>
            <p:nvPr/>
          </p:nvSpPr>
          <p:spPr>
            <a:xfrm>
              <a:off x="9711018" y="1892292"/>
              <a:ext cx="1548653" cy="276999"/>
            </a:xfrm>
            <a:prstGeom prst="rect">
              <a:avLst/>
            </a:prstGeom>
            <a:noFill/>
          </p:spPr>
          <p:txBody>
            <a:bodyPr wrap="square" lIns="0" tIns="0" rIns="0" bIns="0" rtlCol="0">
              <a:spAutoFit/>
            </a:bodyPr>
            <a:lstStyle/>
            <a:p>
              <a:r>
                <a:rPr lang="en-US" altLang="zh-CN" b="1" dirty="0"/>
                <a:t>D. </a:t>
              </a:r>
              <a:r>
                <a:rPr lang="zh-CN" altLang="en-US" b="1" dirty="0"/>
                <a:t>多条、多条</a:t>
              </a:r>
            </a:p>
          </p:txBody>
        </p:sp>
      </p:grpSp>
      <p:sp>
        <p:nvSpPr>
          <p:cNvPr id="15" name="文本框 14">
            <a:extLst>
              <a:ext uri="{FF2B5EF4-FFF2-40B4-BE49-F238E27FC236}">
                <a16:creationId xmlns:a16="http://schemas.microsoft.com/office/drawing/2014/main" id="{1AA90769-DCF7-1349-4EEA-472B8A722B34}"/>
              </a:ext>
            </a:extLst>
          </p:cNvPr>
          <p:cNvSpPr txBox="1"/>
          <p:nvPr/>
        </p:nvSpPr>
        <p:spPr>
          <a:xfrm>
            <a:off x="8338671" y="1441233"/>
            <a:ext cx="670858" cy="430887"/>
          </a:xfrm>
          <a:prstGeom prst="rect">
            <a:avLst/>
          </a:prstGeom>
          <a:noFill/>
        </p:spPr>
        <p:txBody>
          <a:bodyPr wrap="square" lIns="0" tIns="0" rIns="0" bIns="0"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16" name="文本框 15">
            <a:extLst>
              <a:ext uri="{FF2B5EF4-FFF2-40B4-BE49-F238E27FC236}">
                <a16:creationId xmlns:a16="http://schemas.microsoft.com/office/drawing/2014/main" id="{ED1B02D0-3C6B-6839-D950-AE3B2E89E952}"/>
              </a:ext>
            </a:extLst>
          </p:cNvPr>
          <p:cNvSpPr txBox="1"/>
          <p:nvPr/>
        </p:nvSpPr>
        <p:spPr>
          <a:xfrm>
            <a:off x="1149724" y="2176014"/>
            <a:ext cx="847164" cy="276999"/>
          </a:xfrm>
          <a:prstGeom prst="rect">
            <a:avLst/>
          </a:prstGeom>
          <a:noFill/>
        </p:spPr>
        <p:txBody>
          <a:bodyPr wrap="square" lIns="0" tIns="0" rIns="0" bIns="0" rtlCol="0">
            <a:spAutoFit/>
          </a:bodyPr>
          <a:lstStyle/>
          <a:p>
            <a:r>
              <a:rPr lang="zh-CN" altLang="en-US" b="1" dirty="0"/>
              <a:t>解析</a:t>
            </a:r>
          </a:p>
        </p:txBody>
      </p:sp>
      <p:pic>
        <p:nvPicPr>
          <p:cNvPr id="20" name="图片 19" descr="图形用户界面, 应用程序&#10;&#10;描述已自动生成">
            <a:extLst>
              <a:ext uri="{FF2B5EF4-FFF2-40B4-BE49-F238E27FC236}">
                <a16:creationId xmlns:a16="http://schemas.microsoft.com/office/drawing/2014/main" id="{94C2FE7F-8C43-7EE1-727C-F24F11A779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127" y="2653069"/>
            <a:ext cx="8073373" cy="3816460"/>
          </a:xfrm>
          <a:prstGeom prst="rect">
            <a:avLst/>
          </a:prstGeom>
        </p:spPr>
      </p:pic>
      <p:sp>
        <p:nvSpPr>
          <p:cNvPr id="21" name="对话气泡: 矩形 20">
            <a:extLst>
              <a:ext uri="{FF2B5EF4-FFF2-40B4-BE49-F238E27FC236}">
                <a16:creationId xmlns:a16="http://schemas.microsoft.com/office/drawing/2014/main" id="{A130887B-1060-3DC4-09A1-5B6F848B75C0}"/>
              </a:ext>
            </a:extLst>
          </p:cNvPr>
          <p:cNvSpPr/>
          <p:nvPr/>
        </p:nvSpPr>
        <p:spPr>
          <a:xfrm>
            <a:off x="1409374" y="4616398"/>
            <a:ext cx="2512359" cy="443752"/>
          </a:xfrm>
          <a:prstGeom prst="wedgeRectCallout">
            <a:avLst>
              <a:gd name="adj1" fmla="val 82159"/>
              <a:gd name="adj2" fmla="val -753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主机发送一条</a:t>
            </a:r>
            <a:r>
              <a:rPr lang="en-US" altLang="zh-CN" b="1" dirty="0"/>
              <a:t>DNS</a:t>
            </a:r>
            <a:r>
              <a:rPr lang="zh-CN" altLang="en-US" b="1" dirty="0"/>
              <a:t>查询</a:t>
            </a:r>
          </a:p>
        </p:txBody>
      </p:sp>
      <p:sp>
        <p:nvSpPr>
          <p:cNvPr id="22" name="对话气泡: 矩形 21">
            <a:extLst>
              <a:ext uri="{FF2B5EF4-FFF2-40B4-BE49-F238E27FC236}">
                <a16:creationId xmlns:a16="http://schemas.microsoft.com/office/drawing/2014/main" id="{425B54BB-2CB4-93E8-9A4E-4C56A91EF883}"/>
              </a:ext>
            </a:extLst>
          </p:cNvPr>
          <p:cNvSpPr/>
          <p:nvPr/>
        </p:nvSpPr>
        <p:spPr>
          <a:xfrm>
            <a:off x="3872753" y="2541496"/>
            <a:ext cx="3617259" cy="443752"/>
          </a:xfrm>
          <a:prstGeom prst="wedgeRectCallout">
            <a:avLst>
              <a:gd name="adj1" fmla="val 47657"/>
              <a:gd name="adj2" fmla="val 332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本地域名服务器发送一条</a:t>
            </a:r>
            <a:r>
              <a:rPr lang="en-US" altLang="zh-CN" b="1" dirty="0"/>
              <a:t>DNS</a:t>
            </a:r>
            <a:r>
              <a:rPr lang="zh-CN" altLang="en-US" b="1" dirty="0"/>
              <a:t>查询</a:t>
            </a:r>
          </a:p>
        </p:txBody>
      </p:sp>
    </p:spTree>
    <p:custDataLst>
      <p:tags r:id="rId1"/>
    </p:custDataLst>
    <p:extLst>
      <p:ext uri="{BB962C8B-B14F-4D97-AF65-F5344CB8AC3E}">
        <p14:creationId xmlns:p14="http://schemas.microsoft.com/office/powerpoint/2010/main" val="33455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800" decel="100000"/>
                                        <p:tgtEl>
                                          <p:spTgt spid="15"/>
                                        </p:tgtEl>
                                      </p:cBhvr>
                                    </p:animEffect>
                                    <p:anim calcmode="lin" valueType="num">
                                      <p:cBhvr>
                                        <p:cTn id="18" dur="800" decel="100000" fill="hold"/>
                                        <p:tgtEl>
                                          <p:spTgt spid="15"/>
                                        </p:tgtEl>
                                        <p:attrNameLst>
                                          <p:attrName>style.rotation</p:attrName>
                                        </p:attrNameLst>
                                      </p:cBhvr>
                                      <p:tavLst>
                                        <p:tav tm="0">
                                          <p:val>
                                            <p:fltVal val="-90"/>
                                          </p:val>
                                        </p:tav>
                                        <p:tav tm="100000">
                                          <p:val>
                                            <p:fltVal val="0"/>
                                          </p:val>
                                        </p:tav>
                                      </p:tavLst>
                                    </p:anim>
                                    <p:anim calcmode="lin" valueType="num">
                                      <p:cBhvr>
                                        <p:cTn id="19" dur="800" decel="100000" fill="hold"/>
                                        <p:tgtEl>
                                          <p:spTgt spid="15"/>
                                        </p:tgtEl>
                                        <p:attrNameLst>
                                          <p:attrName>ppt_x</p:attrName>
                                        </p:attrNameLst>
                                      </p:cBhvr>
                                      <p:tavLst>
                                        <p:tav tm="0">
                                          <p:val>
                                            <p:strVal val="#ppt_x+0.4"/>
                                          </p:val>
                                        </p:tav>
                                        <p:tav tm="100000">
                                          <p:val>
                                            <p:strVal val="#ppt_x-0.05"/>
                                          </p:val>
                                        </p:tav>
                                      </p:tavLst>
                                    </p:anim>
                                    <p:anim calcmode="lin" valueType="num">
                                      <p:cBhvr>
                                        <p:cTn id="20" dur="800" decel="100000" fill="hold"/>
                                        <p:tgtEl>
                                          <p:spTgt spid="1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800" decel="100000"/>
                                        <p:tgtEl>
                                          <p:spTgt spid="23"/>
                                        </p:tgtEl>
                                      </p:cBhvr>
                                    </p:animEffect>
                                    <p:anim calcmode="lin" valueType="num">
                                      <p:cBhvr>
                                        <p:cTn id="35" dur="800" decel="100000" fill="hold"/>
                                        <p:tgtEl>
                                          <p:spTgt spid="23"/>
                                        </p:tgtEl>
                                        <p:attrNameLst>
                                          <p:attrName>style.rotation</p:attrName>
                                        </p:attrNameLst>
                                      </p:cBhvr>
                                      <p:tavLst>
                                        <p:tav tm="0">
                                          <p:val>
                                            <p:fltVal val="-90"/>
                                          </p:val>
                                        </p:tav>
                                        <p:tav tm="100000">
                                          <p:val>
                                            <p:fltVal val="0"/>
                                          </p:val>
                                        </p:tav>
                                      </p:tavLst>
                                    </p:anim>
                                    <p:anim calcmode="lin" valueType="num">
                                      <p:cBhvr>
                                        <p:cTn id="36" dur="800" decel="100000" fill="hold"/>
                                        <p:tgtEl>
                                          <p:spTgt spid="23"/>
                                        </p:tgtEl>
                                        <p:attrNameLst>
                                          <p:attrName>ppt_x</p:attrName>
                                        </p:attrNameLst>
                                      </p:cBhvr>
                                      <p:tavLst>
                                        <p:tav tm="0">
                                          <p:val>
                                            <p:strVal val="#ppt_x+0.4"/>
                                          </p:val>
                                        </p:tav>
                                        <p:tav tm="100000">
                                          <p:val>
                                            <p:strVal val="#ppt_x-0.05"/>
                                          </p:val>
                                        </p:tav>
                                      </p:tavLst>
                                    </p:anim>
                                    <p:anim calcmode="lin" valueType="num">
                                      <p:cBhvr>
                                        <p:cTn id="37" dur="800" decel="100000" fill="hold"/>
                                        <p:tgtEl>
                                          <p:spTgt spid="23"/>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right)">
                                      <p:cBhvr>
                                        <p:cTn id="50" dur="7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3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800" decel="100000"/>
                                        <p:tgtEl>
                                          <p:spTgt spid="24"/>
                                        </p:tgtEl>
                                      </p:cBhvr>
                                    </p:animEffect>
                                    <p:anim calcmode="lin" valueType="num">
                                      <p:cBhvr>
                                        <p:cTn id="56" dur="800" decel="100000" fill="hold"/>
                                        <p:tgtEl>
                                          <p:spTgt spid="24"/>
                                        </p:tgtEl>
                                        <p:attrNameLst>
                                          <p:attrName>style.rotation</p:attrName>
                                        </p:attrNameLst>
                                      </p:cBhvr>
                                      <p:tavLst>
                                        <p:tav tm="0">
                                          <p:val>
                                            <p:fltVal val="-90"/>
                                          </p:val>
                                        </p:tav>
                                        <p:tav tm="100000">
                                          <p:val>
                                            <p:fltVal val="0"/>
                                          </p:val>
                                        </p:tav>
                                      </p:tavLst>
                                    </p:anim>
                                    <p:anim calcmode="lin" valueType="num">
                                      <p:cBhvr>
                                        <p:cTn id="57" dur="800" decel="100000" fill="hold"/>
                                        <p:tgtEl>
                                          <p:spTgt spid="24"/>
                                        </p:tgtEl>
                                        <p:attrNameLst>
                                          <p:attrName>ppt_x</p:attrName>
                                        </p:attrNameLst>
                                      </p:cBhvr>
                                      <p:tavLst>
                                        <p:tav tm="0">
                                          <p:val>
                                            <p:strVal val="#ppt_x+0.4"/>
                                          </p:val>
                                        </p:tav>
                                        <p:tav tm="100000">
                                          <p:val>
                                            <p:strVal val="#ppt_x-0.05"/>
                                          </p:val>
                                        </p:tav>
                                      </p:tavLst>
                                    </p:anim>
                                    <p:anim calcmode="lin" valueType="num">
                                      <p:cBhvr>
                                        <p:cTn id="58" dur="800" decel="100000" fill="hold"/>
                                        <p:tgtEl>
                                          <p:spTgt spid="24"/>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5" grpId="0"/>
      <p:bldP spid="16" grpId="0"/>
      <p:bldP spid="21" grpId="0" animBg="1"/>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970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1123" y="898245"/>
              <a:ext cx="5495338" cy="400110"/>
            </a:xfrm>
            <a:prstGeom prst="rect">
              <a:avLst/>
            </a:prstGeom>
            <a:noFill/>
          </p:spPr>
          <p:txBody>
            <a:bodyPr wrap="square" rtlCol="0">
              <a:spAutoFit/>
            </a:bodyPr>
            <a:lstStyle/>
            <a:p>
              <a:r>
                <a:rPr lang="zh-CN" altLang="en-US" sz="2000" b="1" dirty="0">
                  <a:latin typeface="+mj-ea"/>
                  <a:ea typeface="+mj-ea"/>
                </a:rPr>
                <a:t>因特网的域名解析过程</a:t>
              </a:r>
            </a:p>
          </p:txBody>
        </p:sp>
      </p:grpSp>
      <p:sp>
        <p:nvSpPr>
          <p:cNvPr id="15" name="文本框 14">
            <a:extLst>
              <a:ext uri="{FF2B5EF4-FFF2-40B4-BE49-F238E27FC236}">
                <a16:creationId xmlns:a16="http://schemas.microsoft.com/office/drawing/2014/main" id="{1AA90769-DCF7-1349-4EEA-472B8A722B34}"/>
              </a:ext>
            </a:extLst>
          </p:cNvPr>
          <p:cNvSpPr txBox="1"/>
          <p:nvPr/>
        </p:nvSpPr>
        <p:spPr>
          <a:xfrm>
            <a:off x="4415494" y="2000797"/>
            <a:ext cx="670858" cy="430887"/>
          </a:xfrm>
          <a:prstGeom prst="rect">
            <a:avLst/>
          </a:prstGeom>
          <a:noFill/>
        </p:spPr>
        <p:txBody>
          <a:bodyPr wrap="square" lIns="0" tIns="0" rIns="0" bIns="0"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grpSp>
        <p:nvGrpSpPr>
          <p:cNvPr id="18" name="组合 17">
            <a:extLst>
              <a:ext uri="{FF2B5EF4-FFF2-40B4-BE49-F238E27FC236}">
                <a16:creationId xmlns:a16="http://schemas.microsoft.com/office/drawing/2014/main" id="{199A21F6-8B82-A229-C8CB-B1A72EAB2680}"/>
              </a:ext>
            </a:extLst>
          </p:cNvPr>
          <p:cNvGrpSpPr/>
          <p:nvPr/>
        </p:nvGrpSpPr>
        <p:grpSpPr>
          <a:xfrm>
            <a:off x="304800" y="1243853"/>
            <a:ext cx="5791200" cy="5136026"/>
            <a:chOff x="304800" y="1243853"/>
            <a:chExt cx="5791200" cy="5136026"/>
          </a:xfrm>
        </p:grpSpPr>
        <p:sp>
          <p:nvSpPr>
            <p:cNvPr id="9" name="文本框 8">
              <a:extLst>
                <a:ext uri="{FF2B5EF4-FFF2-40B4-BE49-F238E27FC236}">
                  <a16:creationId xmlns:a16="http://schemas.microsoft.com/office/drawing/2014/main" id="{B75B0EF8-9E8B-E6C9-AC7C-7C31739B9937}"/>
                </a:ext>
              </a:extLst>
            </p:cNvPr>
            <p:cNvSpPr txBox="1"/>
            <p:nvPr/>
          </p:nvSpPr>
          <p:spPr>
            <a:xfrm>
              <a:off x="304800" y="1243853"/>
              <a:ext cx="5791200" cy="1107996"/>
            </a:xfrm>
            <a:prstGeom prst="rect">
              <a:avLst/>
            </a:prstGeom>
            <a:noFill/>
          </p:spPr>
          <p:txBody>
            <a:bodyPr wrap="square" lIns="0" tIns="0" rIns="0" bIns="0" rtlCol="0">
              <a:spAutoFit/>
            </a:bodyPr>
            <a:lstStyle/>
            <a:p>
              <a:r>
                <a:rPr lang="en-US" altLang="zh-CN" b="1" dirty="0"/>
                <a:t>【2016</a:t>
              </a:r>
              <a:r>
                <a:rPr lang="zh-CN" altLang="en-US" b="1" dirty="0"/>
                <a:t>年 题</a:t>
              </a:r>
              <a:r>
                <a:rPr lang="en-US" altLang="zh-CN" b="1" dirty="0"/>
                <a:t>40】</a:t>
              </a:r>
              <a:r>
                <a:rPr lang="zh-CN" altLang="en-US" b="1" dirty="0"/>
                <a:t>假设所有域名服务器均采用迭代查询方式进行域名解析，当</a:t>
              </a:r>
              <a:r>
                <a:rPr lang="en-US" altLang="zh-CN" b="1" dirty="0"/>
                <a:t>H4</a:t>
              </a:r>
              <a:r>
                <a:rPr lang="zh-CN" altLang="en-US" b="1" dirty="0"/>
                <a:t>访问规范域名为</a:t>
              </a:r>
              <a:r>
                <a:rPr lang="en-US" altLang="zh-CN" b="1" dirty="0"/>
                <a:t>www.abc.xyz.com</a:t>
              </a:r>
              <a:r>
                <a:rPr lang="zh-CN" altLang="en-US" b="1" dirty="0"/>
                <a:t>的网站时，域名服务器</a:t>
              </a:r>
              <a:r>
                <a:rPr lang="en-US" altLang="zh-CN" b="1" dirty="0"/>
                <a:t>201.1.1.1</a:t>
              </a:r>
              <a:r>
                <a:rPr lang="zh-CN" altLang="en-US" b="1" dirty="0"/>
                <a:t>在完成该域名解析过程中，可能发出</a:t>
              </a:r>
              <a:r>
                <a:rPr lang="en-US" altLang="zh-CN" b="1" dirty="0"/>
                <a:t>DNS</a:t>
              </a:r>
              <a:r>
                <a:rPr lang="zh-CN" altLang="en-US" b="1" dirty="0"/>
                <a:t>查询的最少和最多次数分别是（      ）。</a:t>
              </a:r>
            </a:p>
          </p:txBody>
        </p:sp>
        <p:sp>
          <p:nvSpPr>
            <p:cNvPr id="10" name="文本框 9">
              <a:extLst>
                <a:ext uri="{FF2B5EF4-FFF2-40B4-BE49-F238E27FC236}">
                  <a16:creationId xmlns:a16="http://schemas.microsoft.com/office/drawing/2014/main" id="{1AC159D6-0CFE-EEC2-5F9C-720E0396D847}"/>
                </a:ext>
              </a:extLst>
            </p:cNvPr>
            <p:cNvSpPr txBox="1"/>
            <p:nvPr/>
          </p:nvSpPr>
          <p:spPr>
            <a:xfrm>
              <a:off x="414623" y="6102880"/>
              <a:ext cx="809064" cy="276999"/>
            </a:xfrm>
            <a:prstGeom prst="rect">
              <a:avLst/>
            </a:prstGeom>
            <a:noFill/>
          </p:spPr>
          <p:txBody>
            <a:bodyPr wrap="square" lIns="0" tIns="0" rIns="0" bIns="0" rtlCol="0">
              <a:spAutoFit/>
            </a:bodyPr>
            <a:lstStyle/>
            <a:p>
              <a:r>
                <a:rPr lang="en-US" altLang="zh-CN" b="1" dirty="0"/>
                <a:t>A. 0</a:t>
              </a:r>
              <a:r>
                <a:rPr lang="zh-CN" altLang="en-US" b="1" dirty="0"/>
                <a:t>、</a:t>
              </a:r>
              <a:r>
                <a:rPr lang="en-US" altLang="zh-CN" b="1" dirty="0"/>
                <a:t>3</a:t>
              </a:r>
              <a:endParaRPr lang="zh-CN" altLang="en-US" b="1" dirty="0"/>
            </a:p>
          </p:txBody>
        </p:sp>
        <p:sp>
          <p:nvSpPr>
            <p:cNvPr id="5" name="文本框 4">
              <a:extLst>
                <a:ext uri="{FF2B5EF4-FFF2-40B4-BE49-F238E27FC236}">
                  <a16:creationId xmlns:a16="http://schemas.microsoft.com/office/drawing/2014/main" id="{D384336A-67D6-D70B-A0B7-7FC83DB6EBA8}"/>
                </a:ext>
              </a:extLst>
            </p:cNvPr>
            <p:cNvSpPr txBox="1"/>
            <p:nvPr/>
          </p:nvSpPr>
          <p:spPr>
            <a:xfrm>
              <a:off x="1978590" y="6102880"/>
              <a:ext cx="809064" cy="276999"/>
            </a:xfrm>
            <a:prstGeom prst="rect">
              <a:avLst/>
            </a:prstGeom>
            <a:noFill/>
          </p:spPr>
          <p:txBody>
            <a:bodyPr wrap="square" lIns="0" tIns="0" rIns="0" bIns="0" rtlCol="0">
              <a:spAutoFit/>
            </a:bodyPr>
            <a:lstStyle/>
            <a:p>
              <a:r>
                <a:rPr lang="en-US" altLang="zh-CN" b="1" dirty="0"/>
                <a:t>B. 1</a:t>
              </a:r>
              <a:r>
                <a:rPr lang="zh-CN" altLang="en-US" b="1" dirty="0"/>
                <a:t>、</a:t>
              </a:r>
              <a:r>
                <a:rPr lang="en-US" altLang="zh-CN" b="1" dirty="0"/>
                <a:t>3</a:t>
              </a:r>
              <a:endParaRPr lang="zh-CN" altLang="en-US" b="1" dirty="0"/>
            </a:p>
          </p:txBody>
        </p:sp>
        <p:sp>
          <p:nvSpPr>
            <p:cNvPr id="6" name="文本框 5">
              <a:extLst>
                <a:ext uri="{FF2B5EF4-FFF2-40B4-BE49-F238E27FC236}">
                  <a16:creationId xmlns:a16="http://schemas.microsoft.com/office/drawing/2014/main" id="{FA070A3A-759C-0578-B8FD-4786BF5D0818}"/>
                </a:ext>
              </a:extLst>
            </p:cNvPr>
            <p:cNvSpPr txBox="1"/>
            <p:nvPr/>
          </p:nvSpPr>
          <p:spPr>
            <a:xfrm>
              <a:off x="3542557" y="6102880"/>
              <a:ext cx="809064" cy="276999"/>
            </a:xfrm>
            <a:prstGeom prst="rect">
              <a:avLst/>
            </a:prstGeom>
            <a:noFill/>
          </p:spPr>
          <p:txBody>
            <a:bodyPr wrap="square" lIns="0" tIns="0" rIns="0" bIns="0" rtlCol="0">
              <a:spAutoFit/>
            </a:bodyPr>
            <a:lstStyle/>
            <a:p>
              <a:r>
                <a:rPr lang="en-US" altLang="zh-CN" b="1" dirty="0"/>
                <a:t>C. 0</a:t>
              </a:r>
              <a:r>
                <a:rPr lang="zh-CN" altLang="en-US" b="1" dirty="0"/>
                <a:t>、</a:t>
              </a:r>
              <a:r>
                <a:rPr lang="en-US" altLang="zh-CN" b="1" dirty="0"/>
                <a:t>4</a:t>
              </a:r>
              <a:endParaRPr lang="zh-CN" altLang="en-US" b="1" dirty="0"/>
            </a:p>
          </p:txBody>
        </p:sp>
        <p:sp>
          <p:nvSpPr>
            <p:cNvPr id="7" name="文本框 6">
              <a:extLst>
                <a:ext uri="{FF2B5EF4-FFF2-40B4-BE49-F238E27FC236}">
                  <a16:creationId xmlns:a16="http://schemas.microsoft.com/office/drawing/2014/main" id="{14818843-5F7E-694A-9CC9-6ED2F5204700}"/>
                </a:ext>
              </a:extLst>
            </p:cNvPr>
            <p:cNvSpPr txBox="1"/>
            <p:nvPr/>
          </p:nvSpPr>
          <p:spPr>
            <a:xfrm>
              <a:off x="5106524" y="6102880"/>
              <a:ext cx="809064" cy="276999"/>
            </a:xfrm>
            <a:prstGeom prst="rect">
              <a:avLst/>
            </a:prstGeom>
            <a:noFill/>
          </p:spPr>
          <p:txBody>
            <a:bodyPr wrap="square" lIns="0" tIns="0" rIns="0" bIns="0" rtlCol="0">
              <a:spAutoFit/>
            </a:bodyPr>
            <a:lstStyle/>
            <a:p>
              <a:r>
                <a:rPr lang="en-US" altLang="zh-CN" b="1" dirty="0"/>
                <a:t>D. 1</a:t>
              </a:r>
              <a:r>
                <a:rPr lang="zh-CN" altLang="en-US" b="1" dirty="0"/>
                <a:t>、</a:t>
              </a:r>
              <a:r>
                <a:rPr lang="en-US" altLang="zh-CN" b="1" dirty="0"/>
                <a:t>4</a:t>
              </a:r>
              <a:endParaRPr lang="zh-CN" altLang="en-US" b="1" dirty="0"/>
            </a:p>
          </p:txBody>
        </p:sp>
        <p:pic>
          <p:nvPicPr>
            <p:cNvPr id="17" name="图片 16">
              <a:extLst>
                <a:ext uri="{FF2B5EF4-FFF2-40B4-BE49-F238E27FC236}">
                  <a16:creationId xmlns:a16="http://schemas.microsoft.com/office/drawing/2014/main" id="{349D2AD6-DDF9-BE43-009A-1821FBDAFE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4800" y="2351848"/>
              <a:ext cx="5188324" cy="3591361"/>
            </a:xfrm>
            <a:prstGeom prst="rect">
              <a:avLst/>
            </a:prstGeom>
          </p:spPr>
        </p:pic>
      </p:grpSp>
      <p:sp>
        <p:nvSpPr>
          <p:cNvPr id="19" name="文本框 18">
            <a:extLst>
              <a:ext uri="{FF2B5EF4-FFF2-40B4-BE49-F238E27FC236}">
                <a16:creationId xmlns:a16="http://schemas.microsoft.com/office/drawing/2014/main" id="{BD01CAC5-2122-7EA9-8717-06A242D126F6}"/>
              </a:ext>
            </a:extLst>
          </p:cNvPr>
          <p:cNvSpPr txBox="1"/>
          <p:nvPr/>
        </p:nvSpPr>
        <p:spPr>
          <a:xfrm>
            <a:off x="6313394" y="1234896"/>
            <a:ext cx="847164" cy="276999"/>
          </a:xfrm>
          <a:prstGeom prst="rect">
            <a:avLst/>
          </a:prstGeom>
          <a:noFill/>
        </p:spPr>
        <p:txBody>
          <a:bodyPr wrap="square" lIns="0" tIns="0" rIns="0" bIns="0" rtlCol="0">
            <a:spAutoFit/>
          </a:bodyPr>
          <a:lstStyle/>
          <a:p>
            <a:r>
              <a:rPr lang="zh-CN" altLang="en-US" b="1" dirty="0"/>
              <a:t>解析</a:t>
            </a:r>
          </a:p>
        </p:txBody>
      </p:sp>
      <p:cxnSp>
        <p:nvCxnSpPr>
          <p:cNvPr id="26" name="直接连接符 25">
            <a:extLst>
              <a:ext uri="{FF2B5EF4-FFF2-40B4-BE49-F238E27FC236}">
                <a16:creationId xmlns:a16="http://schemas.microsoft.com/office/drawing/2014/main" id="{40CED111-556F-03DB-932E-87D4721529D2}"/>
              </a:ext>
            </a:extLst>
          </p:cNvPr>
          <p:cNvCxnSpPr>
            <a:cxnSpLocks/>
          </p:cNvCxnSpPr>
          <p:nvPr/>
        </p:nvCxnSpPr>
        <p:spPr>
          <a:xfrm>
            <a:off x="6096000" y="1243853"/>
            <a:ext cx="0" cy="5195047"/>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6" name="对话气泡: 矩形 45">
            <a:extLst>
              <a:ext uri="{FF2B5EF4-FFF2-40B4-BE49-F238E27FC236}">
                <a16:creationId xmlns:a16="http://schemas.microsoft.com/office/drawing/2014/main" id="{80E725B2-F7C8-C5FB-BEC1-61E798E0D8FC}"/>
              </a:ext>
            </a:extLst>
          </p:cNvPr>
          <p:cNvSpPr/>
          <p:nvPr/>
        </p:nvSpPr>
        <p:spPr>
          <a:xfrm>
            <a:off x="6155510" y="1597381"/>
            <a:ext cx="2295966" cy="1601099"/>
          </a:xfrm>
          <a:prstGeom prst="wedgeRectCallout">
            <a:avLst>
              <a:gd name="adj1" fmla="val 19579"/>
              <a:gd name="adj2" fmla="val 64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sz="1600" b="1" dirty="0">
                <a:solidFill>
                  <a:schemeClr val="bg1"/>
                </a:solidFill>
              </a:rPr>
              <a:t>若主机中已有缓存，则无需向本地域名服务器查询。</a:t>
            </a:r>
            <a:endParaRPr lang="en-US" altLang="zh-CN" sz="1600" b="1" dirty="0">
              <a:solidFill>
                <a:schemeClr val="bg1"/>
              </a:solidFill>
            </a:endParaRPr>
          </a:p>
          <a:p>
            <a:pPr marL="285750" indent="-285750">
              <a:buFont typeface="Wingdings" panose="05000000000000000000" pitchFamily="2" charset="2"/>
              <a:buChar char="l"/>
            </a:pPr>
            <a:r>
              <a:rPr lang="zh-CN" altLang="en-US" sz="1600" b="1" dirty="0">
                <a:solidFill>
                  <a:schemeClr val="bg1"/>
                </a:solidFill>
              </a:rPr>
              <a:t>若主机中没有缓存，则需要向本地域名服务器递归查询。</a:t>
            </a:r>
          </a:p>
        </p:txBody>
      </p:sp>
      <p:grpSp>
        <p:nvGrpSpPr>
          <p:cNvPr id="50" name="组合 49">
            <a:extLst>
              <a:ext uri="{FF2B5EF4-FFF2-40B4-BE49-F238E27FC236}">
                <a16:creationId xmlns:a16="http://schemas.microsoft.com/office/drawing/2014/main" id="{36E71819-D3F9-730B-0373-A7AC94B32162}"/>
              </a:ext>
            </a:extLst>
          </p:cNvPr>
          <p:cNvGrpSpPr/>
          <p:nvPr/>
        </p:nvGrpSpPr>
        <p:grpSpPr>
          <a:xfrm>
            <a:off x="7541796" y="1746883"/>
            <a:ext cx="4124044" cy="3950180"/>
            <a:chOff x="7541796" y="1746883"/>
            <a:chExt cx="4124044" cy="3950180"/>
          </a:xfrm>
        </p:grpSpPr>
        <p:pic>
          <p:nvPicPr>
            <p:cNvPr id="45" name="图片 44">
              <a:extLst>
                <a:ext uri="{FF2B5EF4-FFF2-40B4-BE49-F238E27FC236}">
                  <a16:creationId xmlns:a16="http://schemas.microsoft.com/office/drawing/2014/main" id="{475FA7DD-1F09-60FC-37DE-540AD5923C3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41796" y="1746883"/>
              <a:ext cx="4124044" cy="3950180"/>
            </a:xfrm>
            <a:prstGeom prst="rect">
              <a:avLst/>
            </a:prstGeom>
          </p:spPr>
        </p:pic>
        <p:sp>
          <p:nvSpPr>
            <p:cNvPr id="49" name="文本框 48">
              <a:extLst>
                <a:ext uri="{FF2B5EF4-FFF2-40B4-BE49-F238E27FC236}">
                  <a16:creationId xmlns:a16="http://schemas.microsoft.com/office/drawing/2014/main" id="{1C3BA5A8-1FB3-CE5B-10B7-7B9379EB4FAA}"/>
                </a:ext>
              </a:extLst>
            </p:cNvPr>
            <p:cNvSpPr txBox="1"/>
            <p:nvPr/>
          </p:nvSpPr>
          <p:spPr>
            <a:xfrm>
              <a:off x="8575863" y="4303059"/>
              <a:ext cx="988359" cy="276999"/>
            </a:xfrm>
            <a:prstGeom prst="rect">
              <a:avLst/>
            </a:prstGeom>
            <a:noFill/>
          </p:spPr>
          <p:txBody>
            <a:bodyPr wrap="square" lIns="0" tIns="0" rIns="0" bIns="0" rtlCol="0">
              <a:spAutoFit/>
            </a:bodyPr>
            <a:lstStyle/>
            <a:p>
              <a:pPr algn="ctr"/>
              <a:r>
                <a:rPr lang="en-US" altLang="zh-CN" b="1" dirty="0"/>
                <a:t>201.1.1.1</a:t>
              </a:r>
              <a:endParaRPr lang="zh-CN" altLang="en-US" b="1" dirty="0"/>
            </a:p>
          </p:txBody>
        </p:sp>
      </p:grpSp>
      <p:sp>
        <p:nvSpPr>
          <p:cNvPr id="51" name="对话气泡: 矩形 50">
            <a:extLst>
              <a:ext uri="{FF2B5EF4-FFF2-40B4-BE49-F238E27FC236}">
                <a16:creationId xmlns:a16="http://schemas.microsoft.com/office/drawing/2014/main" id="{D22F9582-BF17-1248-80C0-5E8A49C4F5D8}"/>
              </a:ext>
            </a:extLst>
          </p:cNvPr>
          <p:cNvSpPr/>
          <p:nvPr/>
        </p:nvSpPr>
        <p:spPr>
          <a:xfrm>
            <a:off x="6155510" y="4245466"/>
            <a:ext cx="2295966" cy="2134413"/>
          </a:xfrm>
          <a:prstGeom prst="wedgeRectCallout">
            <a:avLst>
              <a:gd name="adj1" fmla="val 63505"/>
              <a:gd name="adj2" fmla="val -563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sz="1600" b="1" dirty="0">
                <a:solidFill>
                  <a:schemeClr val="bg1"/>
                </a:solidFill>
              </a:rPr>
              <a:t>若本地域名服务器中已有缓存，则无需向其他域名服务器查询（共</a:t>
            </a:r>
            <a:r>
              <a:rPr lang="en-US" altLang="zh-CN" sz="1600" b="1" dirty="0">
                <a:solidFill>
                  <a:schemeClr val="bg1"/>
                </a:solidFill>
              </a:rPr>
              <a:t>0</a:t>
            </a:r>
            <a:r>
              <a:rPr lang="zh-CN" altLang="en-US" sz="1600" b="1" dirty="0">
                <a:solidFill>
                  <a:schemeClr val="bg1"/>
                </a:solidFill>
              </a:rPr>
              <a:t>次）。</a:t>
            </a:r>
            <a:endParaRPr lang="en-US" altLang="zh-CN" sz="1600" b="1" dirty="0">
              <a:solidFill>
                <a:schemeClr val="bg1"/>
              </a:solidFill>
            </a:endParaRPr>
          </a:p>
          <a:p>
            <a:pPr marL="285750" indent="-285750">
              <a:buFont typeface="Wingdings" panose="05000000000000000000" pitchFamily="2" charset="2"/>
              <a:buChar char="l"/>
            </a:pPr>
            <a:r>
              <a:rPr lang="zh-CN" altLang="en-US" sz="1600" b="1" dirty="0">
                <a:solidFill>
                  <a:schemeClr val="bg1"/>
                </a:solidFill>
              </a:rPr>
              <a:t>若本地域名服务器中没有缓存，则需要进行一系列迭代查询（共</a:t>
            </a:r>
            <a:r>
              <a:rPr lang="en-US" altLang="zh-CN" sz="1600" b="1" dirty="0">
                <a:solidFill>
                  <a:schemeClr val="bg1"/>
                </a:solidFill>
              </a:rPr>
              <a:t>4</a:t>
            </a:r>
            <a:r>
              <a:rPr lang="zh-CN" altLang="en-US" sz="1600" b="1" dirty="0">
                <a:solidFill>
                  <a:schemeClr val="bg1"/>
                </a:solidFill>
              </a:rPr>
              <a:t>次）。</a:t>
            </a:r>
          </a:p>
        </p:txBody>
      </p:sp>
    </p:spTree>
    <p:custDataLst>
      <p:tags r:id="rId1"/>
    </p:custDataLst>
    <p:extLst>
      <p:ext uri="{BB962C8B-B14F-4D97-AF65-F5344CB8AC3E}">
        <p14:creationId xmlns:p14="http://schemas.microsoft.com/office/powerpoint/2010/main" val="175091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800" decel="100000"/>
                                        <p:tgtEl>
                                          <p:spTgt spid="15"/>
                                        </p:tgtEl>
                                      </p:cBhvr>
                                    </p:animEffect>
                                    <p:anim calcmode="lin" valueType="num">
                                      <p:cBhvr>
                                        <p:cTn id="18" dur="800" decel="100000" fill="hold"/>
                                        <p:tgtEl>
                                          <p:spTgt spid="15"/>
                                        </p:tgtEl>
                                        <p:attrNameLst>
                                          <p:attrName>style.rotation</p:attrName>
                                        </p:attrNameLst>
                                      </p:cBhvr>
                                      <p:tavLst>
                                        <p:tav tm="0">
                                          <p:val>
                                            <p:fltVal val="-90"/>
                                          </p:val>
                                        </p:tav>
                                        <p:tav tm="100000">
                                          <p:val>
                                            <p:fltVal val="0"/>
                                          </p:val>
                                        </p:tav>
                                      </p:tavLst>
                                    </p:anim>
                                    <p:anim calcmode="lin" valueType="num">
                                      <p:cBhvr>
                                        <p:cTn id="19" dur="800" decel="100000" fill="hold"/>
                                        <p:tgtEl>
                                          <p:spTgt spid="15"/>
                                        </p:tgtEl>
                                        <p:attrNameLst>
                                          <p:attrName>ppt_x</p:attrName>
                                        </p:attrNameLst>
                                      </p:cBhvr>
                                      <p:tavLst>
                                        <p:tav tm="0">
                                          <p:val>
                                            <p:strVal val="#ppt_x+0.4"/>
                                          </p:val>
                                        </p:tav>
                                        <p:tav tm="100000">
                                          <p:val>
                                            <p:strVal val="#ppt_x-0.05"/>
                                          </p:val>
                                        </p:tav>
                                      </p:tavLst>
                                    </p:anim>
                                    <p:anim calcmode="lin" valueType="num">
                                      <p:cBhvr>
                                        <p:cTn id="20" dur="800" decel="100000" fill="hold"/>
                                        <p:tgtEl>
                                          <p:spTgt spid="1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ppt_x</p:attrName>
                                        </p:attrNameLst>
                                      </p:cBhvr>
                                      <p:tavLst>
                                        <p:tav tm="0">
                                          <p:val>
                                            <p:strVal val="#ppt_x-#ppt_w*1.125000"/>
                                          </p:val>
                                        </p:tav>
                                        <p:tav tm="100000">
                                          <p:val>
                                            <p:strVal val="#ppt_x"/>
                                          </p:val>
                                        </p:tav>
                                      </p:tavLst>
                                    </p:anim>
                                    <p:animEffect transition="in" filter="wipe(right)">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up)">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46" grpId="0" animBg="1"/>
      <p:bldP spid="5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201F5A-D0F7-234A-12DE-DAC61D3FCDCA}"/>
              </a:ext>
            </a:extLst>
          </p:cNvPr>
          <p:cNvGrpSpPr/>
          <p:nvPr/>
        </p:nvGrpSpPr>
        <p:grpSpPr>
          <a:xfrm>
            <a:off x="2664760" y="1687962"/>
            <a:ext cx="6872141" cy="2248245"/>
            <a:chOff x="2664760" y="1687962"/>
            <a:chExt cx="6872141" cy="2248245"/>
          </a:xfrm>
        </p:grpSpPr>
        <p:sp>
          <p:nvSpPr>
            <p:cNvPr id="12" name="íşlïḍè"/>
            <p:cNvSpPr txBox="1"/>
            <p:nvPr/>
          </p:nvSpPr>
          <p:spPr>
            <a:xfrm>
              <a:off x="3858458" y="1687962"/>
              <a:ext cx="4492582" cy="419100"/>
            </a:xfrm>
            <a:prstGeom prst="rect">
              <a:avLst/>
            </a:prstGeom>
            <a:noFill/>
          </p:spPr>
          <p:txBody>
            <a:bodyPr wrap="square" lIns="91440" tIns="45720" rIns="91440" bIns="45720" anchor="ctr">
              <a:noAutofit/>
            </a:bodyPr>
            <a:lstStyle/>
            <a:p>
              <a:pPr algn="ctr"/>
              <a:r>
                <a:rPr lang="en-US" altLang="zh-CN" sz="2400" b="1" dirty="0"/>
                <a:t>6.5 </a:t>
              </a:r>
              <a:r>
                <a:rPr lang="zh-CN" altLang="en-US" sz="2400" b="1" dirty="0"/>
                <a:t>文件传送协议</a:t>
              </a:r>
              <a:endParaRPr lang="en-US" altLang="zh-CN" sz="2400" b="1" dirty="0"/>
            </a:p>
          </p:txBody>
        </p:sp>
        <p:grpSp>
          <p:nvGrpSpPr>
            <p:cNvPr id="6" name="组合 5"/>
            <p:cNvGrpSpPr/>
            <p:nvPr/>
          </p:nvGrpSpPr>
          <p:grpSpPr>
            <a:xfrm>
              <a:off x="2664760" y="2364282"/>
              <a:ext cx="6872141" cy="595554"/>
              <a:chOff x="1183243" y="2200834"/>
              <a:chExt cx="687214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19670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文件传送协议</a:t>
                </a:r>
                <a:r>
                  <a:rPr lang="en-US" altLang="zh-CN" sz="2200" b="1" dirty="0">
                    <a:solidFill>
                      <a:schemeClr val="tx1"/>
                    </a:solidFill>
                  </a:rPr>
                  <a:t>FTP</a:t>
                </a:r>
                <a:r>
                  <a:rPr lang="zh-CN" altLang="en-US" sz="2200" b="1" dirty="0">
                    <a:solidFill>
                      <a:schemeClr val="tx1"/>
                    </a:solidFill>
                  </a:rPr>
                  <a:t>的作用</a:t>
                </a:r>
              </a:p>
            </p:txBody>
          </p:sp>
        </p:grpSp>
        <p:grpSp>
          <p:nvGrpSpPr>
            <p:cNvPr id="2" name="组合 1">
              <a:extLst>
                <a:ext uri="{FF2B5EF4-FFF2-40B4-BE49-F238E27FC236}">
                  <a16:creationId xmlns:a16="http://schemas.microsoft.com/office/drawing/2014/main" id="{F9D9EDAE-6DB7-3BE7-C01C-D0F20C6AAACA}"/>
                </a:ext>
              </a:extLst>
            </p:cNvPr>
            <p:cNvGrpSpPr/>
            <p:nvPr/>
          </p:nvGrpSpPr>
          <p:grpSpPr>
            <a:xfrm>
              <a:off x="2664760" y="3340653"/>
              <a:ext cx="6872141" cy="595554"/>
              <a:chOff x="1183243" y="2200834"/>
              <a:chExt cx="6872141" cy="595554"/>
            </a:xfrm>
          </p:grpSpPr>
          <p:sp>
            <p:nvSpPr>
              <p:cNvPr id="4" name="平行四边形 3">
                <a:extLst>
                  <a:ext uri="{FF2B5EF4-FFF2-40B4-BE49-F238E27FC236}">
                    <a16:creationId xmlns:a16="http://schemas.microsoft.com/office/drawing/2014/main" id="{A367866C-F4F7-04C4-684A-E9938D2DA96D}"/>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a:extLst>
                  <a:ext uri="{FF2B5EF4-FFF2-40B4-BE49-F238E27FC236}">
                    <a16:creationId xmlns:a16="http://schemas.microsoft.com/office/drawing/2014/main" id="{6C3BAE13-88AB-9E73-3843-4F7F5C3A8EA5}"/>
                  </a:ext>
                </a:extLst>
              </p:cNvPr>
              <p:cNvSpPr/>
              <p:nvPr/>
            </p:nvSpPr>
            <p:spPr>
              <a:xfrm>
                <a:off x="1858680" y="2200834"/>
                <a:ext cx="619670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文件传送协议</a:t>
                </a:r>
                <a:r>
                  <a:rPr lang="en-US" altLang="zh-CN" sz="2200" b="1" dirty="0">
                    <a:solidFill>
                      <a:schemeClr val="tx1"/>
                    </a:solidFill>
                  </a:rPr>
                  <a:t>FTP</a:t>
                </a:r>
                <a:r>
                  <a:rPr lang="zh-CN" altLang="en-US" sz="2200" b="1" dirty="0">
                    <a:solidFill>
                      <a:schemeClr val="tx1"/>
                    </a:solidFill>
                  </a:rPr>
                  <a:t>的基本工作原理</a:t>
                </a:r>
              </a:p>
            </p:txBody>
          </p:sp>
        </p:grpSp>
      </p:grpSp>
    </p:spTree>
    <p:extLst>
      <p:ext uri="{BB962C8B-B14F-4D97-AF65-F5344CB8AC3E}">
        <p14:creationId xmlns:p14="http://schemas.microsoft.com/office/powerpoint/2010/main" val="30077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sp>
        <p:nvSpPr>
          <p:cNvPr id="11" name="矩形 10">
            <a:extLst>
              <a:ext uri="{FF2B5EF4-FFF2-40B4-BE49-F238E27FC236}">
                <a16:creationId xmlns:a16="http://schemas.microsoft.com/office/drawing/2014/main" id="{4A40043F-3E24-4C33-9DCD-B82BD5F8187F}"/>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íşlïḍè">
            <a:extLst>
              <a:ext uri="{FF2B5EF4-FFF2-40B4-BE49-F238E27FC236}">
                <a16:creationId xmlns:a16="http://schemas.microsoft.com/office/drawing/2014/main" id="{AE9D4830-F965-AB13-BC7C-1D530E22C52A}"/>
              </a:ext>
            </a:extLst>
          </p:cNvPr>
          <p:cNvSpPr txBox="1"/>
          <p:nvPr/>
        </p:nvSpPr>
        <p:spPr>
          <a:xfrm>
            <a:off x="1293757" y="1192131"/>
            <a:ext cx="10593443" cy="710627"/>
          </a:xfrm>
          <a:prstGeom prst="rect">
            <a:avLst/>
          </a:prstGeom>
          <a:noFill/>
        </p:spPr>
        <p:txBody>
          <a:bodyPr wrap="square" lIns="91440" tIns="45720" rIns="91440" bIns="45720" anchor="ctr">
            <a:noAutofit/>
          </a:bodyPr>
          <a:lstStyle/>
          <a:p>
            <a:r>
              <a:rPr lang="zh-CN" altLang="en-US" b="1" dirty="0"/>
              <a:t>将某台计算机中的文件通过网络传送到可能相距很远的另一台计算机中，是一项基本的网络应用，即文件传送。</a:t>
            </a:r>
            <a:endParaRPr lang="en-US" altLang="zh-CN" b="1" dirty="0">
              <a:solidFill>
                <a:srgbClr val="C00000"/>
              </a:solidFill>
            </a:endParaRPr>
          </a:p>
        </p:txBody>
      </p:sp>
      <p:sp>
        <p:nvSpPr>
          <p:cNvPr id="17" name="矩形 16">
            <a:extLst>
              <a:ext uri="{FF2B5EF4-FFF2-40B4-BE49-F238E27FC236}">
                <a16:creationId xmlns:a16="http://schemas.microsoft.com/office/drawing/2014/main" id="{31329FD6-403A-B922-8B35-4BE1948272E6}"/>
              </a:ext>
            </a:extLst>
          </p:cNvPr>
          <p:cNvSpPr/>
          <p:nvPr/>
        </p:nvSpPr>
        <p:spPr>
          <a:xfrm>
            <a:off x="1027102" y="199948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F629FDCA-6491-9B04-81FD-FF0E6881DA13}"/>
              </a:ext>
            </a:extLst>
          </p:cNvPr>
          <p:cNvSpPr txBox="1"/>
          <p:nvPr/>
        </p:nvSpPr>
        <p:spPr>
          <a:xfrm>
            <a:off x="1304859" y="1918417"/>
            <a:ext cx="10593443" cy="421371"/>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文件传送协议</a:t>
            </a:r>
            <a:r>
              <a:rPr lang="zh-CN" altLang="en-US" b="1" dirty="0"/>
              <a:t>（</a:t>
            </a:r>
            <a:r>
              <a:rPr lang="en-US" altLang="zh-CN" b="1" dirty="0">
                <a:solidFill>
                  <a:schemeClr val="accent1">
                    <a:lumMod val="75000"/>
                  </a:schemeClr>
                </a:solidFill>
              </a:rPr>
              <a:t>F</a:t>
            </a:r>
            <a:r>
              <a:rPr lang="en-US" altLang="zh-CN" b="1" dirty="0"/>
              <a:t>ile </a:t>
            </a:r>
            <a:r>
              <a:rPr lang="en-US" altLang="zh-CN" b="1" dirty="0">
                <a:solidFill>
                  <a:schemeClr val="accent1">
                    <a:lumMod val="75000"/>
                  </a:schemeClr>
                </a:solidFill>
              </a:rPr>
              <a:t>T</a:t>
            </a:r>
            <a:r>
              <a:rPr lang="en-US" altLang="zh-CN" b="1" dirty="0"/>
              <a:t>ransfer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FTP</a:t>
            </a:r>
            <a:r>
              <a:rPr lang="zh-CN" altLang="en-US" b="1" dirty="0"/>
              <a:t>）是因特网上使用得最广泛的文件传送协议。</a:t>
            </a:r>
            <a:endParaRPr lang="en-US" altLang="zh-CN" b="1" dirty="0">
              <a:solidFill>
                <a:srgbClr val="C00000"/>
              </a:solidFill>
            </a:endParaRPr>
          </a:p>
        </p:txBody>
      </p:sp>
      <p:sp>
        <p:nvSpPr>
          <p:cNvPr id="19" name="矩形 18">
            <a:extLst>
              <a:ext uri="{FF2B5EF4-FFF2-40B4-BE49-F238E27FC236}">
                <a16:creationId xmlns:a16="http://schemas.microsoft.com/office/drawing/2014/main" id="{12A53504-2397-B846-2B7C-0AA3F8D13753}"/>
              </a:ext>
            </a:extLst>
          </p:cNvPr>
          <p:cNvSpPr/>
          <p:nvPr/>
        </p:nvSpPr>
        <p:spPr>
          <a:xfrm>
            <a:off x="1445224" y="250834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íşlïḍè">
            <a:extLst>
              <a:ext uri="{FF2B5EF4-FFF2-40B4-BE49-F238E27FC236}">
                <a16:creationId xmlns:a16="http://schemas.microsoft.com/office/drawing/2014/main" id="{FB0D77EA-DB9B-4A74-4470-8408EAFB1D5D}"/>
              </a:ext>
            </a:extLst>
          </p:cNvPr>
          <p:cNvSpPr txBox="1"/>
          <p:nvPr/>
        </p:nvSpPr>
        <p:spPr>
          <a:xfrm>
            <a:off x="1722981" y="2427278"/>
            <a:ext cx="10175321" cy="719334"/>
          </a:xfrm>
          <a:prstGeom prst="rect">
            <a:avLst/>
          </a:prstGeom>
          <a:noFill/>
        </p:spPr>
        <p:txBody>
          <a:bodyPr wrap="square" lIns="91440" tIns="45720" rIns="91440" bIns="45720" anchor="ctr">
            <a:noAutofit/>
          </a:bodyPr>
          <a:lstStyle/>
          <a:p>
            <a:r>
              <a:rPr lang="en-US" altLang="zh-CN" b="1" dirty="0"/>
              <a:t>FTP</a:t>
            </a:r>
            <a:r>
              <a:rPr lang="zh-CN" altLang="en-US" b="1" dirty="0">
                <a:solidFill>
                  <a:srgbClr val="FF0000"/>
                </a:solidFill>
              </a:rPr>
              <a:t>提供交互式的访问</a:t>
            </a:r>
            <a:r>
              <a:rPr lang="zh-CN" altLang="en-US" b="1" dirty="0"/>
              <a:t>，允许客户</a:t>
            </a:r>
            <a:r>
              <a:rPr lang="zh-CN" altLang="en-US" b="1" dirty="0">
                <a:solidFill>
                  <a:srgbClr val="FF0000"/>
                </a:solidFill>
              </a:rPr>
              <a:t>指明文件的类型与格式</a:t>
            </a:r>
            <a:r>
              <a:rPr lang="zh-CN" altLang="en-US" b="1" dirty="0"/>
              <a:t>（如指明是否使用</a:t>
            </a:r>
            <a:r>
              <a:rPr lang="en-US" altLang="zh-CN" b="1" dirty="0"/>
              <a:t>ASCII</a:t>
            </a:r>
            <a:r>
              <a:rPr lang="zh-CN" altLang="en-US" b="1" dirty="0"/>
              <a:t>码），并允许</a:t>
            </a:r>
            <a:r>
              <a:rPr lang="zh-CN" altLang="en-US" b="1" dirty="0">
                <a:solidFill>
                  <a:srgbClr val="FF0000"/>
                </a:solidFill>
              </a:rPr>
              <a:t>文件具有存取权限</a:t>
            </a:r>
            <a:r>
              <a:rPr lang="zh-CN" altLang="en-US" b="1" dirty="0"/>
              <a:t>（如访问文件的用户必须经过授权，并输入有效的口令）。</a:t>
            </a:r>
            <a:endParaRPr lang="en-US" altLang="zh-CN" b="1" dirty="0"/>
          </a:p>
        </p:txBody>
      </p:sp>
      <p:sp>
        <p:nvSpPr>
          <p:cNvPr id="21" name="矩形 20">
            <a:extLst>
              <a:ext uri="{FF2B5EF4-FFF2-40B4-BE49-F238E27FC236}">
                <a16:creationId xmlns:a16="http://schemas.microsoft.com/office/drawing/2014/main" id="{A19528F3-8E57-BC36-31CF-701669ED27E6}"/>
              </a:ext>
            </a:extLst>
          </p:cNvPr>
          <p:cNvSpPr/>
          <p:nvPr/>
        </p:nvSpPr>
        <p:spPr>
          <a:xfrm>
            <a:off x="1445224" y="339197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íşlïḍè">
            <a:extLst>
              <a:ext uri="{FF2B5EF4-FFF2-40B4-BE49-F238E27FC236}">
                <a16:creationId xmlns:a16="http://schemas.microsoft.com/office/drawing/2014/main" id="{AB1015CC-7EC0-7B38-89D0-59D81942B440}"/>
              </a:ext>
            </a:extLst>
          </p:cNvPr>
          <p:cNvSpPr txBox="1"/>
          <p:nvPr/>
        </p:nvSpPr>
        <p:spPr>
          <a:xfrm>
            <a:off x="1722981" y="3310907"/>
            <a:ext cx="10175321" cy="414578"/>
          </a:xfrm>
          <a:prstGeom prst="rect">
            <a:avLst/>
          </a:prstGeom>
          <a:noFill/>
        </p:spPr>
        <p:txBody>
          <a:bodyPr wrap="square" lIns="91440" tIns="45720" rIns="91440" bIns="45720" anchor="ctr">
            <a:noAutofit/>
          </a:bodyPr>
          <a:lstStyle/>
          <a:p>
            <a:r>
              <a:rPr lang="en-US" altLang="zh-CN" b="1" dirty="0">
                <a:solidFill>
                  <a:srgbClr val="FF0000"/>
                </a:solidFill>
              </a:rPr>
              <a:t>FTP</a:t>
            </a:r>
            <a:r>
              <a:rPr lang="zh-CN" altLang="en-US" b="1" dirty="0">
                <a:solidFill>
                  <a:srgbClr val="FF0000"/>
                </a:solidFill>
              </a:rPr>
              <a:t>屏蔽了各计算机系统的细节，因而适合于在异构网络中任意计算机之间传送文件</a:t>
            </a:r>
            <a:r>
              <a:rPr lang="zh-CN" altLang="en-US" b="1" dirty="0"/>
              <a:t>。</a:t>
            </a:r>
            <a:endParaRPr lang="en-US" altLang="zh-CN" b="1" dirty="0"/>
          </a:p>
        </p:txBody>
      </p:sp>
      <p:sp>
        <p:nvSpPr>
          <p:cNvPr id="23" name="矩形 22">
            <a:extLst>
              <a:ext uri="{FF2B5EF4-FFF2-40B4-BE49-F238E27FC236}">
                <a16:creationId xmlns:a16="http://schemas.microsoft.com/office/drawing/2014/main" id="{B46CA1B2-C58E-0F32-50D7-067FCEA50652}"/>
              </a:ext>
            </a:extLst>
          </p:cNvPr>
          <p:cNvSpPr/>
          <p:nvPr/>
        </p:nvSpPr>
        <p:spPr>
          <a:xfrm>
            <a:off x="1027102" y="401743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íşlïḍè">
            <a:extLst>
              <a:ext uri="{FF2B5EF4-FFF2-40B4-BE49-F238E27FC236}">
                <a16:creationId xmlns:a16="http://schemas.microsoft.com/office/drawing/2014/main" id="{129415A7-90AB-A411-2703-73FADF846CEB}"/>
              </a:ext>
            </a:extLst>
          </p:cNvPr>
          <p:cNvSpPr txBox="1"/>
          <p:nvPr/>
        </p:nvSpPr>
        <p:spPr>
          <a:xfrm>
            <a:off x="1304859" y="3936375"/>
            <a:ext cx="10593443" cy="959900"/>
          </a:xfrm>
          <a:prstGeom prst="rect">
            <a:avLst/>
          </a:prstGeom>
          <a:noFill/>
        </p:spPr>
        <p:txBody>
          <a:bodyPr wrap="square" lIns="91440" tIns="45720" rIns="91440" bIns="45720" anchor="ctr">
            <a:noAutofit/>
          </a:bodyPr>
          <a:lstStyle/>
          <a:p>
            <a:r>
              <a:rPr lang="zh-CN" altLang="en-US" b="1" dirty="0"/>
              <a:t>在因特网发展的早期阶段，用</a:t>
            </a:r>
            <a:r>
              <a:rPr lang="en-US" altLang="zh-CN" b="1" dirty="0"/>
              <a:t>FTP</a:t>
            </a:r>
            <a:r>
              <a:rPr lang="zh-CN" altLang="en-US" b="1" dirty="0"/>
              <a:t>传送文件约占整个因特网的通信量的三分之一，而由电子邮件和域名系统所产生的通信量还要小于</a:t>
            </a:r>
            <a:r>
              <a:rPr lang="en-US" altLang="zh-CN" b="1" dirty="0"/>
              <a:t>FTP</a:t>
            </a:r>
            <a:r>
              <a:rPr lang="zh-CN" altLang="en-US" b="1" dirty="0"/>
              <a:t>所产生的通信量。只是到了</a:t>
            </a:r>
            <a:r>
              <a:rPr lang="en-US" altLang="zh-CN" b="1" dirty="0"/>
              <a:t>1995</a:t>
            </a:r>
            <a:r>
              <a:rPr lang="zh-CN" altLang="en-US" b="1" dirty="0"/>
              <a:t>年，万维网</a:t>
            </a:r>
            <a:r>
              <a:rPr lang="en-US" altLang="zh-CN" b="1" dirty="0"/>
              <a:t>WWW</a:t>
            </a:r>
            <a:r>
              <a:rPr lang="zh-CN" altLang="en-US" b="1" dirty="0"/>
              <a:t>的通信量才首次超过了</a:t>
            </a:r>
            <a:r>
              <a:rPr lang="en-US" altLang="zh-CN" b="1" dirty="0"/>
              <a:t>FTP</a:t>
            </a:r>
            <a:r>
              <a:rPr lang="zh-CN" altLang="en-US" b="1" dirty="0"/>
              <a:t>。</a:t>
            </a:r>
            <a:endParaRPr lang="en-US" altLang="zh-CN" b="1" dirty="0">
              <a:solidFill>
                <a:srgbClr val="C00000"/>
              </a:solidFill>
            </a:endParaRPr>
          </a:p>
        </p:txBody>
      </p:sp>
    </p:spTree>
    <p:custDataLst>
      <p:tags r:id="rId1"/>
    </p:custDataLst>
    <p:extLst>
      <p:ext uri="{BB962C8B-B14F-4D97-AF65-F5344CB8AC3E}">
        <p14:creationId xmlns:p14="http://schemas.microsoft.com/office/powerpoint/2010/main" val="10342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 calcmode="lin" valueType="num">
                                      <p:cBhvr>
                                        <p:cTn id="26" dur="500" fill="hold"/>
                                        <p:tgtEl>
                                          <p:spTgt spid="17"/>
                                        </p:tgtEl>
                                        <p:attrNameLst>
                                          <p:attrName>style.rotation</p:attrName>
                                        </p:attrNameLst>
                                      </p:cBhvr>
                                      <p:tavLst>
                                        <p:tav tm="0">
                                          <p:val>
                                            <p:fltVal val="360"/>
                                          </p:val>
                                        </p:tav>
                                        <p:tav tm="100000">
                                          <p:val>
                                            <p:fltVal val="0"/>
                                          </p:val>
                                        </p:tav>
                                      </p:tavLst>
                                    </p:anim>
                                    <p:animEffect transition="in" filter="fade">
                                      <p:cBhvr>
                                        <p:cTn id="27" dur="500"/>
                                        <p:tgtEl>
                                          <p:spTgt spid="17"/>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 calcmode="lin" valueType="num">
                                      <p:cBhvr>
                                        <p:cTn id="37" dur="500" fill="hold"/>
                                        <p:tgtEl>
                                          <p:spTgt spid="19"/>
                                        </p:tgtEl>
                                        <p:attrNameLst>
                                          <p:attrName>style.rotation</p:attrName>
                                        </p:attrNameLst>
                                      </p:cBhvr>
                                      <p:tavLst>
                                        <p:tav tm="0">
                                          <p:val>
                                            <p:fltVal val="360"/>
                                          </p:val>
                                        </p:tav>
                                        <p:tav tm="100000">
                                          <p:val>
                                            <p:fltVal val="0"/>
                                          </p:val>
                                        </p:tav>
                                      </p:tavLst>
                                    </p:anim>
                                    <p:animEffect transition="in" filter="fade">
                                      <p:cBhvr>
                                        <p:cTn id="38" dur="500"/>
                                        <p:tgtEl>
                                          <p:spTgt spid="19"/>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 calcmode="lin" valueType="num">
                                      <p:cBhvr>
                                        <p:cTn id="59" dur="500" fill="hold"/>
                                        <p:tgtEl>
                                          <p:spTgt spid="23"/>
                                        </p:tgtEl>
                                        <p:attrNameLst>
                                          <p:attrName>style.rotation</p:attrName>
                                        </p:attrNameLst>
                                      </p:cBhvr>
                                      <p:tavLst>
                                        <p:tav tm="0">
                                          <p:val>
                                            <p:fltVal val="360"/>
                                          </p:val>
                                        </p:tav>
                                        <p:tav tm="100000">
                                          <p:val>
                                            <p:fltVal val="0"/>
                                          </p:val>
                                        </p:tav>
                                      </p:tavLst>
                                    </p:anim>
                                    <p:animEffect transition="in" filter="fade">
                                      <p:cBhvr>
                                        <p:cTn id="60" dur="500"/>
                                        <p:tgtEl>
                                          <p:spTgt spid="23"/>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animBg="1"/>
      <p:bldP spid="18" grpId="0"/>
      <p:bldP spid="19" grpId="0" animBg="1"/>
      <p:bldP spid="20" grpId="0"/>
      <p:bldP spid="21" grpId="0" animBg="1"/>
      <p:bldP spid="22" grpId="0"/>
      <p:bldP spid="23" grpId="0" animBg="1"/>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grpSp>
        <p:nvGrpSpPr>
          <p:cNvPr id="29" name="组合 28">
            <a:extLst>
              <a:ext uri="{FF2B5EF4-FFF2-40B4-BE49-F238E27FC236}">
                <a16:creationId xmlns:a16="http://schemas.microsoft.com/office/drawing/2014/main" id="{3DE98428-9528-528F-F231-E6122223BE31}"/>
              </a:ext>
            </a:extLst>
          </p:cNvPr>
          <p:cNvGrpSpPr/>
          <p:nvPr/>
        </p:nvGrpSpPr>
        <p:grpSpPr>
          <a:xfrm>
            <a:off x="6164684" y="1998513"/>
            <a:ext cx="5440125" cy="4110187"/>
            <a:chOff x="3233225" y="1581940"/>
            <a:chExt cx="5440125" cy="4110187"/>
          </a:xfrm>
        </p:grpSpPr>
        <p:cxnSp>
          <p:nvCxnSpPr>
            <p:cNvPr id="28" name="直接连接符 27">
              <a:extLst>
                <a:ext uri="{FF2B5EF4-FFF2-40B4-BE49-F238E27FC236}">
                  <a16:creationId xmlns:a16="http://schemas.microsoft.com/office/drawing/2014/main" id="{A212739A-937E-2860-9800-C8EEDFB2ACF4}"/>
                </a:ext>
              </a:extLst>
            </p:cNvPr>
            <p:cNvCxnSpPr/>
            <p:nvPr/>
          </p:nvCxnSpPr>
          <p:spPr>
            <a:xfrm>
              <a:off x="5806888" y="2334559"/>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3987375" y="3718112"/>
              <a:ext cx="38626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9786" y="3260388"/>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3233225" y="4040845"/>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7" name="图形 73">
              <a:extLst>
                <a:ext uri="{FF2B5EF4-FFF2-40B4-BE49-F238E27FC236}">
                  <a16:creationId xmlns:a16="http://schemas.microsoft.com/office/drawing/2014/main" id="{B22C2AF3-6C53-2324-FA87-2677A25FB9B5}"/>
                </a:ext>
              </a:extLst>
            </p:cNvPr>
            <p:cNvSpPr/>
            <p:nvPr/>
          </p:nvSpPr>
          <p:spPr>
            <a:xfrm>
              <a:off x="5016277" y="3247594"/>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1864" y="2000847"/>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5952" y="4519929"/>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5169391" y="5322795"/>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5225303" y="1581940"/>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13" name="图形 12">
              <a:extLst>
                <a:ext uri="{FF2B5EF4-FFF2-40B4-BE49-F238E27FC236}">
                  <a16:creationId xmlns:a16="http://schemas.microsoft.com/office/drawing/2014/main" id="{762010C4-82B0-7757-2197-92187D9B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65799" y="3260388"/>
              <a:ext cx="685675" cy="785410"/>
            </a:xfrm>
            <a:prstGeom prst="rect">
              <a:avLst/>
            </a:prstGeom>
          </p:spPr>
        </p:pic>
        <p:sp>
          <p:nvSpPr>
            <p:cNvPr id="14" name="文本框 13">
              <a:extLst>
                <a:ext uri="{FF2B5EF4-FFF2-40B4-BE49-F238E27FC236}">
                  <a16:creationId xmlns:a16="http://schemas.microsoft.com/office/drawing/2014/main" id="{7F84A145-6D08-D2D7-A119-BB9F60159359}"/>
                </a:ext>
              </a:extLst>
            </p:cNvPr>
            <p:cNvSpPr txBox="1"/>
            <p:nvPr/>
          </p:nvSpPr>
          <p:spPr>
            <a:xfrm>
              <a:off x="7352504" y="4040845"/>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gr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grpSp>
        <p:nvGrpSpPr>
          <p:cNvPr id="85" name="组合 84">
            <a:extLst>
              <a:ext uri="{FF2B5EF4-FFF2-40B4-BE49-F238E27FC236}">
                <a16:creationId xmlns:a16="http://schemas.microsoft.com/office/drawing/2014/main" id="{DFF0B686-E9A9-6294-B83F-EB0E5762A87B}"/>
              </a:ext>
            </a:extLst>
          </p:cNvPr>
          <p:cNvGrpSpPr/>
          <p:nvPr/>
        </p:nvGrpSpPr>
        <p:grpSpPr>
          <a:xfrm>
            <a:off x="7797781" y="3594249"/>
            <a:ext cx="2207860" cy="525926"/>
            <a:chOff x="2949335" y="3788385"/>
            <a:chExt cx="2207860" cy="525926"/>
          </a:xfrm>
        </p:grpSpPr>
        <p:sp>
          <p:nvSpPr>
            <p:cNvPr id="63" name="文本框 62">
              <a:extLst>
                <a:ext uri="{FF2B5EF4-FFF2-40B4-BE49-F238E27FC236}">
                  <a16:creationId xmlns:a16="http://schemas.microsoft.com/office/drawing/2014/main" id="{C71AFD9C-808E-FE11-6AA4-DF2A678FC9C7}"/>
                </a:ext>
              </a:extLst>
            </p:cNvPr>
            <p:cNvSpPr txBox="1"/>
            <p:nvPr/>
          </p:nvSpPr>
          <p:spPr>
            <a:xfrm>
              <a:off x="4427580" y="3944979"/>
              <a:ext cx="339634"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nvGrpSpPr>
            <p:cNvPr id="75" name="组合 74">
              <a:extLst>
                <a:ext uri="{FF2B5EF4-FFF2-40B4-BE49-F238E27FC236}">
                  <a16:creationId xmlns:a16="http://schemas.microsoft.com/office/drawing/2014/main" id="{2BC305EB-5035-0A93-6AEA-35D3D007C639}"/>
                </a:ext>
              </a:extLst>
            </p:cNvPr>
            <p:cNvGrpSpPr/>
            <p:nvPr/>
          </p:nvGrpSpPr>
          <p:grpSpPr>
            <a:xfrm>
              <a:off x="2949335" y="3788385"/>
              <a:ext cx="473532" cy="444576"/>
              <a:chOff x="2949335" y="3788385"/>
              <a:chExt cx="473532" cy="444576"/>
            </a:xfrm>
          </p:grpSpPr>
          <p:sp>
            <p:nvSpPr>
              <p:cNvPr id="73" name="矩形: 折角 72">
                <a:extLst>
                  <a:ext uri="{FF2B5EF4-FFF2-40B4-BE49-F238E27FC236}">
                    <a16:creationId xmlns:a16="http://schemas.microsoft.com/office/drawing/2014/main" id="{44E8260C-2334-27ED-49E8-C51A73BC1621}"/>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EF3020A0-BE48-7B67-C823-E006B2D4627C}"/>
                  </a:ext>
                </a:extLst>
              </p:cNvPr>
              <p:cNvSpPr/>
              <p:nvPr/>
            </p:nvSpPr>
            <p:spPr>
              <a:xfrm>
                <a:off x="2949335" y="3944979"/>
                <a:ext cx="473532"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rPr>
                  <a:t>MP4</a:t>
                </a:r>
                <a:endParaRPr lang="zh-CN" altLang="en-US" sz="1600" b="1" dirty="0">
                  <a:solidFill>
                    <a:schemeClr val="tx1"/>
                  </a:solidFill>
                </a:endParaRPr>
              </a:p>
            </p:txBody>
          </p:sp>
        </p:grpSp>
        <p:grpSp>
          <p:nvGrpSpPr>
            <p:cNvPr id="76" name="组合 75">
              <a:extLst>
                <a:ext uri="{FF2B5EF4-FFF2-40B4-BE49-F238E27FC236}">
                  <a16:creationId xmlns:a16="http://schemas.microsoft.com/office/drawing/2014/main" id="{7F982926-012E-0F25-63AC-87B96934ABC9}"/>
                </a:ext>
              </a:extLst>
            </p:cNvPr>
            <p:cNvGrpSpPr/>
            <p:nvPr/>
          </p:nvGrpSpPr>
          <p:grpSpPr>
            <a:xfrm>
              <a:off x="3480058" y="3788385"/>
              <a:ext cx="473532" cy="444576"/>
              <a:chOff x="2949335" y="3788385"/>
              <a:chExt cx="473532" cy="444576"/>
            </a:xfrm>
          </p:grpSpPr>
          <p:sp>
            <p:nvSpPr>
              <p:cNvPr id="77" name="矩形: 折角 76">
                <a:extLst>
                  <a:ext uri="{FF2B5EF4-FFF2-40B4-BE49-F238E27FC236}">
                    <a16:creationId xmlns:a16="http://schemas.microsoft.com/office/drawing/2014/main" id="{EDB81F10-14DD-3B08-E8E0-62A552F879EA}"/>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a:extLst>
                  <a:ext uri="{FF2B5EF4-FFF2-40B4-BE49-F238E27FC236}">
                    <a16:creationId xmlns:a16="http://schemas.microsoft.com/office/drawing/2014/main" id="{4FCACD63-7ACB-41E5-01E0-A390DA90999C}"/>
                  </a:ext>
                </a:extLst>
              </p:cNvPr>
              <p:cNvSpPr/>
              <p:nvPr/>
            </p:nvSpPr>
            <p:spPr>
              <a:xfrm>
                <a:off x="2949335" y="3944979"/>
                <a:ext cx="473532" cy="2160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altLang="zh-CN" sz="1600" b="1" dirty="0">
                    <a:solidFill>
                      <a:schemeClr val="bg1"/>
                    </a:solidFill>
                  </a:rPr>
                  <a:t>ZIP</a:t>
                </a:r>
                <a:endParaRPr lang="zh-CN" altLang="en-US" sz="1600" b="1" dirty="0">
                  <a:solidFill>
                    <a:schemeClr val="bg1"/>
                  </a:solidFill>
                </a:endParaRPr>
              </a:p>
            </p:txBody>
          </p:sp>
        </p:grpSp>
        <p:grpSp>
          <p:nvGrpSpPr>
            <p:cNvPr id="79" name="组合 78">
              <a:extLst>
                <a:ext uri="{FF2B5EF4-FFF2-40B4-BE49-F238E27FC236}">
                  <a16:creationId xmlns:a16="http://schemas.microsoft.com/office/drawing/2014/main" id="{18036587-0806-9B89-E5E1-9D32EEB34B7F}"/>
                </a:ext>
              </a:extLst>
            </p:cNvPr>
            <p:cNvGrpSpPr/>
            <p:nvPr/>
          </p:nvGrpSpPr>
          <p:grpSpPr>
            <a:xfrm>
              <a:off x="4010782" y="3788385"/>
              <a:ext cx="473532" cy="444576"/>
              <a:chOff x="2949335" y="3788385"/>
              <a:chExt cx="473532" cy="444576"/>
            </a:xfrm>
          </p:grpSpPr>
          <p:sp>
            <p:nvSpPr>
              <p:cNvPr id="80" name="矩形: 折角 79">
                <a:extLst>
                  <a:ext uri="{FF2B5EF4-FFF2-40B4-BE49-F238E27FC236}">
                    <a16:creationId xmlns:a16="http://schemas.microsoft.com/office/drawing/2014/main" id="{10BD88E4-2BB2-66D3-E787-ACAFDCA23160}"/>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CE48F701-7EDC-7F09-29D4-50834722ED7E}"/>
                  </a:ext>
                </a:extLst>
              </p:cNvPr>
              <p:cNvSpPr/>
              <p:nvPr/>
            </p:nvSpPr>
            <p:spPr>
              <a:xfrm>
                <a:off x="2949335" y="3944979"/>
                <a:ext cx="473532" cy="216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zh-CN" sz="1600" b="1" dirty="0">
                    <a:solidFill>
                      <a:schemeClr val="bg1"/>
                    </a:solidFill>
                  </a:rPr>
                  <a:t>TXT</a:t>
                </a:r>
                <a:endParaRPr lang="zh-CN" altLang="en-US" sz="1600" b="1" dirty="0">
                  <a:solidFill>
                    <a:schemeClr val="bg1"/>
                  </a:solidFill>
                </a:endParaRPr>
              </a:p>
            </p:txBody>
          </p:sp>
        </p:grpSp>
        <p:grpSp>
          <p:nvGrpSpPr>
            <p:cNvPr id="82" name="组合 81">
              <a:extLst>
                <a:ext uri="{FF2B5EF4-FFF2-40B4-BE49-F238E27FC236}">
                  <a16:creationId xmlns:a16="http://schemas.microsoft.com/office/drawing/2014/main" id="{89B9ECA5-BC2E-3D44-C9F1-1BB5E989B42A}"/>
                </a:ext>
              </a:extLst>
            </p:cNvPr>
            <p:cNvGrpSpPr/>
            <p:nvPr/>
          </p:nvGrpSpPr>
          <p:grpSpPr>
            <a:xfrm>
              <a:off x="4683663" y="3788385"/>
              <a:ext cx="473532" cy="444576"/>
              <a:chOff x="2949335" y="3788385"/>
              <a:chExt cx="473532" cy="444576"/>
            </a:xfrm>
          </p:grpSpPr>
          <p:sp>
            <p:nvSpPr>
              <p:cNvPr id="83" name="矩形: 折角 82">
                <a:extLst>
                  <a:ext uri="{FF2B5EF4-FFF2-40B4-BE49-F238E27FC236}">
                    <a16:creationId xmlns:a16="http://schemas.microsoft.com/office/drawing/2014/main" id="{B63624C7-DDA8-087D-A725-8DC0712ACA41}"/>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63757CD3-C301-D701-69E1-304F73CEBD43}"/>
                  </a:ext>
                </a:extLst>
              </p:cNvPr>
              <p:cNvSpPr/>
              <p:nvPr/>
            </p:nvSpPr>
            <p:spPr>
              <a:xfrm>
                <a:off x="2949335" y="3944979"/>
                <a:ext cx="473532" cy="216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sz="1600" b="1" dirty="0">
                    <a:solidFill>
                      <a:schemeClr val="tx1"/>
                    </a:solidFill>
                  </a:rPr>
                  <a:t>MP3</a:t>
                </a:r>
                <a:endParaRPr lang="zh-CN" altLang="en-US" sz="1600" b="1" dirty="0">
                  <a:solidFill>
                    <a:schemeClr val="tx1"/>
                  </a:solidFill>
                </a:endParaRPr>
              </a:p>
            </p:txBody>
          </p:sp>
        </p:grpSp>
      </p:grpSp>
      <p:grpSp>
        <p:nvGrpSpPr>
          <p:cNvPr id="86" name="组合 85">
            <a:extLst>
              <a:ext uri="{FF2B5EF4-FFF2-40B4-BE49-F238E27FC236}">
                <a16:creationId xmlns:a16="http://schemas.microsoft.com/office/drawing/2014/main" id="{ECE69B8B-7147-46A5-0653-2BBE3E804551}"/>
              </a:ext>
            </a:extLst>
          </p:cNvPr>
          <p:cNvGrpSpPr/>
          <p:nvPr/>
        </p:nvGrpSpPr>
        <p:grpSpPr>
          <a:xfrm>
            <a:off x="9679340" y="2941336"/>
            <a:ext cx="2207860" cy="525926"/>
            <a:chOff x="2949335" y="3788385"/>
            <a:chExt cx="2207860" cy="525926"/>
          </a:xfrm>
        </p:grpSpPr>
        <p:sp>
          <p:nvSpPr>
            <p:cNvPr id="87" name="文本框 86">
              <a:extLst>
                <a:ext uri="{FF2B5EF4-FFF2-40B4-BE49-F238E27FC236}">
                  <a16:creationId xmlns:a16="http://schemas.microsoft.com/office/drawing/2014/main" id="{65F62E51-4B06-02F0-2245-167BB29A921B}"/>
                </a:ext>
              </a:extLst>
            </p:cNvPr>
            <p:cNvSpPr txBox="1"/>
            <p:nvPr/>
          </p:nvSpPr>
          <p:spPr>
            <a:xfrm>
              <a:off x="4427580" y="3944979"/>
              <a:ext cx="339634"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nvGrpSpPr>
            <p:cNvPr id="88" name="组合 87">
              <a:extLst>
                <a:ext uri="{FF2B5EF4-FFF2-40B4-BE49-F238E27FC236}">
                  <a16:creationId xmlns:a16="http://schemas.microsoft.com/office/drawing/2014/main" id="{543BA1AA-77F5-E40F-F239-8F92DB18F917}"/>
                </a:ext>
              </a:extLst>
            </p:cNvPr>
            <p:cNvGrpSpPr/>
            <p:nvPr/>
          </p:nvGrpSpPr>
          <p:grpSpPr>
            <a:xfrm>
              <a:off x="2949335" y="3788385"/>
              <a:ext cx="473532" cy="444576"/>
              <a:chOff x="2949335" y="3788385"/>
              <a:chExt cx="473532" cy="444576"/>
            </a:xfrm>
          </p:grpSpPr>
          <p:sp>
            <p:nvSpPr>
              <p:cNvPr id="98" name="矩形: 折角 97">
                <a:extLst>
                  <a:ext uri="{FF2B5EF4-FFF2-40B4-BE49-F238E27FC236}">
                    <a16:creationId xmlns:a16="http://schemas.microsoft.com/office/drawing/2014/main" id="{FDACD91D-6E26-7EAC-5F92-1F6D505F127D}"/>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8E6A7FA-C4E7-1299-F0FB-209DD3D48574}"/>
                  </a:ext>
                </a:extLst>
              </p:cNvPr>
              <p:cNvSpPr/>
              <p:nvPr/>
            </p:nvSpPr>
            <p:spPr>
              <a:xfrm>
                <a:off x="2949335" y="3944979"/>
                <a:ext cx="473532"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rPr>
                  <a:t>MP4</a:t>
                </a:r>
                <a:endParaRPr lang="zh-CN" altLang="en-US" sz="1600" b="1" dirty="0">
                  <a:solidFill>
                    <a:schemeClr val="tx1"/>
                  </a:solidFill>
                </a:endParaRPr>
              </a:p>
            </p:txBody>
          </p:sp>
        </p:grpSp>
        <p:grpSp>
          <p:nvGrpSpPr>
            <p:cNvPr id="89" name="组合 88">
              <a:extLst>
                <a:ext uri="{FF2B5EF4-FFF2-40B4-BE49-F238E27FC236}">
                  <a16:creationId xmlns:a16="http://schemas.microsoft.com/office/drawing/2014/main" id="{6835673E-008D-8D0E-F4AC-94B93DBCB6CB}"/>
                </a:ext>
              </a:extLst>
            </p:cNvPr>
            <p:cNvGrpSpPr/>
            <p:nvPr/>
          </p:nvGrpSpPr>
          <p:grpSpPr>
            <a:xfrm>
              <a:off x="3480058" y="3788385"/>
              <a:ext cx="473532" cy="444576"/>
              <a:chOff x="2949335" y="3788385"/>
              <a:chExt cx="473532" cy="444576"/>
            </a:xfrm>
          </p:grpSpPr>
          <p:sp>
            <p:nvSpPr>
              <p:cNvPr id="96" name="矩形: 折角 95">
                <a:extLst>
                  <a:ext uri="{FF2B5EF4-FFF2-40B4-BE49-F238E27FC236}">
                    <a16:creationId xmlns:a16="http://schemas.microsoft.com/office/drawing/2014/main" id="{621A0A87-2747-A460-A074-8578D892C755}"/>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8F5516AA-A8E3-C9EE-6918-35499FB8E4FE}"/>
                  </a:ext>
                </a:extLst>
              </p:cNvPr>
              <p:cNvSpPr/>
              <p:nvPr/>
            </p:nvSpPr>
            <p:spPr>
              <a:xfrm>
                <a:off x="2949335" y="3944979"/>
                <a:ext cx="473532" cy="2160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altLang="zh-CN" sz="1600" b="1" dirty="0">
                    <a:solidFill>
                      <a:schemeClr val="bg1"/>
                    </a:solidFill>
                  </a:rPr>
                  <a:t>ZIP</a:t>
                </a:r>
                <a:endParaRPr lang="zh-CN" altLang="en-US" sz="1600" b="1" dirty="0">
                  <a:solidFill>
                    <a:schemeClr val="bg1"/>
                  </a:solidFill>
                </a:endParaRPr>
              </a:p>
            </p:txBody>
          </p:sp>
        </p:grpSp>
        <p:grpSp>
          <p:nvGrpSpPr>
            <p:cNvPr id="90" name="组合 89">
              <a:extLst>
                <a:ext uri="{FF2B5EF4-FFF2-40B4-BE49-F238E27FC236}">
                  <a16:creationId xmlns:a16="http://schemas.microsoft.com/office/drawing/2014/main" id="{C1F8A6C0-2A94-F542-7A84-8EE0F6F41866}"/>
                </a:ext>
              </a:extLst>
            </p:cNvPr>
            <p:cNvGrpSpPr/>
            <p:nvPr/>
          </p:nvGrpSpPr>
          <p:grpSpPr>
            <a:xfrm>
              <a:off x="4010782" y="3788385"/>
              <a:ext cx="473532" cy="444576"/>
              <a:chOff x="2949335" y="3788385"/>
              <a:chExt cx="473532" cy="444576"/>
            </a:xfrm>
          </p:grpSpPr>
          <p:sp>
            <p:nvSpPr>
              <p:cNvPr id="94" name="矩形: 折角 93">
                <a:extLst>
                  <a:ext uri="{FF2B5EF4-FFF2-40B4-BE49-F238E27FC236}">
                    <a16:creationId xmlns:a16="http://schemas.microsoft.com/office/drawing/2014/main" id="{5E0BD6C8-B421-26F1-C931-5874E0AD85EE}"/>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圆角 94">
                <a:extLst>
                  <a:ext uri="{FF2B5EF4-FFF2-40B4-BE49-F238E27FC236}">
                    <a16:creationId xmlns:a16="http://schemas.microsoft.com/office/drawing/2014/main" id="{9D4329AA-2E0F-CFC9-9D19-5496B27BFB87}"/>
                  </a:ext>
                </a:extLst>
              </p:cNvPr>
              <p:cNvSpPr/>
              <p:nvPr/>
            </p:nvSpPr>
            <p:spPr>
              <a:xfrm>
                <a:off x="2949335" y="3944979"/>
                <a:ext cx="473532" cy="216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zh-CN" sz="1600" b="1" dirty="0">
                    <a:solidFill>
                      <a:schemeClr val="bg1"/>
                    </a:solidFill>
                  </a:rPr>
                  <a:t>TXT</a:t>
                </a:r>
                <a:endParaRPr lang="zh-CN" altLang="en-US" sz="1600" b="1" dirty="0">
                  <a:solidFill>
                    <a:schemeClr val="bg1"/>
                  </a:solidFill>
                </a:endParaRPr>
              </a:p>
            </p:txBody>
          </p:sp>
        </p:grpSp>
        <p:grpSp>
          <p:nvGrpSpPr>
            <p:cNvPr id="91" name="组合 90">
              <a:extLst>
                <a:ext uri="{FF2B5EF4-FFF2-40B4-BE49-F238E27FC236}">
                  <a16:creationId xmlns:a16="http://schemas.microsoft.com/office/drawing/2014/main" id="{2ADAA651-698B-37F0-71DD-6A960900DDC4}"/>
                </a:ext>
              </a:extLst>
            </p:cNvPr>
            <p:cNvGrpSpPr/>
            <p:nvPr/>
          </p:nvGrpSpPr>
          <p:grpSpPr>
            <a:xfrm>
              <a:off x="4683663" y="3788385"/>
              <a:ext cx="473532" cy="444576"/>
              <a:chOff x="2949335" y="3788385"/>
              <a:chExt cx="473532" cy="444576"/>
            </a:xfrm>
          </p:grpSpPr>
          <p:sp>
            <p:nvSpPr>
              <p:cNvPr id="92" name="矩形: 折角 91">
                <a:extLst>
                  <a:ext uri="{FF2B5EF4-FFF2-40B4-BE49-F238E27FC236}">
                    <a16:creationId xmlns:a16="http://schemas.microsoft.com/office/drawing/2014/main" id="{9AE8A643-15BE-D1EF-A4D0-2393132D6654}"/>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5CA0AF1C-0C0E-DC86-0444-CB28CAA69E74}"/>
                  </a:ext>
                </a:extLst>
              </p:cNvPr>
              <p:cNvSpPr/>
              <p:nvPr/>
            </p:nvSpPr>
            <p:spPr>
              <a:xfrm>
                <a:off x="2949335" y="3944979"/>
                <a:ext cx="473532" cy="216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sz="1600" b="1" dirty="0">
                    <a:solidFill>
                      <a:schemeClr val="tx1"/>
                    </a:solidFill>
                  </a:rPr>
                  <a:t>MP3</a:t>
                </a:r>
                <a:endParaRPr lang="zh-CN" altLang="en-US" sz="1600" b="1" dirty="0">
                  <a:solidFill>
                    <a:schemeClr val="tx1"/>
                  </a:solidFill>
                </a:endParaRPr>
              </a:p>
            </p:txBody>
          </p:sp>
        </p:grpSp>
      </p:grpSp>
    </p:spTree>
    <p:custDataLst>
      <p:tags r:id="rId1"/>
    </p:custDataLst>
    <p:extLst>
      <p:ext uri="{BB962C8B-B14F-4D97-AF65-F5344CB8AC3E}">
        <p14:creationId xmlns:p14="http://schemas.microsoft.com/office/powerpoint/2010/main" val="284540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ppt_y</p:attrName>
                                        </p:attrNameLst>
                                      </p:cBhvr>
                                      <p:tavLst>
                                        <p:tav tm="0">
                                          <p:val>
                                            <p:strVal val="#ppt_y-#ppt_h*1.125000"/>
                                          </p:val>
                                        </p:tav>
                                        <p:tav tm="100000">
                                          <p:val>
                                            <p:strVal val="#ppt_y"/>
                                          </p:val>
                                        </p:tav>
                                      </p:tavLst>
                                    </p:anim>
                                    <p:animEffect transition="in" filter="wipe(down)">
                                      <p:cBhvr>
                                        <p:cTn id="8" dur="500"/>
                                        <p:tgtEl>
                                          <p:spTgt spid="30"/>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800" decel="100000"/>
                                        <p:tgtEl>
                                          <p:spTgt spid="29"/>
                                        </p:tgtEl>
                                      </p:cBhvr>
                                    </p:animEffect>
                                    <p:anim calcmode="lin" valueType="num">
                                      <p:cBhvr>
                                        <p:cTn id="14" dur="800" decel="100000" fill="hold"/>
                                        <p:tgtEl>
                                          <p:spTgt spid="29"/>
                                        </p:tgtEl>
                                        <p:attrNameLst>
                                          <p:attrName>style.rotation</p:attrName>
                                        </p:attrNameLst>
                                      </p:cBhvr>
                                      <p:tavLst>
                                        <p:tav tm="0">
                                          <p:val>
                                            <p:fltVal val="-90"/>
                                          </p:val>
                                        </p:tav>
                                        <p:tav tm="100000">
                                          <p:val>
                                            <p:fltVal val="0"/>
                                          </p:val>
                                        </p:tav>
                                      </p:tavLst>
                                    </p:anim>
                                    <p:anim calcmode="lin" valueType="num">
                                      <p:cBhvr>
                                        <p:cTn id="15" dur="800" decel="100000" fill="hold"/>
                                        <p:tgtEl>
                                          <p:spTgt spid="29"/>
                                        </p:tgtEl>
                                        <p:attrNameLst>
                                          <p:attrName>ppt_x</p:attrName>
                                        </p:attrNameLst>
                                      </p:cBhvr>
                                      <p:tavLst>
                                        <p:tav tm="0">
                                          <p:val>
                                            <p:strVal val="#ppt_x+0.4"/>
                                          </p:val>
                                        </p:tav>
                                        <p:tav tm="100000">
                                          <p:val>
                                            <p:strVal val="#ppt_x-0.05"/>
                                          </p:val>
                                        </p:tav>
                                      </p:tavLst>
                                    </p:anim>
                                    <p:anim calcmode="lin" valueType="num">
                                      <p:cBhvr>
                                        <p:cTn id="16" dur="800" decel="100000" fill="hold"/>
                                        <p:tgtEl>
                                          <p:spTgt spid="29"/>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p:tgtEl>
                                          <p:spTgt spid="85"/>
                                        </p:tgtEl>
                                        <p:attrNameLst>
                                          <p:attrName>ppt_x</p:attrName>
                                        </p:attrNameLst>
                                      </p:cBhvr>
                                      <p:tavLst>
                                        <p:tav tm="0">
                                          <p:val>
                                            <p:strVal val="#ppt_x-#ppt_w*1.125000"/>
                                          </p:val>
                                        </p:tav>
                                        <p:tav tm="100000">
                                          <p:val>
                                            <p:strVal val="#ppt_x"/>
                                          </p:val>
                                        </p:tav>
                                      </p:tavLst>
                                    </p:anim>
                                    <p:animEffect transition="in" filter="wipe(right)">
                                      <p:cBhvr>
                                        <p:cTn id="24" dur="500"/>
                                        <p:tgtEl>
                                          <p:spTgt spid="85"/>
                                        </p:tgtEl>
                                      </p:cBhvr>
                                    </p:animEffect>
                                  </p:childTnLst>
                                </p:cTn>
                              </p:par>
                            </p:childTnLst>
                          </p:cTn>
                        </p:par>
                        <p:par>
                          <p:cTn id="25" fill="hold">
                            <p:stCondLst>
                              <p:cond delay="500"/>
                            </p:stCondLst>
                            <p:childTnLst>
                              <p:par>
                                <p:cTn id="26" presetID="12" presetClass="exit" presetSubtype="2" fill="hold" nodeType="afterEffect">
                                  <p:stCondLst>
                                    <p:cond delay="0"/>
                                  </p:stCondLst>
                                  <p:childTnLst>
                                    <p:anim calcmode="lin" valueType="num">
                                      <p:cBhvr additive="base">
                                        <p:cTn id="27" dur="500"/>
                                        <p:tgtEl>
                                          <p:spTgt spid="85"/>
                                        </p:tgtEl>
                                        <p:attrNameLst>
                                          <p:attrName>ppt_x</p:attrName>
                                        </p:attrNameLst>
                                      </p:cBhvr>
                                      <p:tavLst>
                                        <p:tav tm="0">
                                          <p:val>
                                            <p:strVal val="#ppt_x"/>
                                          </p:val>
                                        </p:tav>
                                        <p:tav tm="100000">
                                          <p:val>
                                            <p:strVal val="#ppt_x+#ppt_w*1.125000"/>
                                          </p:val>
                                        </p:tav>
                                      </p:tavLst>
                                    </p:anim>
                                    <p:animEffect transition="out" filter="wipe(right)">
                                      <p:cBhvr>
                                        <p:cTn id="28" dur="500"/>
                                        <p:tgtEl>
                                          <p:spTgt spid="85"/>
                                        </p:tgtEl>
                                      </p:cBhvr>
                                    </p:animEffect>
                                    <p:set>
                                      <p:cBhvr>
                                        <p:cTn id="29" dur="1" fill="hold">
                                          <p:stCondLst>
                                            <p:cond delay="499"/>
                                          </p:stCondLst>
                                        </p:cTn>
                                        <p:tgtEl>
                                          <p:spTgt spid="85"/>
                                        </p:tgtEl>
                                        <p:attrNameLst>
                                          <p:attrName>style.visibility</p:attrName>
                                        </p:attrNameLst>
                                      </p:cBhvr>
                                      <p:to>
                                        <p:strVal val="hidden"/>
                                      </p:to>
                                    </p:set>
                                  </p:childTnLst>
                                </p:cTn>
                              </p:par>
                            </p:childTnLst>
                          </p:cTn>
                        </p:par>
                        <p:par>
                          <p:cTn id="30" fill="hold">
                            <p:stCondLst>
                              <p:cond delay="1000"/>
                            </p:stCondLst>
                            <p:childTnLst>
                              <p:par>
                                <p:cTn id="31" presetID="12" presetClass="entr" presetSubtype="4"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p:tgtEl>
                                          <p:spTgt spid="86"/>
                                        </p:tgtEl>
                                        <p:attrNameLst>
                                          <p:attrName>ppt_y</p:attrName>
                                        </p:attrNameLst>
                                      </p:cBhvr>
                                      <p:tavLst>
                                        <p:tav tm="0">
                                          <p:val>
                                            <p:strVal val="#ppt_y+#ppt_h*1.125000"/>
                                          </p:val>
                                        </p:tav>
                                        <p:tav tm="100000">
                                          <p:val>
                                            <p:strVal val="#ppt_y"/>
                                          </p:val>
                                        </p:tav>
                                      </p:tavLst>
                                    </p:anim>
                                    <p:animEffect transition="in" filter="wipe(up)">
                                      <p:cBhvr>
                                        <p:cTn id="3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grpSp>
        <p:nvGrpSpPr>
          <p:cNvPr id="29" name="组合 28">
            <a:extLst>
              <a:ext uri="{FF2B5EF4-FFF2-40B4-BE49-F238E27FC236}">
                <a16:creationId xmlns:a16="http://schemas.microsoft.com/office/drawing/2014/main" id="{3DE98428-9528-528F-F231-E6122223BE31}"/>
              </a:ext>
            </a:extLst>
          </p:cNvPr>
          <p:cNvGrpSpPr/>
          <p:nvPr/>
        </p:nvGrpSpPr>
        <p:grpSpPr>
          <a:xfrm>
            <a:off x="6164684" y="1998513"/>
            <a:ext cx="5440125" cy="4110187"/>
            <a:chOff x="3233225" y="1581940"/>
            <a:chExt cx="5440125" cy="4110187"/>
          </a:xfrm>
        </p:grpSpPr>
        <p:cxnSp>
          <p:nvCxnSpPr>
            <p:cNvPr id="28" name="直接连接符 27">
              <a:extLst>
                <a:ext uri="{FF2B5EF4-FFF2-40B4-BE49-F238E27FC236}">
                  <a16:creationId xmlns:a16="http://schemas.microsoft.com/office/drawing/2014/main" id="{A212739A-937E-2860-9800-C8EEDFB2ACF4}"/>
                </a:ext>
              </a:extLst>
            </p:cNvPr>
            <p:cNvCxnSpPr/>
            <p:nvPr/>
          </p:nvCxnSpPr>
          <p:spPr>
            <a:xfrm>
              <a:off x="5806888" y="2334559"/>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3987375" y="3718112"/>
              <a:ext cx="38626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9786" y="3260388"/>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3233225" y="4040845"/>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7" name="图形 73">
              <a:extLst>
                <a:ext uri="{FF2B5EF4-FFF2-40B4-BE49-F238E27FC236}">
                  <a16:creationId xmlns:a16="http://schemas.microsoft.com/office/drawing/2014/main" id="{B22C2AF3-6C53-2324-FA87-2677A25FB9B5}"/>
                </a:ext>
              </a:extLst>
            </p:cNvPr>
            <p:cNvSpPr/>
            <p:nvPr/>
          </p:nvSpPr>
          <p:spPr>
            <a:xfrm>
              <a:off x="5016277" y="3247594"/>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1864" y="2000847"/>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5952" y="4519929"/>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5169391" y="5322795"/>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5225303" y="1581940"/>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13" name="图形 12">
              <a:extLst>
                <a:ext uri="{FF2B5EF4-FFF2-40B4-BE49-F238E27FC236}">
                  <a16:creationId xmlns:a16="http://schemas.microsoft.com/office/drawing/2014/main" id="{762010C4-82B0-7757-2197-92187D9B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65799" y="3260388"/>
              <a:ext cx="685675" cy="785410"/>
            </a:xfrm>
            <a:prstGeom prst="rect">
              <a:avLst/>
            </a:prstGeom>
          </p:spPr>
        </p:pic>
        <p:sp>
          <p:nvSpPr>
            <p:cNvPr id="14" name="文本框 13">
              <a:extLst>
                <a:ext uri="{FF2B5EF4-FFF2-40B4-BE49-F238E27FC236}">
                  <a16:creationId xmlns:a16="http://schemas.microsoft.com/office/drawing/2014/main" id="{7F84A145-6D08-D2D7-A119-BB9F60159359}"/>
                </a:ext>
              </a:extLst>
            </p:cNvPr>
            <p:cNvSpPr txBox="1"/>
            <p:nvPr/>
          </p:nvSpPr>
          <p:spPr>
            <a:xfrm>
              <a:off x="7352504" y="4040845"/>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gr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grpSp>
        <p:nvGrpSpPr>
          <p:cNvPr id="75" name="组合 74">
            <a:extLst>
              <a:ext uri="{FF2B5EF4-FFF2-40B4-BE49-F238E27FC236}">
                <a16:creationId xmlns:a16="http://schemas.microsoft.com/office/drawing/2014/main" id="{2BC305EB-5035-0A93-6AEA-35D3D007C639}"/>
              </a:ext>
            </a:extLst>
          </p:cNvPr>
          <p:cNvGrpSpPr/>
          <p:nvPr/>
        </p:nvGrpSpPr>
        <p:grpSpPr>
          <a:xfrm>
            <a:off x="10731440" y="3559123"/>
            <a:ext cx="473532" cy="444576"/>
            <a:chOff x="2949335" y="3788385"/>
            <a:chExt cx="473532" cy="444576"/>
          </a:xfrm>
        </p:grpSpPr>
        <p:sp>
          <p:nvSpPr>
            <p:cNvPr id="73" name="矩形: 折角 72">
              <a:extLst>
                <a:ext uri="{FF2B5EF4-FFF2-40B4-BE49-F238E27FC236}">
                  <a16:creationId xmlns:a16="http://schemas.microsoft.com/office/drawing/2014/main" id="{44E8260C-2334-27ED-49E8-C51A73BC1621}"/>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EF3020A0-BE48-7B67-C823-E006B2D4627C}"/>
                </a:ext>
              </a:extLst>
            </p:cNvPr>
            <p:cNvSpPr/>
            <p:nvPr/>
          </p:nvSpPr>
          <p:spPr>
            <a:xfrm>
              <a:off x="2949335" y="3944979"/>
              <a:ext cx="473532"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rPr>
                <a:t>MP4</a:t>
              </a:r>
              <a:endParaRPr lang="zh-CN" altLang="en-US" sz="1600" b="1" dirty="0">
                <a:solidFill>
                  <a:schemeClr val="tx1"/>
                </a:solidFill>
              </a:endParaRPr>
            </a:p>
          </p:txBody>
        </p:sp>
      </p:grpSp>
      <p:grpSp>
        <p:nvGrpSpPr>
          <p:cNvPr id="86" name="组合 85">
            <a:extLst>
              <a:ext uri="{FF2B5EF4-FFF2-40B4-BE49-F238E27FC236}">
                <a16:creationId xmlns:a16="http://schemas.microsoft.com/office/drawing/2014/main" id="{ECE69B8B-7147-46A5-0653-2BBE3E804551}"/>
              </a:ext>
            </a:extLst>
          </p:cNvPr>
          <p:cNvGrpSpPr/>
          <p:nvPr/>
        </p:nvGrpSpPr>
        <p:grpSpPr>
          <a:xfrm>
            <a:off x="9679340" y="2941336"/>
            <a:ext cx="2207860" cy="525926"/>
            <a:chOff x="2949335" y="3788385"/>
            <a:chExt cx="2207860" cy="525926"/>
          </a:xfrm>
        </p:grpSpPr>
        <p:sp>
          <p:nvSpPr>
            <p:cNvPr id="87" name="文本框 86">
              <a:extLst>
                <a:ext uri="{FF2B5EF4-FFF2-40B4-BE49-F238E27FC236}">
                  <a16:creationId xmlns:a16="http://schemas.microsoft.com/office/drawing/2014/main" id="{65F62E51-4B06-02F0-2245-167BB29A921B}"/>
                </a:ext>
              </a:extLst>
            </p:cNvPr>
            <p:cNvSpPr txBox="1"/>
            <p:nvPr/>
          </p:nvSpPr>
          <p:spPr>
            <a:xfrm>
              <a:off x="4427580" y="3944979"/>
              <a:ext cx="339634"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nvGrpSpPr>
            <p:cNvPr id="88" name="组合 87">
              <a:extLst>
                <a:ext uri="{FF2B5EF4-FFF2-40B4-BE49-F238E27FC236}">
                  <a16:creationId xmlns:a16="http://schemas.microsoft.com/office/drawing/2014/main" id="{543BA1AA-77F5-E40F-F239-8F92DB18F917}"/>
                </a:ext>
              </a:extLst>
            </p:cNvPr>
            <p:cNvGrpSpPr/>
            <p:nvPr/>
          </p:nvGrpSpPr>
          <p:grpSpPr>
            <a:xfrm>
              <a:off x="2949335" y="3788385"/>
              <a:ext cx="473532" cy="444576"/>
              <a:chOff x="2949335" y="3788385"/>
              <a:chExt cx="473532" cy="444576"/>
            </a:xfrm>
          </p:grpSpPr>
          <p:sp>
            <p:nvSpPr>
              <p:cNvPr id="98" name="矩形: 折角 97">
                <a:extLst>
                  <a:ext uri="{FF2B5EF4-FFF2-40B4-BE49-F238E27FC236}">
                    <a16:creationId xmlns:a16="http://schemas.microsoft.com/office/drawing/2014/main" id="{FDACD91D-6E26-7EAC-5F92-1F6D505F127D}"/>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8E6A7FA-C4E7-1299-F0FB-209DD3D48574}"/>
                  </a:ext>
                </a:extLst>
              </p:cNvPr>
              <p:cNvSpPr/>
              <p:nvPr/>
            </p:nvSpPr>
            <p:spPr>
              <a:xfrm>
                <a:off x="2949335" y="3944979"/>
                <a:ext cx="473532"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rPr>
                  <a:t>MP4</a:t>
                </a:r>
                <a:endParaRPr lang="zh-CN" altLang="en-US" sz="1600" b="1" dirty="0">
                  <a:solidFill>
                    <a:schemeClr val="tx1"/>
                  </a:solidFill>
                </a:endParaRPr>
              </a:p>
            </p:txBody>
          </p:sp>
        </p:grpSp>
        <p:grpSp>
          <p:nvGrpSpPr>
            <p:cNvPr id="89" name="组合 88">
              <a:extLst>
                <a:ext uri="{FF2B5EF4-FFF2-40B4-BE49-F238E27FC236}">
                  <a16:creationId xmlns:a16="http://schemas.microsoft.com/office/drawing/2014/main" id="{6835673E-008D-8D0E-F4AC-94B93DBCB6CB}"/>
                </a:ext>
              </a:extLst>
            </p:cNvPr>
            <p:cNvGrpSpPr/>
            <p:nvPr/>
          </p:nvGrpSpPr>
          <p:grpSpPr>
            <a:xfrm>
              <a:off x="3480058" y="3788385"/>
              <a:ext cx="473532" cy="444576"/>
              <a:chOff x="2949335" y="3788385"/>
              <a:chExt cx="473532" cy="444576"/>
            </a:xfrm>
          </p:grpSpPr>
          <p:sp>
            <p:nvSpPr>
              <p:cNvPr id="96" name="矩形: 折角 95">
                <a:extLst>
                  <a:ext uri="{FF2B5EF4-FFF2-40B4-BE49-F238E27FC236}">
                    <a16:creationId xmlns:a16="http://schemas.microsoft.com/office/drawing/2014/main" id="{621A0A87-2747-A460-A074-8578D892C755}"/>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8F5516AA-A8E3-C9EE-6918-35499FB8E4FE}"/>
                  </a:ext>
                </a:extLst>
              </p:cNvPr>
              <p:cNvSpPr/>
              <p:nvPr/>
            </p:nvSpPr>
            <p:spPr>
              <a:xfrm>
                <a:off x="2949335" y="3944979"/>
                <a:ext cx="473532" cy="2160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altLang="zh-CN" sz="1600" b="1" dirty="0">
                    <a:solidFill>
                      <a:schemeClr val="bg1"/>
                    </a:solidFill>
                  </a:rPr>
                  <a:t>ZIP</a:t>
                </a:r>
                <a:endParaRPr lang="zh-CN" altLang="en-US" sz="1600" b="1" dirty="0">
                  <a:solidFill>
                    <a:schemeClr val="bg1"/>
                  </a:solidFill>
                </a:endParaRPr>
              </a:p>
            </p:txBody>
          </p:sp>
        </p:grpSp>
        <p:grpSp>
          <p:nvGrpSpPr>
            <p:cNvPr id="90" name="组合 89">
              <a:extLst>
                <a:ext uri="{FF2B5EF4-FFF2-40B4-BE49-F238E27FC236}">
                  <a16:creationId xmlns:a16="http://schemas.microsoft.com/office/drawing/2014/main" id="{C1F8A6C0-2A94-F542-7A84-8EE0F6F41866}"/>
                </a:ext>
              </a:extLst>
            </p:cNvPr>
            <p:cNvGrpSpPr/>
            <p:nvPr/>
          </p:nvGrpSpPr>
          <p:grpSpPr>
            <a:xfrm>
              <a:off x="4010782" y="3788385"/>
              <a:ext cx="473532" cy="444576"/>
              <a:chOff x="2949335" y="3788385"/>
              <a:chExt cx="473532" cy="444576"/>
            </a:xfrm>
          </p:grpSpPr>
          <p:sp>
            <p:nvSpPr>
              <p:cNvPr id="94" name="矩形: 折角 93">
                <a:extLst>
                  <a:ext uri="{FF2B5EF4-FFF2-40B4-BE49-F238E27FC236}">
                    <a16:creationId xmlns:a16="http://schemas.microsoft.com/office/drawing/2014/main" id="{5E0BD6C8-B421-26F1-C931-5874E0AD85EE}"/>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圆角 94">
                <a:extLst>
                  <a:ext uri="{FF2B5EF4-FFF2-40B4-BE49-F238E27FC236}">
                    <a16:creationId xmlns:a16="http://schemas.microsoft.com/office/drawing/2014/main" id="{9D4329AA-2E0F-CFC9-9D19-5496B27BFB87}"/>
                  </a:ext>
                </a:extLst>
              </p:cNvPr>
              <p:cNvSpPr/>
              <p:nvPr/>
            </p:nvSpPr>
            <p:spPr>
              <a:xfrm>
                <a:off x="2949335" y="3944979"/>
                <a:ext cx="473532" cy="216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zh-CN" sz="1600" b="1" dirty="0">
                    <a:solidFill>
                      <a:schemeClr val="bg1"/>
                    </a:solidFill>
                  </a:rPr>
                  <a:t>TXT</a:t>
                </a:r>
                <a:endParaRPr lang="zh-CN" altLang="en-US" sz="1600" b="1" dirty="0">
                  <a:solidFill>
                    <a:schemeClr val="bg1"/>
                  </a:solidFill>
                </a:endParaRPr>
              </a:p>
            </p:txBody>
          </p:sp>
        </p:grpSp>
        <p:grpSp>
          <p:nvGrpSpPr>
            <p:cNvPr id="91" name="组合 90">
              <a:extLst>
                <a:ext uri="{FF2B5EF4-FFF2-40B4-BE49-F238E27FC236}">
                  <a16:creationId xmlns:a16="http://schemas.microsoft.com/office/drawing/2014/main" id="{2ADAA651-698B-37F0-71DD-6A960900DDC4}"/>
                </a:ext>
              </a:extLst>
            </p:cNvPr>
            <p:cNvGrpSpPr/>
            <p:nvPr/>
          </p:nvGrpSpPr>
          <p:grpSpPr>
            <a:xfrm>
              <a:off x="4683663" y="3788385"/>
              <a:ext cx="473532" cy="444576"/>
              <a:chOff x="2949335" y="3788385"/>
              <a:chExt cx="473532" cy="444576"/>
            </a:xfrm>
          </p:grpSpPr>
          <p:sp>
            <p:nvSpPr>
              <p:cNvPr id="92" name="矩形: 折角 91">
                <a:extLst>
                  <a:ext uri="{FF2B5EF4-FFF2-40B4-BE49-F238E27FC236}">
                    <a16:creationId xmlns:a16="http://schemas.microsoft.com/office/drawing/2014/main" id="{9AE8A643-15BE-D1EF-A4D0-2393132D6654}"/>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5CA0AF1C-0C0E-DC86-0444-CB28CAA69E74}"/>
                  </a:ext>
                </a:extLst>
              </p:cNvPr>
              <p:cNvSpPr/>
              <p:nvPr/>
            </p:nvSpPr>
            <p:spPr>
              <a:xfrm>
                <a:off x="2949335" y="3944979"/>
                <a:ext cx="473532" cy="216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sz="1600" b="1" dirty="0">
                    <a:solidFill>
                      <a:schemeClr val="tx1"/>
                    </a:solidFill>
                  </a:rPr>
                  <a:t>MP3</a:t>
                </a:r>
                <a:endParaRPr lang="zh-CN" altLang="en-US" sz="1600" b="1" dirty="0">
                  <a:solidFill>
                    <a:schemeClr val="tx1"/>
                  </a:solidFill>
                </a:endParaRPr>
              </a:p>
            </p:txBody>
          </p:sp>
        </p:grpSp>
      </p:grpSp>
    </p:spTree>
    <p:custDataLst>
      <p:tags r:id="rId1"/>
    </p:custDataLst>
    <p:extLst>
      <p:ext uri="{BB962C8B-B14F-4D97-AF65-F5344CB8AC3E}">
        <p14:creationId xmlns:p14="http://schemas.microsoft.com/office/powerpoint/2010/main" val="319918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6.25E-7 1.11111E-6 L -0.18294 1.11111E-6 L -0.18294 -0.14005 L -0.18242 -0.14005 " pathEditMode="relative" rAng="0" ptsTypes="AAAA">
                                      <p:cBhvr>
                                        <p:cTn id="12" dur="2000" fill="hold"/>
                                        <p:tgtEl>
                                          <p:spTgt spid="75"/>
                                        </p:tgtEl>
                                        <p:attrNameLst>
                                          <p:attrName>ppt_x</p:attrName>
                                          <p:attrName>ppt_y</p:attrName>
                                        </p:attrNameLst>
                                      </p:cBhvr>
                                      <p:rCtr x="-9154" y="-7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grpSp>
        <p:nvGrpSpPr>
          <p:cNvPr id="29" name="组合 28">
            <a:extLst>
              <a:ext uri="{FF2B5EF4-FFF2-40B4-BE49-F238E27FC236}">
                <a16:creationId xmlns:a16="http://schemas.microsoft.com/office/drawing/2014/main" id="{3DE98428-9528-528F-F231-E6122223BE31}"/>
              </a:ext>
            </a:extLst>
          </p:cNvPr>
          <p:cNvGrpSpPr/>
          <p:nvPr/>
        </p:nvGrpSpPr>
        <p:grpSpPr>
          <a:xfrm>
            <a:off x="6164684" y="1998513"/>
            <a:ext cx="5440125" cy="4110187"/>
            <a:chOff x="3233225" y="1581940"/>
            <a:chExt cx="5440125" cy="4110187"/>
          </a:xfrm>
        </p:grpSpPr>
        <p:cxnSp>
          <p:nvCxnSpPr>
            <p:cNvPr id="28" name="直接连接符 27">
              <a:extLst>
                <a:ext uri="{FF2B5EF4-FFF2-40B4-BE49-F238E27FC236}">
                  <a16:creationId xmlns:a16="http://schemas.microsoft.com/office/drawing/2014/main" id="{A212739A-937E-2860-9800-C8EEDFB2ACF4}"/>
                </a:ext>
              </a:extLst>
            </p:cNvPr>
            <p:cNvCxnSpPr/>
            <p:nvPr/>
          </p:nvCxnSpPr>
          <p:spPr>
            <a:xfrm>
              <a:off x="5806888" y="2334559"/>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3987375" y="3718112"/>
              <a:ext cx="38626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9786" y="3260388"/>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3233225" y="4040845"/>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7" name="图形 73">
              <a:extLst>
                <a:ext uri="{FF2B5EF4-FFF2-40B4-BE49-F238E27FC236}">
                  <a16:creationId xmlns:a16="http://schemas.microsoft.com/office/drawing/2014/main" id="{B22C2AF3-6C53-2324-FA87-2677A25FB9B5}"/>
                </a:ext>
              </a:extLst>
            </p:cNvPr>
            <p:cNvSpPr/>
            <p:nvPr/>
          </p:nvSpPr>
          <p:spPr>
            <a:xfrm>
              <a:off x="5016277" y="3247594"/>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1864" y="2000847"/>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5952" y="4519929"/>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5169391" y="5322795"/>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5225303" y="1581940"/>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13" name="图形 12">
              <a:extLst>
                <a:ext uri="{FF2B5EF4-FFF2-40B4-BE49-F238E27FC236}">
                  <a16:creationId xmlns:a16="http://schemas.microsoft.com/office/drawing/2014/main" id="{762010C4-82B0-7757-2197-92187D9B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65799" y="3260388"/>
              <a:ext cx="685675" cy="785410"/>
            </a:xfrm>
            <a:prstGeom prst="rect">
              <a:avLst/>
            </a:prstGeom>
          </p:spPr>
        </p:pic>
        <p:sp>
          <p:nvSpPr>
            <p:cNvPr id="14" name="文本框 13">
              <a:extLst>
                <a:ext uri="{FF2B5EF4-FFF2-40B4-BE49-F238E27FC236}">
                  <a16:creationId xmlns:a16="http://schemas.microsoft.com/office/drawing/2014/main" id="{7F84A145-6D08-D2D7-A119-BB9F60159359}"/>
                </a:ext>
              </a:extLst>
            </p:cNvPr>
            <p:cNvSpPr txBox="1"/>
            <p:nvPr/>
          </p:nvSpPr>
          <p:spPr>
            <a:xfrm>
              <a:off x="7352504" y="4040845"/>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gr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grpSp>
        <p:nvGrpSpPr>
          <p:cNvPr id="86" name="组合 85">
            <a:extLst>
              <a:ext uri="{FF2B5EF4-FFF2-40B4-BE49-F238E27FC236}">
                <a16:creationId xmlns:a16="http://schemas.microsoft.com/office/drawing/2014/main" id="{ECE69B8B-7147-46A5-0653-2BBE3E804551}"/>
              </a:ext>
            </a:extLst>
          </p:cNvPr>
          <p:cNvGrpSpPr/>
          <p:nvPr/>
        </p:nvGrpSpPr>
        <p:grpSpPr>
          <a:xfrm>
            <a:off x="9679340" y="2941336"/>
            <a:ext cx="2207860" cy="525926"/>
            <a:chOff x="2949335" y="3788385"/>
            <a:chExt cx="2207860" cy="525926"/>
          </a:xfrm>
        </p:grpSpPr>
        <p:sp>
          <p:nvSpPr>
            <p:cNvPr id="87" name="文本框 86">
              <a:extLst>
                <a:ext uri="{FF2B5EF4-FFF2-40B4-BE49-F238E27FC236}">
                  <a16:creationId xmlns:a16="http://schemas.microsoft.com/office/drawing/2014/main" id="{65F62E51-4B06-02F0-2245-167BB29A921B}"/>
                </a:ext>
              </a:extLst>
            </p:cNvPr>
            <p:cNvSpPr txBox="1"/>
            <p:nvPr/>
          </p:nvSpPr>
          <p:spPr>
            <a:xfrm>
              <a:off x="4427580" y="3944979"/>
              <a:ext cx="339634"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nvGrpSpPr>
            <p:cNvPr id="88" name="组合 87">
              <a:extLst>
                <a:ext uri="{FF2B5EF4-FFF2-40B4-BE49-F238E27FC236}">
                  <a16:creationId xmlns:a16="http://schemas.microsoft.com/office/drawing/2014/main" id="{543BA1AA-77F5-E40F-F239-8F92DB18F917}"/>
                </a:ext>
              </a:extLst>
            </p:cNvPr>
            <p:cNvGrpSpPr/>
            <p:nvPr/>
          </p:nvGrpSpPr>
          <p:grpSpPr>
            <a:xfrm>
              <a:off x="2949335" y="3788385"/>
              <a:ext cx="473532" cy="444576"/>
              <a:chOff x="2949335" y="3788385"/>
              <a:chExt cx="473532" cy="444576"/>
            </a:xfrm>
          </p:grpSpPr>
          <p:sp>
            <p:nvSpPr>
              <p:cNvPr id="98" name="矩形: 折角 97">
                <a:extLst>
                  <a:ext uri="{FF2B5EF4-FFF2-40B4-BE49-F238E27FC236}">
                    <a16:creationId xmlns:a16="http://schemas.microsoft.com/office/drawing/2014/main" id="{FDACD91D-6E26-7EAC-5F92-1F6D505F127D}"/>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8E6A7FA-C4E7-1299-F0FB-209DD3D48574}"/>
                  </a:ext>
                </a:extLst>
              </p:cNvPr>
              <p:cNvSpPr/>
              <p:nvPr/>
            </p:nvSpPr>
            <p:spPr>
              <a:xfrm>
                <a:off x="2949335" y="3944979"/>
                <a:ext cx="473532"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rPr>
                  <a:t>MP4</a:t>
                </a:r>
                <a:endParaRPr lang="zh-CN" altLang="en-US" sz="1600" b="1" dirty="0">
                  <a:solidFill>
                    <a:schemeClr val="tx1"/>
                  </a:solidFill>
                </a:endParaRPr>
              </a:p>
            </p:txBody>
          </p:sp>
        </p:grpSp>
        <p:grpSp>
          <p:nvGrpSpPr>
            <p:cNvPr id="89" name="组合 88">
              <a:extLst>
                <a:ext uri="{FF2B5EF4-FFF2-40B4-BE49-F238E27FC236}">
                  <a16:creationId xmlns:a16="http://schemas.microsoft.com/office/drawing/2014/main" id="{6835673E-008D-8D0E-F4AC-94B93DBCB6CB}"/>
                </a:ext>
              </a:extLst>
            </p:cNvPr>
            <p:cNvGrpSpPr/>
            <p:nvPr/>
          </p:nvGrpSpPr>
          <p:grpSpPr>
            <a:xfrm>
              <a:off x="3480058" y="3788385"/>
              <a:ext cx="473532" cy="444576"/>
              <a:chOff x="2949335" y="3788385"/>
              <a:chExt cx="473532" cy="444576"/>
            </a:xfrm>
          </p:grpSpPr>
          <p:sp>
            <p:nvSpPr>
              <p:cNvPr id="96" name="矩形: 折角 95">
                <a:extLst>
                  <a:ext uri="{FF2B5EF4-FFF2-40B4-BE49-F238E27FC236}">
                    <a16:creationId xmlns:a16="http://schemas.microsoft.com/office/drawing/2014/main" id="{621A0A87-2747-A460-A074-8578D892C755}"/>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8F5516AA-A8E3-C9EE-6918-35499FB8E4FE}"/>
                  </a:ext>
                </a:extLst>
              </p:cNvPr>
              <p:cNvSpPr/>
              <p:nvPr/>
            </p:nvSpPr>
            <p:spPr>
              <a:xfrm>
                <a:off x="2949335" y="3944979"/>
                <a:ext cx="473532" cy="2160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altLang="zh-CN" sz="1600" b="1" dirty="0">
                    <a:solidFill>
                      <a:schemeClr val="bg1"/>
                    </a:solidFill>
                  </a:rPr>
                  <a:t>ZIP</a:t>
                </a:r>
                <a:endParaRPr lang="zh-CN" altLang="en-US" sz="1600" b="1" dirty="0">
                  <a:solidFill>
                    <a:schemeClr val="bg1"/>
                  </a:solidFill>
                </a:endParaRPr>
              </a:p>
            </p:txBody>
          </p:sp>
        </p:grpSp>
        <p:grpSp>
          <p:nvGrpSpPr>
            <p:cNvPr id="90" name="组合 89">
              <a:extLst>
                <a:ext uri="{FF2B5EF4-FFF2-40B4-BE49-F238E27FC236}">
                  <a16:creationId xmlns:a16="http://schemas.microsoft.com/office/drawing/2014/main" id="{C1F8A6C0-2A94-F542-7A84-8EE0F6F41866}"/>
                </a:ext>
              </a:extLst>
            </p:cNvPr>
            <p:cNvGrpSpPr/>
            <p:nvPr/>
          </p:nvGrpSpPr>
          <p:grpSpPr>
            <a:xfrm>
              <a:off x="4010782" y="3788385"/>
              <a:ext cx="473532" cy="444576"/>
              <a:chOff x="2949335" y="3788385"/>
              <a:chExt cx="473532" cy="444576"/>
            </a:xfrm>
          </p:grpSpPr>
          <p:sp>
            <p:nvSpPr>
              <p:cNvPr id="94" name="矩形: 折角 93">
                <a:extLst>
                  <a:ext uri="{FF2B5EF4-FFF2-40B4-BE49-F238E27FC236}">
                    <a16:creationId xmlns:a16="http://schemas.microsoft.com/office/drawing/2014/main" id="{5E0BD6C8-B421-26F1-C931-5874E0AD85EE}"/>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圆角 94">
                <a:extLst>
                  <a:ext uri="{FF2B5EF4-FFF2-40B4-BE49-F238E27FC236}">
                    <a16:creationId xmlns:a16="http://schemas.microsoft.com/office/drawing/2014/main" id="{9D4329AA-2E0F-CFC9-9D19-5496B27BFB87}"/>
                  </a:ext>
                </a:extLst>
              </p:cNvPr>
              <p:cNvSpPr/>
              <p:nvPr/>
            </p:nvSpPr>
            <p:spPr>
              <a:xfrm>
                <a:off x="2949335" y="3944979"/>
                <a:ext cx="473532" cy="216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zh-CN" sz="1600" b="1" dirty="0">
                    <a:solidFill>
                      <a:schemeClr val="bg1"/>
                    </a:solidFill>
                  </a:rPr>
                  <a:t>TXT</a:t>
                </a:r>
                <a:endParaRPr lang="zh-CN" altLang="en-US" sz="1600" b="1" dirty="0">
                  <a:solidFill>
                    <a:schemeClr val="bg1"/>
                  </a:solidFill>
                </a:endParaRPr>
              </a:p>
            </p:txBody>
          </p:sp>
        </p:grpSp>
        <p:grpSp>
          <p:nvGrpSpPr>
            <p:cNvPr id="91" name="组合 90">
              <a:extLst>
                <a:ext uri="{FF2B5EF4-FFF2-40B4-BE49-F238E27FC236}">
                  <a16:creationId xmlns:a16="http://schemas.microsoft.com/office/drawing/2014/main" id="{2ADAA651-698B-37F0-71DD-6A960900DDC4}"/>
                </a:ext>
              </a:extLst>
            </p:cNvPr>
            <p:cNvGrpSpPr/>
            <p:nvPr/>
          </p:nvGrpSpPr>
          <p:grpSpPr>
            <a:xfrm>
              <a:off x="4683663" y="3788385"/>
              <a:ext cx="473532" cy="444576"/>
              <a:chOff x="2949335" y="3788385"/>
              <a:chExt cx="473532" cy="444576"/>
            </a:xfrm>
          </p:grpSpPr>
          <p:sp>
            <p:nvSpPr>
              <p:cNvPr id="92" name="矩形: 折角 91">
                <a:extLst>
                  <a:ext uri="{FF2B5EF4-FFF2-40B4-BE49-F238E27FC236}">
                    <a16:creationId xmlns:a16="http://schemas.microsoft.com/office/drawing/2014/main" id="{9AE8A643-15BE-D1EF-A4D0-2393132D6654}"/>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5CA0AF1C-0C0E-DC86-0444-CB28CAA69E74}"/>
                  </a:ext>
                </a:extLst>
              </p:cNvPr>
              <p:cNvSpPr/>
              <p:nvPr/>
            </p:nvSpPr>
            <p:spPr>
              <a:xfrm>
                <a:off x="2949335" y="3944979"/>
                <a:ext cx="473532" cy="216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sz="1600" b="1" dirty="0">
                    <a:solidFill>
                      <a:schemeClr val="tx1"/>
                    </a:solidFill>
                  </a:rPr>
                  <a:t>MP3</a:t>
                </a:r>
                <a:endParaRPr lang="zh-CN" altLang="en-US" sz="1600" b="1" dirty="0">
                  <a:solidFill>
                    <a:schemeClr val="tx1"/>
                  </a:solidFill>
                </a:endParaRPr>
              </a:p>
            </p:txBody>
          </p:sp>
        </p:grpSp>
      </p:grpSp>
      <p:grpSp>
        <p:nvGrpSpPr>
          <p:cNvPr id="11" name="组合 10">
            <a:extLst>
              <a:ext uri="{FF2B5EF4-FFF2-40B4-BE49-F238E27FC236}">
                <a16:creationId xmlns:a16="http://schemas.microsoft.com/office/drawing/2014/main" id="{C8A942CE-AB64-07C2-945B-D5D81FDAB5A2}"/>
              </a:ext>
            </a:extLst>
          </p:cNvPr>
          <p:cNvGrpSpPr/>
          <p:nvPr/>
        </p:nvGrpSpPr>
        <p:grpSpPr>
          <a:xfrm>
            <a:off x="8499780" y="2589399"/>
            <a:ext cx="473532" cy="444576"/>
            <a:chOff x="2949335" y="3788385"/>
            <a:chExt cx="473532" cy="444576"/>
          </a:xfrm>
        </p:grpSpPr>
        <p:sp>
          <p:nvSpPr>
            <p:cNvPr id="15" name="矩形: 折角 14">
              <a:extLst>
                <a:ext uri="{FF2B5EF4-FFF2-40B4-BE49-F238E27FC236}">
                  <a16:creationId xmlns:a16="http://schemas.microsoft.com/office/drawing/2014/main" id="{4B983CD2-E9F7-405B-B3A5-122517204908}"/>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3C20A8C-6146-70CE-C8CB-4963773FDA21}"/>
                </a:ext>
              </a:extLst>
            </p:cNvPr>
            <p:cNvSpPr/>
            <p:nvPr/>
          </p:nvSpPr>
          <p:spPr>
            <a:xfrm>
              <a:off x="2949335" y="3944979"/>
              <a:ext cx="473532"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rPr>
                <a:t>MP4</a:t>
              </a:r>
              <a:endParaRPr lang="zh-CN" altLang="en-US" sz="1600" b="1" dirty="0">
                <a:solidFill>
                  <a:schemeClr val="tx1"/>
                </a:solidFill>
              </a:endParaRPr>
            </a:p>
          </p:txBody>
        </p:sp>
      </p:grpSp>
      <p:grpSp>
        <p:nvGrpSpPr>
          <p:cNvPr id="23" name="组合 22">
            <a:extLst>
              <a:ext uri="{FF2B5EF4-FFF2-40B4-BE49-F238E27FC236}">
                <a16:creationId xmlns:a16="http://schemas.microsoft.com/office/drawing/2014/main" id="{864FC062-0BD2-F8C3-9C98-8F6CCDC87354}"/>
              </a:ext>
            </a:extLst>
          </p:cNvPr>
          <p:cNvGrpSpPr/>
          <p:nvPr/>
        </p:nvGrpSpPr>
        <p:grpSpPr>
          <a:xfrm>
            <a:off x="10544738" y="3594100"/>
            <a:ext cx="473532" cy="444576"/>
            <a:chOff x="2949335" y="3788385"/>
            <a:chExt cx="473532" cy="444576"/>
          </a:xfrm>
        </p:grpSpPr>
        <p:sp>
          <p:nvSpPr>
            <p:cNvPr id="24" name="矩形: 折角 23">
              <a:extLst>
                <a:ext uri="{FF2B5EF4-FFF2-40B4-BE49-F238E27FC236}">
                  <a16:creationId xmlns:a16="http://schemas.microsoft.com/office/drawing/2014/main" id="{5BAFEC35-0383-DE8F-27B8-438DB9DFADE7}"/>
                </a:ext>
              </a:extLst>
            </p:cNvPr>
            <p:cNvSpPr/>
            <p:nvPr/>
          </p:nvSpPr>
          <p:spPr>
            <a:xfrm>
              <a:off x="3005226" y="3788385"/>
              <a:ext cx="361751" cy="444576"/>
            </a:xfrm>
            <a:prstGeom prst="foldedCorner">
              <a:avLst>
                <a:gd name="adj" fmla="val 30373"/>
              </a:avLst>
            </a:prstGeom>
            <a:solidFill>
              <a:schemeClr val="bg1"/>
            </a:solidFill>
            <a:ln>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79156B70-64DA-F828-EB57-E7E59AE82C0A}"/>
                </a:ext>
              </a:extLst>
            </p:cNvPr>
            <p:cNvSpPr/>
            <p:nvPr/>
          </p:nvSpPr>
          <p:spPr>
            <a:xfrm>
              <a:off x="2949335" y="3944979"/>
              <a:ext cx="473532" cy="216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sz="1600" b="1" dirty="0">
                  <a:solidFill>
                    <a:schemeClr val="tx1"/>
                  </a:solidFill>
                </a:rPr>
                <a:t>MP3</a:t>
              </a:r>
              <a:endParaRPr lang="zh-CN" altLang="en-US" sz="1600" b="1" dirty="0">
                <a:solidFill>
                  <a:schemeClr val="tx1"/>
                </a:solidFill>
              </a:endParaRPr>
            </a:p>
          </p:txBody>
        </p:sp>
      </p:grpSp>
    </p:spTree>
    <p:custDataLst>
      <p:tags r:id="rId1"/>
    </p:custDataLst>
    <p:extLst>
      <p:ext uri="{BB962C8B-B14F-4D97-AF65-F5344CB8AC3E}">
        <p14:creationId xmlns:p14="http://schemas.microsoft.com/office/powerpoint/2010/main" val="367668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4.79167E-6 -1.48148E-6 L -0.16289 -1.48148E-6 L -0.16289 0.17361 L -0.16289 0.17593 L -0.16289 0.17454 " pathEditMode="relative" rAng="0" ptsTypes="AAAAA">
                                      <p:cBhvr>
                                        <p:cTn id="12" dur="2000" fill="hold"/>
                                        <p:tgtEl>
                                          <p:spTgt spid="23"/>
                                        </p:tgtEl>
                                        <p:attrNameLst>
                                          <p:attrName>ppt_x</p:attrName>
                                          <p:attrName>ppt_y</p:attrName>
                                        </p:attrNameLst>
                                      </p:cBhvr>
                                      <p:rCtr x="-8151" y="8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8626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7" name="图形 73">
            <a:extLst>
              <a:ext uri="{FF2B5EF4-FFF2-40B4-BE49-F238E27FC236}">
                <a16:creationId xmlns:a16="http://schemas.microsoft.com/office/drawing/2014/main" id="{B22C2AF3-6C53-2324-FA87-2677A25FB9B5}"/>
              </a:ext>
            </a:extLst>
          </p:cNvPr>
          <p:cNvSpPr/>
          <p:nvPr/>
        </p:nvSpPr>
        <p:spPr>
          <a:xfrm>
            <a:off x="7947736" y="3664167"/>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13" name="图形 12">
            <a:extLst>
              <a:ext uri="{FF2B5EF4-FFF2-40B4-BE49-F238E27FC236}">
                <a16:creationId xmlns:a16="http://schemas.microsoft.com/office/drawing/2014/main" id="{762010C4-82B0-7757-2197-92187D9B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7258" y="3676961"/>
            <a:ext cx="685675" cy="785410"/>
          </a:xfrm>
          <a:prstGeom prst="rect">
            <a:avLst/>
          </a:prstGeom>
        </p:spPr>
      </p:pic>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sp>
        <p:nvSpPr>
          <p:cNvPr id="17" name="对话气泡: 矩形 16">
            <a:extLst>
              <a:ext uri="{FF2B5EF4-FFF2-40B4-BE49-F238E27FC236}">
                <a16:creationId xmlns:a16="http://schemas.microsoft.com/office/drawing/2014/main" id="{6D9DADC7-7BF4-39C1-E658-EA80791C9146}"/>
              </a:ext>
            </a:extLst>
          </p:cNvPr>
          <p:cNvSpPr/>
          <p:nvPr/>
        </p:nvSpPr>
        <p:spPr>
          <a:xfrm>
            <a:off x="7161926" y="800100"/>
            <a:ext cx="4734064" cy="1120116"/>
          </a:xfrm>
          <a:prstGeom prst="wedgeRectCallout">
            <a:avLst>
              <a:gd name="adj1" fmla="val 27314"/>
              <a:gd name="adj2" fmla="val 209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mn-ea"/>
              </a:rPr>
              <a:t>        根据应用需求的不同，</a:t>
            </a:r>
            <a:r>
              <a:rPr lang="en-US" altLang="zh-CN" b="1" dirty="0">
                <a:latin typeface="+mn-ea"/>
              </a:rPr>
              <a:t>FTP</a:t>
            </a:r>
            <a:r>
              <a:rPr lang="zh-CN" altLang="en-US" b="1" dirty="0">
                <a:latin typeface="+mn-ea"/>
              </a:rPr>
              <a:t>服务器可能需要一台高性能和高可靠性的服务器计算机，也可能只需要一台普通的个人计算机即可。</a:t>
            </a:r>
            <a:endParaRPr lang="zh-CN" altLang="en-US" dirty="0"/>
          </a:p>
        </p:txBody>
      </p:sp>
    </p:spTree>
    <p:custDataLst>
      <p:tags r:id="rId1"/>
    </p:custDataLst>
    <p:extLst>
      <p:ext uri="{BB962C8B-B14F-4D97-AF65-F5344CB8AC3E}">
        <p14:creationId xmlns:p14="http://schemas.microsoft.com/office/powerpoint/2010/main" val="21208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xit" presetSubtype="0" fill="hold" nodeType="clickEffect">
                                  <p:stCondLst>
                                    <p:cond delay="0"/>
                                  </p:stCondLst>
                                  <p:childTnLst>
                                    <p:animEffect transition="out" filter="fade">
                                      <p:cBhvr>
                                        <p:cTn id="12" dur="1000"/>
                                        <p:tgtEl>
                                          <p:spTgt spid="13"/>
                                        </p:tgtEl>
                                      </p:cBhvr>
                                    </p:animEffect>
                                    <p:anim calcmode="lin" valueType="num">
                                      <p:cBhvr>
                                        <p:cTn id="13" dur="1000"/>
                                        <p:tgtEl>
                                          <p:spTgt spid="13"/>
                                        </p:tgtEl>
                                        <p:attrNameLst>
                                          <p:attrName>ppt_x</p:attrName>
                                        </p:attrNameLst>
                                      </p:cBhvr>
                                      <p:tavLst>
                                        <p:tav tm="0">
                                          <p:val>
                                            <p:strVal val="ppt_x"/>
                                          </p:val>
                                        </p:tav>
                                        <p:tav tm="100000">
                                          <p:val>
                                            <p:strVal val="ppt_x"/>
                                          </p:val>
                                        </p:tav>
                                      </p:tavLst>
                                    </p:anim>
                                    <p:anim calcmode="lin" valueType="num">
                                      <p:cBhvr>
                                        <p:cTn id="14" dur="100" decel="100000"/>
                                        <p:tgtEl>
                                          <p:spTgt spid="13"/>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应用层概述</a:t>
              </a:r>
            </a:p>
          </p:txBody>
        </p:sp>
      </p:grpSp>
      <p:pic>
        <p:nvPicPr>
          <p:cNvPr id="10" name="图片 9">
            <a:extLst>
              <a:ext uri="{FF2B5EF4-FFF2-40B4-BE49-F238E27FC236}">
                <a16:creationId xmlns:a16="http://schemas.microsoft.com/office/drawing/2014/main" id="{ED8E8BAF-985B-5DAB-102C-464940D555E6}"/>
              </a:ext>
            </a:extLst>
          </p:cNvPr>
          <p:cNvPicPr>
            <a:picLocks noChangeAspect="1"/>
          </p:cNvPicPr>
          <p:nvPr/>
        </p:nvPicPr>
        <p:blipFill>
          <a:blip r:embed="rId3"/>
          <a:stretch>
            <a:fillRect/>
          </a:stretch>
        </p:blipFill>
        <p:spPr>
          <a:xfrm>
            <a:off x="909903" y="1425389"/>
            <a:ext cx="10575220" cy="4683312"/>
          </a:xfrm>
          <a:prstGeom prst="rect">
            <a:avLst/>
          </a:prstGeom>
        </p:spPr>
      </p:pic>
      <p:pic>
        <p:nvPicPr>
          <p:cNvPr id="12" name="图片 11">
            <a:extLst>
              <a:ext uri="{FF2B5EF4-FFF2-40B4-BE49-F238E27FC236}">
                <a16:creationId xmlns:a16="http://schemas.microsoft.com/office/drawing/2014/main" id="{4EEABB26-E9B4-9BB3-A167-D28F308F31AD}"/>
              </a:ext>
            </a:extLst>
          </p:cNvPr>
          <p:cNvPicPr>
            <a:picLocks noChangeAspect="1"/>
          </p:cNvPicPr>
          <p:nvPr/>
        </p:nvPicPr>
        <p:blipFill>
          <a:blip r:embed="rId4"/>
          <a:stretch>
            <a:fillRect/>
          </a:stretch>
        </p:blipFill>
        <p:spPr>
          <a:xfrm>
            <a:off x="966937" y="2099696"/>
            <a:ext cx="10353570" cy="3968660"/>
          </a:xfrm>
          <a:prstGeom prst="rect">
            <a:avLst/>
          </a:prstGeom>
        </p:spPr>
      </p:pic>
      <p:sp>
        <p:nvSpPr>
          <p:cNvPr id="13" name="文本框 12">
            <a:extLst>
              <a:ext uri="{FF2B5EF4-FFF2-40B4-BE49-F238E27FC236}">
                <a16:creationId xmlns:a16="http://schemas.microsoft.com/office/drawing/2014/main" id="{F7B665DC-F256-7300-BA58-6402FF59957B}"/>
              </a:ext>
            </a:extLst>
          </p:cNvPr>
          <p:cNvSpPr txBox="1"/>
          <p:nvPr/>
        </p:nvSpPr>
        <p:spPr>
          <a:xfrm>
            <a:off x="1838154" y="1766123"/>
            <a:ext cx="8590040" cy="276999"/>
          </a:xfrm>
          <a:prstGeom prst="rect">
            <a:avLst/>
          </a:prstGeom>
          <a:solidFill>
            <a:srgbClr val="F1F3F4"/>
          </a:solidFill>
        </p:spPr>
        <p:txBody>
          <a:bodyPr wrap="square" lIns="0" tIns="0" rIns="0" bIns="0" rtlCol="0">
            <a:spAutoFit/>
          </a:bodyPr>
          <a:lstStyle/>
          <a:p>
            <a:r>
              <a:rPr lang="en-US" altLang="zh-CN" b="1" dirty="0"/>
              <a:t>www.hnust.cn</a:t>
            </a:r>
            <a:endParaRPr lang="zh-CN" altLang="en-US" b="1" dirty="0"/>
          </a:p>
        </p:txBody>
      </p:sp>
    </p:spTree>
    <p:custDataLst>
      <p:tags r:id="rId1"/>
    </p:custDataLst>
    <p:extLst>
      <p:ext uri="{BB962C8B-B14F-4D97-AF65-F5344CB8AC3E}">
        <p14:creationId xmlns:p14="http://schemas.microsoft.com/office/powerpoint/2010/main" val="20019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50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7" name="图形 73">
            <a:extLst>
              <a:ext uri="{FF2B5EF4-FFF2-40B4-BE49-F238E27FC236}">
                <a16:creationId xmlns:a16="http://schemas.microsoft.com/office/drawing/2014/main" id="{B22C2AF3-6C53-2324-FA87-2677A25FB9B5}"/>
              </a:ext>
            </a:extLst>
          </p:cNvPr>
          <p:cNvSpPr/>
          <p:nvPr/>
        </p:nvSpPr>
        <p:spPr>
          <a:xfrm>
            <a:off x="7947736" y="3664167"/>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sp>
        <p:nvSpPr>
          <p:cNvPr id="17" name="对话气泡: 矩形 16">
            <a:extLst>
              <a:ext uri="{FF2B5EF4-FFF2-40B4-BE49-F238E27FC236}">
                <a16:creationId xmlns:a16="http://schemas.microsoft.com/office/drawing/2014/main" id="{6D9DADC7-7BF4-39C1-E658-EA80791C9146}"/>
              </a:ext>
            </a:extLst>
          </p:cNvPr>
          <p:cNvSpPr/>
          <p:nvPr/>
        </p:nvSpPr>
        <p:spPr>
          <a:xfrm>
            <a:off x="7161926" y="800100"/>
            <a:ext cx="4734064" cy="1120116"/>
          </a:xfrm>
          <a:prstGeom prst="wedgeRectCallout">
            <a:avLst>
              <a:gd name="adj1" fmla="val 27314"/>
              <a:gd name="adj2" fmla="val 209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mn-ea"/>
              </a:rPr>
              <a:t>        根据应用需求的不同，</a:t>
            </a:r>
            <a:r>
              <a:rPr lang="en-US" altLang="zh-CN" b="1" dirty="0">
                <a:latin typeface="+mn-ea"/>
              </a:rPr>
              <a:t>FTP</a:t>
            </a:r>
            <a:r>
              <a:rPr lang="zh-CN" altLang="en-US" b="1" dirty="0">
                <a:latin typeface="+mn-ea"/>
              </a:rPr>
              <a:t>服务器可能需要一台高性能和高可靠性的服务器计算机，也可能只需要一台普通的个人计算机即可。</a:t>
            </a:r>
            <a:endParaRPr lang="zh-CN" altLang="en-US" dirty="0"/>
          </a:p>
        </p:txBody>
      </p:sp>
      <p:pic>
        <p:nvPicPr>
          <p:cNvPr id="18" name="图形 17">
            <a:extLst>
              <a:ext uri="{FF2B5EF4-FFF2-40B4-BE49-F238E27FC236}">
                <a16:creationId xmlns:a16="http://schemas.microsoft.com/office/drawing/2014/main" id="{637063B0-FE7F-CFAC-8F60-0C070065C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9569" y="3733888"/>
            <a:ext cx="1231621" cy="748327"/>
          </a:xfrm>
          <a:prstGeom prst="rect">
            <a:avLst/>
          </a:prstGeom>
        </p:spPr>
      </p:pic>
    </p:spTree>
    <p:custDataLst>
      <p:tags r:id="rId1"/>
    </p:custDataLst>
    <p:extLst>
      <p:ext uri="{BB962C8B-B14F-4D97-AF65-F5344CB8AC3E}">
        <p14:creationId xmlns:p14="http://schemas.microsoft.com/office/powerpoint/2010/main" val="19787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xit" presetSubtype="0" accel="100000" fill="hold" grpId="0" nodeType="clickEffect">
                                  <p:stCondLst>
                                    <p:cond delay="0"/>
                                  </p:stCondLst>
                                  <p:childTnLst>
                                    <p:anim calcmode="lin" valueType="num">
                                      <p:cBhvr>
                                        <p:cTn id="12" dur="500"/>
                                        <p:tgtEl>
                                          <p:spTgt spid="7"/>
                                        </p:tgtEl>
                                        <p:attrNameLst>
                                          <p:attrName>ppt_w</p:attrName>
                                        </p:attrNameLst>
                                      </p:cBhvr>
                                      <p:tavLst>
                                        <p:tav tm="0">
                                          <p:val>
                                            <p:strVal val="ppt_w"/>
                                          </p:val>
                                        </p:tav>
                                        <p:tav tm="100000">
                                          <p:val>
                                            <p:fltVal val="0"/>
                                          </p:val>
                                        </p:tav>
                                      </p:tavLst>
                                    </p:anim>
                                    <p:anim calcmode="lin" valueType="num">
                                      <p:cBhvr>
                                        <p:cTn id="13" dur="500"/>
                                        <p:tgtEl>
                                          <p:spTgt spid="7"/>
                                        </p:tgtEl>
                                        <p:attrNameLst>
                                          <p:attrName>ppt_h</p:attrName>
                                        </p:attrNameLst>
                                      </p:cBhvr>
                                      <p:tavLst>
                                        <p:tav tm="0">
                                          <p:val>
                                            <p:strVal val="ppt_h"/>
                                          </p:val>
                                        </p:tav>
                                        <p:tav tm="100000">
                                          <p:val>
                                            <p:fltVal val="0"/>
                                          </p:val>
                                        </p:tav>
                                      </p:tavLst>
                                    </p:anim>
                                    <p:anim calcmode="lin" valueType="num">
                                      <p:cBhvr>
                                        <p:cTn id="14" dur="500"/>
                                        <p:tgtEl>
                                          <p:spTgt spid="7"/>
                                        </p:tgtEl>
                                        <p:attrNameLst>
                                          <p:attrName>style.rotation</p:attrName>
                                        </p:attrNameLst>
                                      </p:cBhvr>
                                      <p:tavLst>
                                        <p:tav tm="0">
                                          <p:val>
                                            <p:fltVal val="0"/>
                                          </p:val>
                                        </p:tav>
                                        <p:tav tm="100000">
                                          <p:val>
                                            <p:fltVal val="36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EBF2A59-417B-425C-E2C6-EFE7BDAA24F7}"/>
              </a:ext>
            </a:extLst>
          </p:cNvPr>
          <p:cNvSpPr txBox="1"/>
          <p:nvPr/>
        </p:nvSpPr>
        <p:spPr>
          <a:xfrm>
            <a:off x="8963409" y="4207922"/>
            <a:ext cx="929971" cy="369332"/>
          </a:xfrm>
          <a:prstGeom prst="rect">
            <a:avLst/>
          </a:prstGeom>
          <a:noFill/>
        </p:spPr>
        <p:txBody>
          <a:bodyPr wrap="square">
            <a:spAutoFit/>
          </a:bodyPr>
          <a:lstStyle/>
          <a:p>
            <a:pPr algn="ctr"/>
            <a:r>
              <a:rPr lang="zh-CN" altLang="en-US" b="1" dirty="0">
                <a:latin typeface="+mn-ea"/>
              </a:rPr>
              <a:t>交换机</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50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sp>
        <p:nvSpPr>
          <p:cNvPr id="17" name="对话气泡: 矩形 16">
            <a:extLst>
              <a:ext uri="{FF2B5EF4-FFF2-40B4-BE49-F238E27FC236}">
                <a16:creationId xmlns:a16="http://schemas.microsoft.com/office/drawing/2014/main" id="{6D9DADC7-7BF4-39C1-E658-EA80791C9146}"/>
              </a:ext>
            </a:extLst>
          </p:cNvPr>
          <p:cNvSpPr/>
          <p:nvPr/>
        </p:nvSpPr>
        <p:spPr>
          <a:xfrm>
            <a:off x="7161926" y="800100"/>
            <a:ext cx="4734064" cy="1120116"/>
          </a:xfrm>
          <a:prstGeom prst="wedgeRectCallout">
            <a:avLst>
              <a:gd name="adj1" fmla="val 27314"/>
              <a:gd name="adj2" fmla="val 209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mn-ea"/>
              </a:rPr>
              <a:t>        根据应用需求的不同，</a:t>
            </a:r>
            <a:r>
              <a:rPr lang="en-US" altLang="zh-CN" b="1" dirty="0">
                <a:latin typeface="+mn-ea"/>
              </a:rPr>
              <a:t>FTP</a:t>
            </a:r>
            <a:r>
              <a:rPr lang="zh-CN" altLang="en-US" b="1" dirty="0">
                <a:latin typeface="+mn-ea"/>
              </a:rPr>
              <a:t>服务器可能需要一台高性能和高可靠性的服务器计算机，也可能只需要一台普通的个人计算机即可。</a:t>
            </a:r>
            <a:endParaRPr lang="zh-CN" altLang="en-US" dirty="0"/>
          </a:p>
        </p:txBody>
      </p:sp>
      <p:pic>
        <p:nvPicPr>
          <p:cNvPr id="18" name="图形 17">
            <a:extLst>
              <a:ext uri="{FF2B5EF4-FFF2-40B4-BE49-F238E27FC236}">
                <a16:creationId xmlns:a16="http://schemas.microsoft.com/office/drawing/2014/main" id="{637063B0-FE7F-CFAC-8F60-0C070065C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9569" y="3733888"/>
            <a:ext cx="1231621" cy="748327"/>
          </a:xfrm>
          <a:prstGeom prst="rect">
            <a:avLst/>
          </a:prstGeom>
        </p:spPr>
      </p:pic>
      <p:pic>
        <p:nvPicPr>
          <p:cNvPr id="11" name="图形 10">
            <a:extLst>
              <a:ext uri="{FF2B5EF4-FFF2-40B4-BE49-F238E27FC236}">
                <a16:creationId xmlns:a16="http://schemas.microsoft.com/office/drawing/2014/main" id="{4EDAEBDB-717C-86C1-C5CA-B628B531E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4006" y="3852435"/>
            <a:ext cx="563453" cy="563453"/>
          </a:xfrm>
          <a:prstGeom prst="rect">
            <a:avLst/>
          </a:prstGeom>
        </p:spPr>
      </p:pic>
    </p:spTree>
    <p:custDataLst>
      <p:tags r:id="rId1"/>
    </p:custDataLst>
    <p:extLst>
      <p:ext uri="{BB962C8B-B14F-4D97-AF65-F5344CB8AC3E}">
        <p14:creationId xmlns:p14="http://schemas.microsoft.com/office/powerpoint/2010/main" val="10393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p:tgtEl>
                                          <p:spTgt spid="13"/>
                                        </p:tgtEl>
                                        <p:attrNameLst>
                                          <p:attrName>ppt_x</p:attrName>
                                        </p:attrNameLst>
                                      </p:cBhvr>
                                      <p:tavLst>
                                        <p:tav tm="0">
                                          <p:val>
                                            <p:strVal val="#ppt_x-#ppt_w*1.125000"/>
                                          </p:val>
                                        </p:tav>
                                        <p:tav tm="100000">
                                          <p:val>
                                            <p:strVal val="#ppt_x"/>
                                          </p:val>
                                        </p:tav>
                                      </p:tavLst>
                                    </p:anim>
                                    <p:animEffect transition="in" filter="wipe(righ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28EED7D-C44A-00C6-1D56-293C6BE92077}"/>
              </a:ext>
            </a:extLst>
          </p:cNvPr>
          <p:cNvSpPr txBox="1"/>
          <p:nvPr/>
        </p:nvSpPr>
        <p:spPr>
          <a:xfrm>
            <a:off x="10219766" y="4752361"/>
            <a:ext cx="1593476" cy="369332"/>
          </a:xfrm>
          <a:prstGeom prst="rect">
            <a:avLst/>
          </a:prstGeom>
          <a:noFill/>
        </p:spPr>
        <p:txBody>
          <a:bodyPr wrap="square" rtlCol="0">
            <a:spAutoFit/>
          </a:bodyPr>
          <a:lstStyle/>
          <a:p>
            <a:pPr algn="ctr"/>
            <a:r>
              <a:rPr lang="en-US" altLang="zh-CN" b="1" dirty="0"/>
              <a:t>192.168.124.16</a:t>
            </a:r>
            <a:endParaRPr lang="zh-CN" altLang="en-US" b="1" dirty="0"/>
          </a:p>
        </p:txBody>
      </p:sp>
      <p:sp>
        <p:nvSpPr>
          <p:cNvPr id="13" name="文本框 12">
            <a:extLst>
              <a:ext uri="{FF2B5EF4-FFF2-40B4-BE49-F238E27FC236}">
                <a16:creationId xmlns:a16="http://schemas.microsoft.com/office/drawing/2014/main" id="{2EBF2A59-417B-425C-E2C6-EFE7BDAA24F7}"/>
              </a:ext>
            </a:extLst>
          </p:cNvPr>
          <p:cNvSpPr txBox="1"/>
          <p:nvPr/>
        </p:nvSpPr>
        <p:spPr>
          <a:xfrm>
            <a:off x="8963409" y="4207922"/>
            <a:ext cx="929971" cy="369332"/>
          </a:xfrm>
          <a:prstGeom prst="rect">
            <a:avLst/>
          </a:prstGeom>
          <a:noFill/>
        </p:spPr>
        <p:txBody>
          <a:bodyPr wrap="square">
            <a:spAutoFit/>
          </a:bodyPr>
          <a:lstStyle/>
          <a:p>
            <a:pPr algn="ctr"/>
            <a:r>
              <a:rPr lang="zh-CN" altLang="en-US" b="1" dirty="0">
                <a:latin typeface="+mn-ea"/>
              </a:rPr>
              <a:t>交换机</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50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sp>
        <p:nvSpPr>
          <p:cNvPr id="17" name="对话气泡: 矩形 16">
            <a:extLst>
              <a:ext uri="{FF2B5EF4-FFF2-40B4-BE49-F238E27FC236}">
                <a16:creationId xmlns:a16="http://schemas.microsoft.com/office/drawing/2014/main" id="{6D9DADC7-7BF4-39C1-E658-EA80791C9146}"/>
              </a:ext>
            </a:extLst>
          </p:cNvPr>
          <p:cNvSpPr/>
          <p:nvPr/>
        </p:nvSpPr>
        <p:spPr>
          <a:xfrm>
            <a:off x="7161926" y="800100"/>
            <a:ext cx="4734064" cy="1120116"/>
          </a:xfrm>
          <a:prstGeom prst="wedgeRectCallout">
            <a:avLst>
              <a:gd name="adj1" fmla="val 27314"/>
              <a:gd name="adj2" fmla="val 209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        在</a:t>
            </a:r>
            <a:r>
              <a:rPr lang="en-US" altLang="zh-CN" b="1" dirty="0">
                <a:solidFill>
                  <a:schemeClr val="bg1"/>
                </a:solidFill>
                <a:latin typeface="+mn-ea"/>
              </a:rPr>
              <a:t>windows</a:t>
            </a:r>
            <a:r>
              <a:rPr lang="zh-CN" altLang="en-US" b="1" dirty="0">
                <a:solidFill>
                  <a:schemeClr val="bg1"/>
                </a:solidFill>
                <a:latin typeface="+mn-ea"/>
              </a:rPr>
              <a:t>系统中添加了一个</a:t>
            </a:r>
            <a:r>
              <a:rPr lang="en-US" altLang="zh-CN" b="1" dirty="0">
                <a:solidFill>
                  <a:schemeClr val="bg1"/>
                </a:solidFill>
                <a:latin typeface="+mn-ea"/>
              </a:rPr>
              <a:t>FTP</a:t>
            </a:r>
            <a:r>
              <a:rPr lang="zh-CN" altLang="en-US" b="1" dirty="0">
                <a:solidFill>
                  <a:schemeClr val="bg1"/>
                </a:solidFill>
                <a:latin typeface="+mn-ea"/>
              </a:rPr>
              <a:t>站点（</a:t>
            </a:r>
            <a:r>
              <a:rPr lang="en-US" altLang="zh-CN" b="1" dirty="0">
                <a:solidFill>
                  <a:schemeClr val="bg1"/>
                </a:solidFill>
                <a:latin typeface="+mn-ea"/>
              </a:rPr>
              <a:t>FTP</a:t>
            </a:r>
            <a:r>
              <a:rPr lang="zh-CN" altLang="en-US" b="1" dirty="0">
                <a:solidFill>
                  <a:schemeClr val="bg1"/>
                </a:solidFill>
                <a:latin typeface="+mn-ea"/>
              </a:rPr>
              <a:t>服务器），具体方法比较简单，请同学们在网上自行查阅。</a:t>
            </a:r>
          </a:p>
        </p:txBody>
      </p:sp>
      <p:pic>
        <p:nvPicPr>
          <p:cNvPr id="18" name="图形 17">
            <a:extLst>
              <a:ext uri="{FF2B5EF4-FFF2-40B4-BE49-F238E27FC236}">
                <a16:creationId xmlns:a16="http://schemas.microsoft.com/office/drawing/2014/main" id="{637063B0-FE7F-CFAC-8F60-0C070065C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9569" y="3733888"/>
            <a:ext cx="1231621" cy="748327"/>
          </a:xfrm>
          <a:prstGeom prst="rect">
            <a:avLst/>
          </a:prstGeom>
        </p:spPr>
      </p:pic>
      <p:pic>
        <p:nvPicPr>
          <p:cNvPr id="11" name="图形 10">
            <a:extLst>
              <a:ext uri="{FF2B5EF4-FFF2-40B4-BE49-F238E27FC236}">
                <a16:creationId xmlns:a16="http://schemas.microsoft.com/office/drawing/2014/main" id="{4EDAEBDB-717C-86C1-C5CA-B628B531E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4006" y="3852435"/>
            <a:ext cx="563453" cy="563453"/>
          </a:xfrm>
          <a:prstGeom prst="rect">
            <a:avLst/>
          </a:prstGeom>
        </p:spPr>
      </p:pic>
      <p:grpSp>
        <p:nvGrpSpPr>
          <p:cNvPr id="22" name="组合 21">
            <a:extLst>
              <a:ext uri="{FF2B5EF4-FFF2-40B4-BE49-F238E27FC236}">
                <a16:creationId xmlns:a16="http://schemas.microsoft.com/office/drawing/2014/main" id="{45C7C01B-B26D-C63D-C541-F9355F226601}"/>
              </a:ext>
            </a:extLst>
          </p:cNvPr>
          <p:cNvGrpSpPr/>
          <p:nvPr/>
        </p:nvGrpSpPr>
        <p:grpSpPr>
          <a:xfrm>
            <a:off x="399379" y="2264257"/>
            <a:ext cx="5611283" cy="3740855"/>
            <a:chOff x="399379" y="2264257"/>
            <a:chExt cx="5611283" cy="3740855"/>
          </a:xfrm>
        </p:grpSpPr>
        <p:pic>
          <p:nvPicPr>
            <p:cNvPr id="16" name="图片 15">
              <a:extLst>
                <a:ext uri="{FF2B5EF4-FFF2-40B4-BE49-F238E27FC236}">
                  <a16:creationId xmlns:a16="http://schemas.microsoft.com/office/drawing/2014/main" id="{80D81593-ED0B-7F91-186A-38D755F9E257}"/>
                </a:ext>
              </a:extLst>
            </p:cNvPr>
            <p:cNvPicPr>
              <a:picLocks noChangeAspect="1"/>
            </p:cNvPicPr>
            <p:nvPr/>
          </p:nvPicPr>
          <p:blipFill>
            <a:blip r:embed="rId9"/>
            <a:stretch>
              <a:fillRect/>
            </a:stretch>
          </p:blipFill>
          <p:spPr>
            <a:xfrm>
              <a:off x="399379" y="2264257"/>
              <a:ext cx="5611283" cy="3740855"/>
            </a:xfrm>
            <a:prstGeom prst="rect">
              <a:avLst/>
            </a:prstGeom>
          </p:spPr>
        </p:pic>
        <p:sp>
          <p:nvSpPr>
            <p:cNvPr id="21" name="矩形: 圆角 20">
              <a:extLst>
                <a:ext uri="{FF2B5EF4-FFF2-40B4-BE49-F238E27FC236}">
                  <a16:creationId xmlns:a16="http://schemas.microsoft.com/office/drawing/2014/main" id="{89559918-8C76-800F-8D2D-C713858AD4B2}"/>
                </a:ext>
              </a:extLst>
            </p:cNvPr>
            <p:cNvSpPr/>
            <p:nvPr/>
          </p:nvSpPr>
          <p:spPr>
            <a:xfrm>
              <a:off x="1284194" y="2689411"/>
              <a:ext cx="3610535" cy="244204"/>
            </a:xfrm>
            <a:prstGeom prst="roundRect">
              <a:avLst>
                <a:gd name="adj" fmla="val 50000"/>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D725DC02-E99B-D6F3-D11C-8BB63D1020FF}"/>
              </a:ext>
            </a:extLst>
          </p:cNvPr>
          <p:cNvSpPr txBox="1"/>
          <p:nvPr/>
        </p:nvSpPr>
        <p:spPr>
          <a:xfrm>
            <a:off x="1284194" y="2631399"/>
            <a:ext cx="1725249" cy="344030"/>
          </a:xfrm>
          <a:prstGeom prst="rect">
            <a:avLst/>
          </a:prstGeom>
          <a:noFill/>
        </p:spPr>
        <p:txBody>
          <a:bodyPr wrap="square" rtlCol="0">
            <a:spAutoFit/>
          </a:bodyPr>
          <a:lstStyle/>
          <a:p>
            <a:r>
              <a:rPr lang="en-US" altLang="zh-CN" sz="1600" b="1" dirty="0"/>
              <a:t>ftp://192.168.124.16</a:t>
            </a:r>
            <a:endParaRPr lang="zh-CN" altLang="en-US" sz="1600" b="1" dirty="0"/>
          </a:p>
        </p:txBody>
      </p:sp>
      <p:pic>
        <p:nvPicPr>
          <p:cNvPr id="27" name="图片 26">
            <a:extLst>
              <a:ext uri="{FF2B5EF4-FFF2-40B4-BE49-F238E27FC236}">
                <a16:creationId xmlns:a16="http://schemas.microsoft.com/office/drawing/2014/main" id="{4E50E9D3-1C8B-9586-A32C-4BB414867860}"/>
              </a:ext>
            </a:extLst>
          </p:cNvPr>
          <p:cNvPicPr>
            <a:picLocks noChangeAspect="1"/>
          </p:cNvPicPr>
          <p:nvPr/>
        </p:nvPicPr>
        <p:blipFill>
          <a:blip r:embed="rId10"/>
          <a:stretch>
            <a:fillRect/>
          </a:stretch>
        </p:blipFill>
        <p:spPr>
          <a:xfrm>
            <a:off x="406103" y="3052743"/>
            <a:ext cx="5455984" cy="2871291"/>
          </a:xfrm>
          <a:prstGeom prst="rect">
            <a:avLst/>
          </a:prstGeom>
        </p:spPr>
      </p:pic>
      <p:sp>
        <p:nvSpPr>
          <p:cNvPr id="29" name="椭圆 28">
            <a:extLst>
              <a:ext uri="{FF2B5EF4-FFF2-40B4-BE49-F238E27FC236}">
                <a16:creationId xmlns:a16="http://schemas.microsoft.com/office/drawing/2014/main" id="{57252784-6D57-B167-572B-C65C26A64987}"/>
              </a:ext>
            </a:extLst>
          </p:cNvPr>
          <p:cNvSpPr/>
          <p:nvPr/>
        </p:nvSpPr>
        <p:spPr>
          <a:xfrm>
            <a:off x="1284194" y="2630192"/>
            <a:ext cx="395911" cy="341473"/>
          </a:xfrm>
          <a:prstGeom prst="ellipse">
            <a:avLst/>
          </a:prstGeom>
          <a:solidFill>
            <a:schemeClr val="accent1">
              <a:alpha val="4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4385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50"/>
                                  </p:iterate>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800" decel="100000"/>
                                        <p:tgtEl>
                                          <p:spTgt spid="29"/>
                                        </p:tgtEl>
                                      </p:cBhvr>
                                    </p:animEffect>
                                    <p:anim calcmode="lin" valueType="num">
                                      <p:cBhvr>
                                        <p:cTn id="34" dur="800" decel="100000" fill="hold"/>
                                        <p:tgtEl>
                                          <p:spTgt spid="29"/>
                                        </p:tgtEl>
                                        <p:attrNameLst>
                                          <p:attrName>style.rotation</p:attrName>
                                        </p:attrNameLst>
                                      </p:cBhvr>
                                      <p:tavLst>
                                        <p:tav tm="0">
                                          <p:val>
                                            <p:fltVal val="-90"/>
                                          </p:val>
                                        </p:tav>
                                        <p:tav tm="100000">
                                          <p:val>
                                            <p:fltVal val="0"/>
                                          </p:val>
                                        </p:tav>
                                      </p:tavLst>
                                    </p:anim>
                                    <p:anim calcmode="lin" valueType="num">
                                      <p:cBhvr>
                                        <p:cTn id="35" dur="800" decel="100000" fill="hold"/>
                                        <p:tgtEl>
                                          <p:spTgt spid="29"/>
                                        </p:tgtEl>
                                        <p:attrNameLst>
                                          <p:attrName>ppt_x</p:attrName>
                                        </p:attrNameLst>
                                      </p:cBhvr>
                                      <p:tavLst>
                                        <p:tav tm="0">
                                          <p:val>
                                            <p:strVal val="#ppt_x+0.4"/>
                                          </p:val>
                                        </p:tav>
                                        <p:tav tm="100000">
                                          <p:val>
                                            <p:strVal val="#ppt_x-0.05"/>
                                          </p:val>
                                        </p:tav>
                                      </p:tavLst>
                                    </p:anim>
                                    <p:anim calcmode="lin" valueType="num">
                                      <p:cBhvr>
                                        <p:cTn id="36" dur="800" decel="100000" fill="hold"/>
                                        <p:tgtEl>
                                          <p:spTgt spid="29"/>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23" grpId="0"/>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28EED7D-C44A-00C6-1D56-293C6BE92077}"/>
              </a:ext>
            </a:extLst>
          </p:cNvPr>
          <p:cNvSpPr txBox="1"/>
          <p:nvPr/>
        </p:nvSpPr>
        <p:spPr>
          <a:xfrm>
            <a:off x="10219766" y="4752361"/>
            <a:ext cx="1593476" cy="369332"/>
          </a:xfrm>
          <a:prstGeom prst="rect">
            <a:avLst/>
          </a:prstGeom>
          <a:noFill/>
        </p:spPr>
        <p:txBody>
          <a:bodyPr wrap="square" rtlCol="0">
            <a:spAutoFit/>
          </a:bodyPr>
          <a:lstStyle/>
          <a:p>
            <a:pPr algn="ctr"/>
            <a:r>
              <a:rPr lang="en-US" altLang="zh-CN" b="1" dirty="0"/>
              <a:t>192.168.124.16</a:t>
            </a:r>
            <a:endParaRPr lang="zh-CN" altLang="en-US" b="1" dirty="0"/>
          </a:p>
        </p:txBody>
      </p:sp>
      <p:sp>
        <p:nvSpPr>
          <p:cNvPr id="13" name="文本框 12">
            <a:extLst>
              <a:ext uri="{FF2B5EF4-FFF2-40B4-BE49-F238E27FC236}">
                <a16:creationId xmlns:a16="http://schemas.microsoft.com/office/drawing/2014/main" id="{2EBF2A59-417B-425C-E2C6-EFE7BDAA24F7}"/>
              </a:ext>
            </a:extLst>
          </p:cNvPr>
          <p:cNvSpPr txBox="1"/>
          <p:nvPr/>
        </p:nvSpPr>
        <p:spPr>
          <a:xfrm>
            <a:off x="8963409" y="4207922"/>
            <a:ext cx="929971" cy="369332"/>
          </a:xfrm>
          <a:prstGeom prst="rect">
            <a:avLst/>
          </a:prstGeom>
          <a:noFill/>
        </p:spPr>
        <p:txBody>
          <a:bodyPr wrap="square">
            <a:spAutoFit/>
          </a:bodyPr>
          <a:lstStyle/>
          <a:p>
            <a:pPr algn="ctr"/>
            <a:r>
              <a:rPr lang="zh-CN" altLang="en-US" b="1" dirty="0">
                <a:latin typeface="+mn-ea"/>
              </a:rPr>
              <a:t>交换机</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50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sp>
        <p:nvSpPr>
          <p:cNvPr id="17" name="对话气泡: 矩形 16">
            <a:extLst>
              <a:ext uri="{FF2B5EF4-FFF2-40B4-BE49-F238E27FC236}">
                <a16:creationId xmlns:a16="http://schemas.microsoft.com/office/drawing/2014/main" id="{6D9DADC7-7BF4-39C1-E658-EA80791C9146}"/>
              </a:ext>
            </a:extLst>
          </p:cNvPr>
          <p:cNvSpPr/>
          <p:nvPr/>
        </p:nvSpPr>
        <p:spPr>
          <a:xfrm>
            <a:off x="7161926" y="800100"/>
            <a:ext cx="4734064" cy="1120116"/>
          </a:xfrm>
          <a:prstGeom prst="wedgeRectCallout">
            <a:avLst>
              <a:gd name="adj1" fmla="val 27314"/>
              <a:gd name="adj2" fmla="val 209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        在</a:t>
            </a:r>
            <a:r>
              <a:rPr lang="en-US" altLang="zh-CN" b="1" dirty="0">
                <a:solidFill>
                  <a:schemeClr val="bg1"/>
                </a:solidFill>
                <a:latin typeface="+mn-ea"/>
              </a:rPr>
              <a:t>windows</a:t>
            </a:r>
            <a:r>
              <a:rPr lang="zh-CN" altLang="en-US" b="1" dirty="0">
                <a:solidFill>
                  <a:schemeClr val="bg1"/>
                </a:solidFill>
                <a:latin typeface="+mn-ea"/>
              </a:rPr>
              <a:t>系统中添加了一个</a:t>
            </a:r>
            <a:r>
              <a:rPr lang="en-US" altLang="zh-CN" b="1" dirty="0">
                <a:solidFill>
                  <a:schemeClr val="bg1"/>
                </a:solidFill>
                <a:latin typeface="+mn-ea"/>
              </a:rPr>
              <a:t>FTP</a:t>
            </a:r>
            <a:r>
              <a:rPr lang="zh-CN" altLang="en-US" b="1" dirty="0">
                <a:solidFill>
                  <a:schemeClr val="bg1"/>
                </a:solidFill>
                <a:latin typeface="+mn-ea"/>
              </a:rPr>
              <a:t>站点（</a:t>
            </a:r>
            <a:r>
              <a:rPr lang="en-US" altLang="zh-CN" b="1" dirty="0">
                <a:solidFill>
                  <a:schemeClr val="bg1"/>
                </a:solidFill>
                <a:latin typeface="+mn-ea"/>
              </a:rPr>
              <a:t>FTP</a:t>
            </a:r>
            <a:r>
              <a:rPr lang="zh-CN" altLang="en-US" b="1" dirty="0">
                <a:solidFill>
                  <a:schemeClr val="bg1"/>
                </a:solidFill>
                <a:latin typeface="+mn-ea"/>
              </a:rPr>
              <a:t>服务器），具体方法比较简单，请同学们在网上自行查阅。</a:t>
            </a:r>
          </a:p>
        </p:txBody>
      </p:sp>
      <p:pic>
        <p:nvPicPr>
          <p:cNvPr id="18" name="图形 17">
            <a:extLst>
              <a:ext uri="{FF2B5EF4-FFF2-40B4-BE49-F238E27FC236}">
                <a16:creationId xmlns:a16="http://schemas.microsoft.com/office/drawing/2014/main" id="{637063B0-FE7F-CFAC-8F60-0C070065C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9569" y="3733888"/>
            <a:ext cx="1231621" cy="748327"/>
          </a:xfrm>
          <a:prstGeom prst="rect">
            <a:avLst/>
          </a:prstGeom>
        </p:spPr>
      </p:pic>
      <p:pic>
        <p:nvPicPr>
          <p:cNvPr id="11" name="图形 10">
            <a:extLst>
              <a:ext uri="{FF2B5EF4-FFF2-40B4-BE49-F238E27FC236}">
                <a16:creationId xmlns:a16="http://schemas.microsoft.com/office/drawing/2014/main" id="{4EDAEBDB-717C-86C1-C5CA-B628B531E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4006" y="3852435"/>
            <a:ext cx="563453" cy="563453"/>
          </a:xfrm>
          <a:prstGeom prst="rect">
            <a:avLst/>
          </a:prstGeom>
        </p:spPr>
      </p:pic>
      <p:pic>
        <p:nvPicPr>
          <p:cNvPr id="15" name="图片 14">
            <a:extLst>
              <a:ext uri="{FF2B5EF4-FFF2-40B4-BE49-F238E27FC236}">
                <a16:creationId xmlns:a16="http://schemas.microsoft.com/office/drawing/2014/main" id="{235B6E0C-4BFD-D371-46E4-B99B5508E34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99937" y="1549520"/>
            <a:ext cx="5002117" cy="4890545"/>
          </a:xfrm>
          <a:prstGeom prst="rect">
            <a:avLst/>
          </a:prstGeom>
        </p:spPr>
      </p:pic>
      <p:sp>
        <p:nvSpPr>
          <p:cNvPr id="19" name="文本框 18">
            <a:extLst>
              <a:ext uri="{FF2B5EF4-FFF2-40B4-BE49-F238E27FC236}">
                <a16:creationId xmlns:a16="http://schemas.microsoft.com/office/drawing/2014/main" id="{1D069640-B515-6DC9-4021-1F87ABF90BBC}"/>
              </a:ext>
            </a:extLst>
          </p:cNvPr>
          <p:cNvSpPr txBox="1"/>
          <p:nvPr/>
        </p:nvSpPr>
        <p:spPr>
          <a:xfrm>
            <a:off x="3683079" y="1835017"/>
            <a:ext cx="1554294" cy="338554"/>
          </a:xfrm>
          <a:prstGeom prst="rect">
            <a:avLst/>
          </a:prstGeom>
          <a:noFill/>
        </p:spPr>
        <p:txBody>
          <a:bodyPr wrap="square" rtlCol="0">
            <a:spAutoFit/>
          </a:bodyPr>
          <a:lstStyle/>
          <a:p>
            <a:r>
              <a:rPr lang="zh-CN" altLang="en-US" sz="1600" b="1" dirty="0">
                <a:solidFill>
                  <a:schemeClr val="accent1"/>
                </a:solidFill>
                <a:effectLst>
                  <a:outerShdw blurRad="38100" dist="38100" dir="2700000" algn="tl">
                    <a:srgbClr val="000000">
                      <a:alpha val="43137"/>
                    </a:srgbClr>
                  </a:outerShdw>
                </a:effectLst>
              </a:rPr>
              <a:t>连接</a:t>
            </a:r>
            <a:r>
              <a:rPr lang="en-US" altLang="zh-CN" sz="1600" b="1" dirty="0">
                <a:solidFill>
                  <a:schemeClr val="accent1"/>
                </a:solidFill>
                <a:effectLst>
                  <a:outerShdw blurRad="38100" dist="38100" dir="2700000" algn="tl">
                    <a:srgbClr val="000000">
                      <a:alpha val="43137"/>
                    </a:srgbClr>
                  </a:outerShdw>
                </a:effectLst>
              </a:rPr>
              <a:t>FTP</a:t>
            </a:r>
            <a:r>
              <a:rPr lang="zh-CN" altLang="en-US" sz="1600" b="1" dirty="0">
                <a:solidFill>
                  <a:schemeClr val="accent1"/>
                </a:solidFill>
                <a:effectLst>
                  <a:outerShdw blurRad="38100" dist="38100" dir="2700000" algn="tl">
                    <a:srgbClr val="000000">
                      <a:alpha val="43137"/>
                    </a:srgbClr>
                  </a:outerShdw>
                </a:effectLst>
              </a:rPr>
              <a:t>服务器</a:t>
            </a:r>
          </a:p>
        </p:txBody>
      </p:sp>
      <p:sp>
        <p:nvSpPr>
          <p:cNvPr id="20" name="文本框 19">
            <a:extLst>
              <a:ext uri="{FF2B5EF4-FFF2-40B4-BE49-F238E27FC236}">
                <a16:creationId xmlns:a16="http://schemas.microsoft.com/office/drawing/2014/main" id="{A721EC35-53F5-2A1D-A82F-C1A304DF6C4B}"/>
              </a:ext>
            </a:extLst>
          </p:cNvPr>
          <p:cNvSpPr txBox="1"/>
          <p:nvPr/>
        </p:nvSpPr>
        <p:spPr>
          <a:xfrm>
            <a:off x="3540474" y="2491399"/>
            <a:ext cx="1554294" cy="338554"/>
          </a:xfrm>
          <a:prstGeom prst="rect">
            <a:avLst/>
          </a:prstGeom>
          <a:noFill/>
        </p:spPr>
        <p:txBody>
          <a:bodyPr wrap="square" rtlCol="0">
            <a:spAutoFit/>
          </a:bodyPr>
          <a:lstStyle/>
          <a:p>
            <a:r>
              <a:rPr lang="zh-CN" altLang="en-US" sz="1600" b="1" dirty="0">
                <a:solidFill>
                  <a:schemeClr val="accent1"/>
                </a:solidFill>
                <a:effectLst>
                  <a:outerShdw blurRad="38100" dist="38100" dir="2700000" algn="tl">
                    <a:srgbClr val="000000">
                      <a:alpha val="43137"/>
                    </a:srgbClr>
                  </a:outerShdw>
                </a:effectLst>
              </a:rPr>
              <a:t>匿名登录</a:t>
            </a:r>
          </a:p>
        </p:txBody>
      </p:sp>
      <p:sp>
        <p:nvSpPr>
          <p:cNvPr id="24" name="文本框 23">
            <a:extLst>
              <a:ext uri="{FF2B5EF4-FFF2-40B4-BE49-F238E27FC236}">
                <a16:creationId xmlns:a16="http://schemas.microsoft.com/office/drawing/2014/main" id="{43C1A261-7A66-8752-7A37-8C42D8346660}"/>
              </a:ext>
            </a:extLst>
          </p:cNvPr>
          <p:cNvSpPr txBox="1"/>
          <p:nvPr/>
        </p:nvSpPr>
        <p:spPr>
          <a:xfrm>
            <a:off x="1052886" y="2905523"/>
            <a:ext cx="2085558" cy="338554"/>
          </a:xfrm>
          <a:prstGeom prst="rect">
            <a:avLst/>
          </a:prstGeom>
          <a:noFill/>
        </p:spPr>
        <p:txBody>
          <a:bodyPr wrap="square" rtlCol="0">
            <a:spAutoFit/>
          </a:bodyPr>
          <a:lstStyle/>
          <a:p>
            <a:r>
              <a:rPr lang="zh-CN" altLang="en-US" sz="1600" b="1" dirty="0">
                <a:solidFill>
                  <a:schemeClr val="accent1"/>
                </a:solidFill>
                <a:effectLst>
                  <a:outerShdw blurRad="38100" dist="38100" dir="2700000" algn="tl">
                    <a:srgbClr val="000000">
                      <a:alpha val="43137"/>
                    </a:srgbClr>
                  </a:outerShdw>
                </a:effectLst>
              </a:rPr>
              <a:t>匿名登录，无需密码</a:t>
            </a:r>
          </a:p>
        </p:txBody>
      </p:sp>
      <p:sp>
        <p:nvSpPr>
          <p:cNvPr id="26" name="文本框 25">
            <a:extLst>
              <a:ext uri="{FF2B5EF4-FFF2-40B4-BE49-F238E27FC236}">
                <a16:creationId xmlns:a16="http://schemas.microsoft.com/office/drawing/2014/main" id="{8DF7CAE6-9564-0D8E-08AC-6D0E952E9726}"/>
              </a:ext>
            </a:extLst>
          </p:cNvPr>
          <p:cNvSpPr txBox="1"/>
          <p:nvPr/>
        </p:nvSpPr>
        <p:spPr>
          <a:xfrm>
            <a:off x="1191911" y="3213669"/>
            <a:ext cx="4476087" cy="338554"/>
          </a:xfrm>
          <a:prstGeom prst="rect">
            <a:avLst/>
          </a:prstGeom>
          <a:noFill/>
        </p:spPr>
        <p:txBody>
          <a:bodyPr wrap="square" rtlCol="0">
            <a:spAutoFit/>
          </a:bodyPr>
          <a:lstStyle/>
          <a:p>
            <a:r>
              <a:rPr lang="zh-CN" altLang="en-US" sz="1600" b="1" dirty="0">
                <a:solidFill>
                  <a:schemeClr val="accent1"/>
                </a:solidFill>
                <a:effectLst>
                  <a:outerShdw blurRad="38100" dist="38100" dir="2700000" algn="tl">
                    <a:srgbClr val="000000">
                      <a:alpha val="43137"/>
                    </a:srgbClr>
                  </a:outerShdw>
                </a:effectLst>
              </a:rPr>
              <a:t>列出</a:t>
            </a:r>
            <a:r>
              <a:rPr lang="en-US" altLang="zh-CN" sz="1600" b="1" dirty="0">
                <a:solidFill>
                  <a:schemeClr val="accent1"/>
                </a:solidFill>
                <a:effectLst>
                  <a:outerShdw blurRad="38100" dist="38100" dir="2700000" algn="tl">
                    <a:srgbClr val="000000">
                      <a:alpha val="43137"/>
                    </a:srgbClr>
                  </a:outerShdw>
                </a:effectLst>
              </a:rPr>
              <a:t>FTP</a:t>
            </a:r>
            <a:r>
              <a:rPr lang="zh-CN" altLang="en-US" sz="1600" b="1" dirty="0">
                <a:solidFill>
                  <a:schemeClr val="accent1"/>
                </a:solidFill>
                <a:effectLst>
                  <a:outerShdw blurRad="38100" dist="38100" dir="2700000" algn="tl">
                    <a:srgbClr val="000000">
                      <a:alpha val="43137"/>
                    </a:srgbClr>
                  </a:outerShdw>
                </a:effectLst>
              </a:rPr>
              <a:t>服务器当前目录下的所有文件和文件夹</a:t>
            </a:r>
          </a:p>
        </p:txBody>
      </p:sp>
      <p:sp>
        <p:nvSpPr>
          <p:cNvPr id="31" name="文本框 30">
            <a:extLst>
              <a:ext uri="{FF2B5EF4-FFF2-40B4-BE49-F238E27FC236}">
                <a16:creationId xmlns:a16="http://schemas.microsoft.com/office/drawing/2014/main" id="{9C00B140-AF47-F52A-6D27-2700DCBC1B69}"/>
              </a:ext>
            </a:extLst>
          </p:cNvPr>
          <p:cNvSpPr txBox="1"/>
          <p:nvPr/>
        </p:nvSpPr>
        <p:spPr>
          <a:xfrm>
            <a:off x="2108610" y="4673472"/>
            <a:ext cx="3559388" cy="338554"/>
          </a:xfrm>
          <a:prstGeom prst="rect">
            <a:avLst/>
          </a:prstGeom>
          <a:noFill/>
        </p:spPr>
        <p:txBody>
          <a:bodyPr wrap="square" rtlCol="0">
            <a:spAutoFit/>
          </a:bodyPr>
          <a:lstStyle/>
          <a:p>
            <a:r>
              <a:rPr lang="zh-CN" altLang="en-US" sz="1600" b="1" dirty="0">
                <a:solidFill>
                  <a:schemeClr val="accent1"/>
                </a:solidFill>
                <a:effectLst>
                  <a:outerShdw blurRad="38100" dist="38100" dir="2700000" algn="tl">
                    <a:srgbClr val="000000">
                      <a:alpha val="43137"/>
                    </a:srgbClr>
                  </a:outerShdw>
                </a:effectLst>
              </a:rPr>
              <a:t>从</a:t>
            </a:r>
            <a:r>
              <a:rPr lang="en-US" altLang="zh-CN" sz="1600" b="1" dirty="0">
                <a:solidFill>
                  <a:schemeClr val="accent1"/>
                </a:solidFill>
                <a:effectLst>
                  <a:outerShdw blurRad="38100" dist="38100" dir="2700000" algn="tl">
                    <a:srgbClr val="000000">
                      <a:alpha val="43137"/>
                    </a:srgbClr>
                  </a:outerShdw>
                </a:effectLst>
              </a:rPr>
              <a:t>FTP</a:t>
            </a:r>
            <a:r>
              <a:rPr lang="zh-CN" altLang="en-US" sz="1600" b="1" dirty="0">
                <a:solidFill>
                  <a:schemeClr val="accent1"/>
                </a:solidFill>
                <a:effectLst>
                  <a:outerShdw blurRad="38100" dist="38100" dir="2700000" algn="tl">
                    <a:srgbClr val="000000">
                      <a:alpha val="43137"/>
                    </a:srgbClr>
                  </a:outerShdw>
                </a:effectLst>
              </a:rPr>
              <a:t>服务器下载</a:t>
            </a:r>
            <a:r>
              <a:rPr lang="en-US" altLang="zh-CN" sz="1600" b="1" dirty="0">
                <a:solidFill>
                  <a:schemeClr val="accent1"/>
                </a:solidFill>
                <a:effectLst>
                  <a:outerShdw blurRad="38100" dist="38100" dir="2700000" algn="tl">
                    <a:srgbClr val="000000">
                      <a:alpha val="43137"/>
                    </a:srgbClr>
                  </a:outerShdw>
                </a:effectLst>
              </a:rPr>
              <a:t>FTPDemo.txt</a:t>
            </a:r>
            <a:r>
              <a:rPr lang="zh-CN" altLang="en-US" sz="1600" b="1" dirty="0">
                <a:solidFill>
                  <a:schemeClr val="accent1"/>
                </a:solidFill>
                <a:effectLst>
                  <a:outerShdw blurRad="38100" dist="38100" dir="2700000" algn="tl">
                    <a:srgbClr val="000000">
                      <a:alpha val="43137"/>
                    </a:srgbClr>
                  </a:outerShdw>
                </a:effectLst>
              </a:rPr>
              <a:t>文件</a:t>
            </a:r>
          </a:p>
        </p:txBody>
      </p:sp>
      <p:sp>
        <p:nvSpPr>
          <p:cNvPr id="32" name="文本框 31">
            <a:extLst>
              <a:ext uri="{FF2B5EF4-FFF2-40B4-BE49-F238E27FC236}">
                <a16:creationId xmlns:a16="http://schemas.microsoft.com/office/drawing/2014/main" id="{9435010F-9C5C-517B-CD2B-EC627DEC7FAA}"/>
              </a:ext>
            </a:extLst>
          </p:cNvPr>
          <p:cNvSpPr txBox="1"/>
          <p:nvPr/>
        </p:nvSpPr>
        <p:spPr>
          <a:xfrm>
            <a:off x="1709487" y="5409656"/>
            <a:ext cx="2633913" cy="338554"/>
          </a:xfrm>
          <a:prstGeom prst="rect">
            <a:avLst/>
          </a:prstGeom>
          <a:noFill/>
        </p:spPr>
        <p:txBody>
          <a:bodyPr wrap="square" rtlCol="0">
            <a:spAutoFit/>
          </a:bodyPr>
          <a:lstStyle/>
          <a:p>
            <a:r>
              <a:rPr lang="zh-CN" altLang="en-US" sz="1600" b="1" dirty="0">
                <a:solidFill>
                  <a:schemeClr val="accent1"/>
                </a:solidFill>
                <a:effectLst>
                  <a:outerShdw blurRad="38100" dist="38100" dir="2700000" algn="tl">
                    <a:srgbClr val="000000">
                      <a:alpha val="43137"/>
                    </a:srgbClr>
                  </a:outerShdw>
                </a:effectLst>
              </a:rPr>
              <a:t>向</a:t>
            </a:r>
            <a:r>
              <a:rPr lang="en-US" altLang="zh-CN" sz="1600" b="1" dirty="0">
                <a:solidFill>
                  <a:schemeClr val="accent1"/>
                </a:solidFill>
                <a:effectLst>
                  <a:outerShdw blurRad="38100" dist="38100" dir="2700000" algn="tl">
                    <a:srgbClr val="000000">
                      <a:alpha val="43137"/>
                    </a:srgbClr>
                  </a:outerShdw>
                </a:effectLst>
              </a:rPr>
              <a:t>FTP</a:t>
            </a:r>
            <a:r>
              <a:rPr lang="zh-CN" altLang="en-US" sz="1600" b="1" dirty="0">
                <a:solidFill>
                  <a:schemeClr val="accent1"/>
                </a:solidFill>
                <a:effectLst>
                  <a:outerShdw blurRad="38100" dist="38100" dir="2700000" algn="tl">
                    <a:srgbClr val="000000">
                      <a:alpha val="43137"/>
                    </a:srgbClr>
                  </a:outerShdw>
                </a:effectLst>
              </a:rPr>
              <a:t>服务器上传</a:t>
            </a:r>
            <a:r>
              <a:rPr lang="en-US" altLang="zh-CN" sz="1600" b="1" dirty="0">
                <a:solidFill>
                  <a:schemeClr val="accent1"/>
                </a:solidFill>
                <a:effectLst>
                  <a:outerShdw blurRad="38100" dist="38100" dir="2700000" algn="tl">
                    <a:srgbClr val="000000">
                      <a:alpha val="43137"/>
                    </a:srgbClr>
                  </a:outerShdw>
                </a:effectLst>
              </a:rPr>
              <a:t>1.txt</a:t>
            </a:r>
            <a:r>
              <a:rPr lang="zh-CN" altLang="en-US" sz="1600" b="1" dirty="0">
                <a:solidFill>
                  <a:schemeClr val="accent1"/>
                </a:solidFill>
                <a:effectLst>
                  <a:outerShdw blurRad="38100" dist="38100" dir="2700000" algn="tl">
                    <a:srgbClr val="000000">
                      <a:alpha val="43137"/>
                    </a:srgbClr>
                  </a:outerShdw>
                </a:effectLst>
              </a:rPr>
              <a:t>文件</a:t>
            </a:r>
          </a:p>
        </p:txBody>
      </p:sp>
      <p:sp>
        <p:nvSpPr>
          <p:cNvPr id="33" name="矩形 32">
            <a:extLst>
              <a:ext uri="{FF2B5EF4-FFF2-40B4-BE49-F238E27FC236}">
                <a16:creationId xmlns:a16="http://schemas.microsoft.com/office/drawing/2014/main" id="{0C86C4FE-8560-68C9-41D0-328537147482}"/>
              </a:ext>
            </a:extLst>
          </p:cNvPr>
          <p:cNvSpPr/>
          <p:nvPr/>
        </p:nvSpPr>
        <p:spPr>
          <a:xfrm>
            <a:off x="2233460" y="1910587"/>
            <a:ext cx="1399778" cy="21148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926481C-5E2D-E8BB-769D-A9C8E83CFA12}"/>
              </a:ext>
            </a:extLst>
          </p:cNvPr>
          <p:cNvSpPr/>
          <p:nvPr/>
        </p:nvSpPr>
        <p:spPr>
          <a:xfrm>
            <a:off x="2730065" y="2534638"/>
            <a:ext cx="810409" cy="21148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4F915BB-0A28-273A-FEBB-12BA82FAE212}"/>
              </a:ext>
            </a:extLst>
          </p:cNvPr>
          <p:cNvSpPr/>
          <p:nvPr/>
        </p:nvSpPr>
        <p:spPr>
          <a:xfrm>
            <a:off x="833682" y="3277129"/>
            <a:ext cx="424687" cy="180845"/>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FC7D838-E2F4-42DB-4385-83C2A3AED714}"/>
              </a:ext>
            </a:extLst>
          </p:cNvPr>
          <p:cNvSpPr/>
          <p:nvPr/>
        </p:nvSpPr>
        <p:spPr>
          <a:xfrm>
            <a:off x="833682" y="4737009"/>
            <a:ext cx="1274928" cy="180845"/>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505C9D7-1AF9-9AB9-B0DA-7E41AE17F696}"/>
              </a:ext>
            </a:extLst>
          </p:cNvPr>
          <p:cNvSpPr/>
          <p:nvPr/>
        </p:nvSpPr>
        <p:spPr>
          <a:xfrm>
            <a:off x="843654" y="5465051"/>
            <a:ext cx="865833" cy="180845"/>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4189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500"/>
                            </p:stCondLst>
                            <p:childTnLst>
                              <p:par>
                                <p:cTn id="15" presetID="1" presetClass="entr" presetSubtype="0" fill="hold" grpId="0" nodeType="afterEffect">
                                  <p:stCondLst>
                                    <p:cond delay="0"/>
                                  </p:stCondLst>
                                  <p:iterate type="lt">
                                    <p:tmAbs val="100"/>
                                  </p:iterate>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100"/>
                                  </p:iterate>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par>
                          <p:cTn id="34" fill="hold">
                            <p:stCondLst>
                              <p:cond delay="500"/>
                            </p:stCondLst>
                            <p:childTnLst>
                              <p:par>
                                <p:cTn id="35" presetID="1" presetClass="entr" presetSubtype="0" fill="hold" grpId="0" nodeType="afterEffect">
                                  <p:stCondLst>
                                    <p:cond delay="0"/>
                                  </p:stCondLst>
                                  <p:iterate type="lt">
                                    <p:tmAbs val="100"/>
                                  </p:iterate>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par>
                          <p:cTn id="42" fill="hold">
                            <p:stCondLst>
                              <p:cond delay="500"/>
                            </p:stCondLst>
                            <p:childTnLst>
                              <p:par>
                                <p:cTn id="43" presetID="1" presetClass="entr" presetSubtype="0" fill="hold" grpId="0" nodeType="afterEffect">
                                  <p:stCondLst>
                                    <p:cond delay="0"/>
                                  </p:stCondLst>
                                  <p:iterate type="lt">
                                    <p:tmAbs val="100"/>
                                  </p:iterate>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26" grpId="0"/>
      <p:bldP spid="31" grpId="0"/>
      <p:bldP spid="32" grpId="0"/>
      <p:bldP spid="33" grpId="0" animBg="1"/>
      <p:bldP spid="34" grpId="0" animBg="1"/>
      <p:bldP spid="35" grpId="0" animBg="1"/>
      <p:bldP spid="36" grpId="0" animBg="1"/>
      <p:bldP spid="3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28EED7D-C44A-00C6-1D56-293C6BE92077}"/>
              </a:ext>
            </a:extLst>
          </p:cNvPr>
          <p:cNvSpPr txBox="1"/>
          <p:nvPr/>
        </p:nvSpPr>
        <p:spPr>
          <a:xfrm>
            <a:off x="10219766" y="4752361"/>
            <a:ext cx="1593476" cy="369332"/>
          </a:xfrm>
          <a:prstGeom prst="rect">
            <a:avLst/>
          </a:prstGeom>
          <a:noFill/>
        </p:spPr>
        <p:txBody>
          <a:bodyPr wrap="square" rtlCol="0">
            <a:spAutoFit/>
          </a:bodyPr>
          <a:lstStyle/>
          <a:p>
            <a:pPr algn="ctr"/>
            <a:r>
              <a:rPr lang="en-US" altLang="zh-CN" b="1" dirty="0"/>
              <a:t>192.168.124.16</a:t>
            </a:r>
            <a:endParaRPr lang="zh-CN" altLang="en-US" b="1" dirty="0"/>
          </a:p>
        </p:txBody>
      </p:sp>
      <p:sp>
        <p:nvSpPr>
          <p:cNvPr id="13" name="文本框 12">
            <a:extLst>
              <a:ext uri="{FF2B5EF4-FFF2-40B4-BE49-F238E27FC236}">
                <a16:creationId xmlns:a16="http://schemas.microsoft.com/office/drawing/2014/main" id="{2EBF2A59-417B-425C-E2C6-EFE7BDAA24F7}"/>
              </a:ext>
            </a:extLst>
          </p:cNvPr>
          <p:cNvSpPr txBox="1"/>
          <p:nvPr/>
        </p:nvSpPr>
        <p:spPr>
          <a:xfrm>
            <a:off x="8963409" y="4207922"/>
            <a:ext cx="929971" cy="369332"/>
          </a:xfrm>
          <a:prstGeom prst="rect">
            <a:avLst/>
          </a:prstGeom>
          <a:noFill/>
        </p:spPr>
        <p:txBody>
          <a:bodyPr wrap="square">
            <a:spAutoFit/>
          </a:bodyPr>
          <a:lstStyle/>
          <a:p>
            <a:pPr algn="ctr"/>
            <a:r>
              <a:rPr lang="zh-CN" altLang="en-US" b="1" dirty="0">
                <a:latin typeface="+mn-ea"/>
              </a:rPr>
              <a:t>交换机</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50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sp>
        <p:nvSpPr>
          <p:cNvPr id="17" name="对话气泡: 矩形 16">
            <a:extLst>
              <a:ext uri="{FF2B5EF4-FFF2-40B4-BE49-F238E27FC236}">
                <a16:creationId xmlns:a16="http://schemas.microsoft.com/office/drawing/2014/main" id="{6D9DADC7-7BF4-39C1-E658-EA80791C9146}"/>
              </a:ext>
            </a:extLst>
          </p:cNvPr>
          <p:cNvSpPr/>
          <p:nvPr/>
        </p:nvSpPr>
        <p:spPr>
          <a:xfrm>
            <a:off x="7161926" y="800100"/>
            <a:ext cx="4734064" cy="1120116"/>
          </a:xfrm>
          <a:prstGeom prst="wedgeRectCallout">
            <a:avLst>
              <a:gd name="adj1" fmla="val 27314"/>
              <a:gd name="adj2" fmla="val 209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        在</a:t>
            </a:r>
            <a:r>
              <a:rPr lang="en-US" altLang="zh-CN" b="1" dirty="0">
                <a:solidFill>
                  <a:schemeClr val="bg1"/>
                </a:solidFill>
                <a:latin typeface="+mn-ea"/>
              </a:rPr>
              <a:t>windows</a:t>
            </a:r>
            <a:r>
              <a:rPr lang="zh-CN" altLang="en-US" b="1" dirty="0">
                <a:solidFill>
                  <a:schemeClr val="bg1"/>
                </a:solidFill>
                <a:latin typeface="+mn-ea"/>
              </a:rPr>
              <a:t>系统中添加了一个</a:t>
            </a:r>
            <a:r>
              <a:rPr lang="en-US" altLang="zh-CN" b="1" dirty="0">
                <a:solidFill>
                  <a:schemeClr val="bg1"/>
                </a:solidFill>
                <a:latin typeface="+mn-ea"/>
              </a:rPr>
              <a:t>FTP</a:t>
            </a:r>
            <a:r>
              <a:rPr lang="zh-CN" altLang="en-US" b="1" dirty="0">
                <a:solidFill>
                  <a:schemeClr val="bg1"/>
                </a:solidFill>
                <a:latin typeface="+mn-ea"/>
              </a:rPr>
              <a:t>站点（</a:t>
            </a:r>
            <a:r>
              <a:rPr lang="en-US" altLang="zh-CN" b="1" dirty="0">
                <a:solidFill>
                  <a:schemeClr val="bg1"/>
                </a:solidFill>
                <a:latin typeface="+mn-ea"/>
              </a:rPr>
              <a:t>FTP</a:t>
            </a:r>
            <a:r>
              <a:rPr lang="zh-CN" altLang="en-US" b="1" dirty="0">
                <a:solidFill>
                  <a:schemeClr val="bg1"/>
                </a:solidFill>
                <a:latin typeface="+mn-ea"/>
              </a:rPr>
              <a:t>服务器），具体方法比较简单，请同学们在网上自行查阅。</a:t>
            </a:r>
          </a:p>
        </p:txBody>
      </p:sp>
      <p:pic>
        <p:nvPicPr>
          <p:cNvPr id="18" name="图形 17">
            <a:extLst>
              <a:ext uri="{FF2B5EF4-FFF2-40B4-BE49-F238E27FC236}">
                <a16:creationId xmlns:a16="http://schemas.microsoft.com/office/drawing/2014/main" id="{637063B0-FE7F-CFAC-8F60-0C070065C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9569" y="3733888"/>
            <a:ext cx="1231621" cy="748327"/>
          </a:xfrm>
          <a:prstGeom prst="rect">
            <a:avLst/>
          </a:prstGeom>
        </p:spPr>
      </p:pic>
      <p:pic>
        <p:nvPicPr>
          <p:cNvPr id="11" name="图形 10">
            <a:extLst>
              <a:ext uri="{FF2B5EF4-FFF2-40B4-BE49-F238E27FC236}">
                <a16:creationId xmlns:a16="http://schemas.microsoft.com/office/drawing/2014/main" id="{4EDAEBDB-717C-86C1-C5CA-B628B531E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4006" y="3852435"/>
            <a:ext cx="563453" cy="563453"/>
          </a:xfrm>
          <a:prstGeom prst="rect">
            <a:avLst/>
          </a:prstGeom>
        </p:spPr>
      </p:pic>
      <p:pic>
        <p:nvPicPr>
          <p:cNvPr id="16" name="图片 15" descr="图形用户界面, 文本, 应用程序&#10;&#10;描述已自动生成">
            <a:extLst>
              <a:ext uri="{FF2B5EF4-FFF2-40B4-BE49-F238E27FC236}">
                <a16:creationId xmlns:a16="http://schemas.microsoft.com/office/drawing/2014/main" id="{C340CD83-C0BF-484A-36E8-6AACCE62C7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123" y="1779719"/>
            <a:ext cx="5810484" cy="4049582"/>
          </a:xfrm>
          <a:prstGeom prst="rect">
            <a:avLst/>
          </a:prstGeom>
        </p:spPr>
      </p:pic>
      <p:sp>
        <p:nvSpPr>
          <p:cNvPr id="21" name="文本框 20">
            <a:extLst>
              <a:ext uri="{FF2B5EF4-FFF2-40B4-BE49-F238E27FC236}">
                <a16:creationId xmlns:a16="http://schemas.microsoft.com/office/drawing/2014/main" id="{A90411D2-3079-5D54-FF0F-7BE688BE9580}"/>
              </a:ext>
            </a:extLst>
          </p:cNvPr>
          <p:cNvSpPr txBox="1"/>
          <p:nvPr/>
        </p:nvSpPr>
        <p:spPr>
          <a:xfrm>
            <a:off x="583557" y="5908645"/>
            <a:ext cx="5241984" cy="400110"/>
          </a:xfrm>
          <a:prstGeom prst="rect">
            <a:avLst/>
          </a:prstGeom>
          <a:noFill/>
        </p:spPr>
        <p:txBody>
          <a:bodyPr wrap="square">
            <a:spAutoFit/>
          </a:bodyPr>
          <a:lstStyle/>
          <a:p>
            <a:r>
              <a:rPr lang="zh-CN" altLang="en-US" sz="2000" b="1" dirty="0">
                <a:solidFill>
                  <a:schemeClr val="accent1"/>
                </a:solidFill>
                <a:effectLst>
                  <a:outerShdw blurRad="38100" dist="38100" dir="2700000" algn="tl">
                    <a:srgbClr val="000000">
                      <a:alpha val="43137"/>
                    </a:srgbClr>
                  </a:outerShdw>
                </a:effectLst>
              </a:rPr>
              <a:t>无需用户记住FTP客户端工具命令，操作简便！</a:t>
            </a:r>
          </a:p>
        </p:txBody>
      </p:sp>
    </p:spTree>
    <p:custDataLst>
      <p:tags r:id="rId1"/>
    </p:custDataLst>
    <p:extLst>
      <p:ext uri="{BB962C8B-B14F-4D97-AF65-F5344CB8AC3E}">
        <p14:creationId xmlns:p14="http://schemas.microsoft.com/office/powerpoint/2010/main" val="306845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p:tgtEl>
                                          <p:spTgt spid="21"/>
                                        </p:tgtEl>
                                        <p:attrNameLst>
                                          <p:attrName>ppt_y</p:attrName>
                                        </p:attrNameLst>
                                      </p:cBhvr>
                                      <p:tavLst>
                                        <p:tav tm="0">
                                          <p:val>
                                            <p:strVal val="#ppt_y-#ppt_h*1.125000"/>
                                          </p:val>
                                        </p:tav>
                                        <p:tav tm="100000">
                                          <p:val>
                                            <p:strVal val="#ppt_y"/>
                                          </p:val>
                                        </p:tav>
                                      </p:tavLst>
                                    </p:anim>
                                    <p:animEffect transition="in" filter="wipe(down)">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05762D37-EDD2-2130-0DE8-ECF37380E0DF}"/>
              </a:ext>
            </a:extLst>
          </p:cNvPr>
          <p:cNvSpPr/>
          <p:nvPr/>
        </p:nvSpPr>
        <p:spPr>
          <a:xfrm>
            <a:off x="1187387" y="2843202"/>
            <a:ext cx="4159623" cy="2334941"/>
          </a:xfrm>
          <a:prstGeom prst="roundRect">
            <a:avLst>
              <a:gd name="adj" fmla="val 99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b="1" dirty="0">
                <a:solidFill>
                  <a:schemeClr val="bg1"/>
                </a:solidFill>
              </a:rPr>
              <a:t>FTP</a:t>
            </a:r>
            <a:r>
              <a:rPr lang="zh-CN" altLang="en-US" b="1" dirty="0">
                <a:solidFill>
                  <a:schemeClr val="bg1"/>
                </a:solidFill>
              </a:rPr>
              <a:t>的常见用途是在计算机之间传输文件，尤其是用于批量传输文件。</a:t>
            </a:r>
            <a:endParaRPr lang="en-US" altLang="zh-CN" b="1" dirty="0">
              <a:solidFill>
                <a:schemeClr val="bg1"/>
              </a:solidFill>
            </a:endParaRPr>
          </a:p>
          <a:p>
            <a:pPr marL="285750" indent="-285750">
              <a:lnSpc>
                <a:spcPct val="150000"/>
              </a:lnSpc>
              <a:buFont typeface="Wingdings" panose="05000000000000000000" pitchFamily="2" charset="2"/>
              <a:buChar char="l"/>
            </a:pPr>
            <a:r>
              <a:rPr lang="en-US" altLang="zh-CN" b="1" dirty="0">
                <a:solidFill>
                  <a:schemeClr val="bg1"/>
                </a:solidFill>
                <a:latin typeface="+mn-ea"/>
              </a:rPr>
              <a:t>FTP</a:t>
            </a:r>
            <a:r>
              <a:rPr lang="zh-CN" altLang="en-US" b="1" dirty="0">
                <a:solidFill>
                  <a:schemeClr val="bg1"/>
                </a:solidFill>
                <a:latin typeface="+mn-ea"/>
              </a:rPr>
              <a:t>的另一个常见用途是让网站设计者将构成网站内容的大量文件批量上传到他们的</a:t>
            </a:r>
            <a:r>
              <a:rPr lang="en-US" altLang="zh-CN" b="1" dirty="0">
                <a:solidFill>
                  <a:schemeClr val="bg1"/>
                </a:solidFill>
                <a:latin typeface="+mn-ea"/>
              </a:rPr>
              <a:t>Web</a:t>
            </a:r>
            <a:r>
              <a:rPr lang="zh-CN" altLang="en-US" b="1" dirty="0">
                <a:solidFill>
                  <a:schemeClr val="bg1"/>
                </a:solidFill>
                <a:latin typeface="+mn-ea"/>
              </a:rPr>
              <a:t>服务器。</a:t>
            </a:r>
            <a:endParaRPr lang="zh-CN" altLang="en-US" dirty="0"/>
          </a:p>
        </p:txBody>
      </p:sp>
      <p:sp>
        <p:nvSpPr>
          <p:cNvPr id="7" name="文本框 6">
            <a:extLst>
              <a:ext uri="{FF2B5EF4-FFF2-40B4-BE49-F238E27FC236}">
                <a16:creationId xmlns:a16="http://schemas.microsoft.com/office/drawing/2014/main" id="{B28EED7D-C44A-00C6-1D56-293C6BE92077}"/>
              </a:ext>
            </a:extLst>
          </p:cNvPr>
          <p:cNvSpPr txBox="1"/>
          <p:nvPr/>
        </p:nvSpPr>
        <p:spPr>
          <a:xfrm>
            <a:off x="10219766" y="4752361"/>
            <a:ext cx="1593476" cy="369332"/>
          </a:xfrm>
          <a:prstGeom prst="rect">
            <a:avLst/>
          </a:prstGeom>
          <a:noFill/>
        </p:spPr>
        <p:txBody>
          <a:bodyPr wrap="square" rtlCol="0">
            <a:spAutoFit/>
          </a:bodyPr>
          <a:lstStyle/>
          <a:p>
            <a:pPr algn="ctr"/>
            <a:r>
              <a:rPr lang="en-US" altLang="zh-CN" b="1" dirty="0"/>
              <a:t>192.168.124.16</a:t>
            </a:r>
            <a:endParaRPr lang="zh-CN" altLang="en-US" b="1" dirty="0"/>
          </a:p>
        </p:txBody>
      </p:sp>
      <p:sp>
        <p:nvSpPr>
          <p:cNvPr id="13" name="文本框 12">
            <a:extLst>
              <a:ext uri="{FF2B5EF4-FFF2-40B4-BE49-F238E27FC236}">
                <a16:creationId xmlns:a16="http://schemas.microsoft.com/office/drawing/2014/main" id="{2EBF2A59-417B-425C-E2C6-EFE7BDAA24F7}"/>
              </a:ext>
            </a:extLst>
          </p:cNvPr>
          <p:cNvSpPr txBox="1"/>
          <p:nvPr/>
        </p:nvSpPr>
        <p:spPr>
          <a:xfrm>
            <a:off x="8963409" y="4207922"/>
            <a:ext cx="929971" cy="369332"/>
          </a:xfrm>
          <a:prstGeom prst="rect">
            <a:avLst/>
          </a:prstGeom>
          <a:noFill/>
        </p:spPr>
        <p:txBody>
          <a:bodyPr wrap="square">
            <a:spAutoFit/>
          </a:bodyPr>
          <a:lstStyle/>
          <a:p>
            <a:pPr algn="ctr"/>
            <a:r>
              <a:rPr lang="zh-CN" altLang="en-US" b="1" dirty="0">
                <a:latin typeface="+mn-ea"/>
              </a:rPr>
              <a:t>交换机</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的作用</a:t>
              </a:r>
            </a:p>
          </p:txBody>
        </p:sp>
      </p:grpSp>
      <p:cxnSp>
        <p:nvCxnSpPr>
          <p:cNvPr id="28" name="直接连接符 27">
            <a:extLst>
              <a:ext uri="{FF2B5EF4-FFF2-40B4-BE49-F238E27FC236}">
                <a16:creationId xmlns:a16="http://schemas.microsoft.com/office/drawing/2014/main" id="{A212739A-937E-2860-9800-C8EEDFB2ACF4}"/>
              </a:ext>
            </a:extLst>
          </p:cNvPr>
          <p:cNvCxnSpPr/>
          <p:nvPr/>
        </p:nvCxnSpPr>
        <p:spPr>
          <a:xfrm>
            <a:off x="8738347" y="2751132"/>
            <a:ext cx="0" cy="2713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EB58B3-3E63-FA56-5D58-06691B12448C}"/>
              </a:ext>
            </a:extLst>
          </p:cNvPr>
          <p:cNvCxnSpPr>
            <a:cxnSpLocks/>
          </p:cNvCxnSpPr>
          <p:nvPr/>
        </p:nvCxnSpPr>
        <p:spPr>
          <a:xfrm>
            <a:off x="6918834" y="4134685"/>
            <a:ext cx="350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E2666590-57DD-CDE7-E52C-1A1667075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1245" y="3676961"/>
            <a:ext cx="690048" cy="667424"/>
          </a:xfrm>
          <a:prstGeom prst="rect">
            <a:avLst/>
          </a:prstGeom>
        </p:spPr>
      </p:pic>
      <p:sp>
        <p:nvSpPr>
          <p:cNvPr id="6" name="文本框 5">
            <a:extLst>
              <a:ext uri="{FF2B5EF4-FFF2-40B4-BE49-F238E27FC236}">
                <a16:creationId xmlns:a16="http://schemas.microsoft.com/office/drawing/2014/main" id="{1540E699-3E07-DB8A-B1F6-7DF79011596A}"/>
              </a:ext>
            </a:extLst>
          </p:cNvPr>
          <p:cNvSpPr txBox="1"/>
          <p:nvPr/>
        </p:nvSpPr>
        <p:spPr>
          <a:xfrm>
            <a:off x="6164684" y="445741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pic>
        <p:nvPicPr>
          <p:cNvPr id="8" name="图形 7">
            <a:extLst>
              <a:ext uri="{FF2B5EF4-FFF2-40B4-BE49-F238E27FC236}">
                <a16:creationId xmlns:a16="http://schemas.microsoft.com/office/drawing/2014/main" id="{BF48D78C-95AA-3D12-4F84-884250D7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3323" y="2417420"/>
            <a:ext cx="690048" cy="667424"/>
          </a:xfrm>
          <a:prstGeom prst="rect">
            <a:avLst/>
          </a:prstGeom>
        </p:spPr>
      </p:pic>
      <p:pic>
        <p:nvPicPr>
          <p:cNvPr id="9" name="图形 8">
            <a:extLst>
              <a:ext uri="{FF2B5EF4-FFF2-40B4-BE49-F238E27FC236}">
                <a16:creationId xmlns:a16="http://schemas.microsoft.com/office/drawing/2014/main" id="{9C244C5F-261D-B874-5621-06F724869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411" y="4936502"/>
            <a:ext cx="690048" cy="667424"/>
          </a:xfrm>
          <a:prstGeom prst="rect">
            <a:avLst/>
          </a:prstGeom>
        </p:spPr>
      </p:pic>
      <p:sp>
        <p:nvSpPr>
          <p:cNvPr id="10" name="文本框 9">
            <a:extLst>
              <a:ext uri="{FF2B5EF4-FFF2-40B4-BE49-F238E27FC236}">
                <a16:creationId xmlns:a16="http://schemas.microsoft.com/office/drawing/2014/main" id="{179D0A79-6A2B-477F-143A-1B9C5960DF85}"/>
              </a:ext>
            </a:extLst>
          </p:cNvPr>
          <p:cNvSpPr txBox="1"/>
          <p:nvPr/>
        </p:nvSpPr>
        <p:spPr>
          <a:xfrm>
            <a:off x="8100850" y="5739368"/>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2" name="文本框 11">
            <a:extLst>
              <a:ext uri="{FF2B5EF4-FFF2-40B4-BE49-F238E27FC236}">
                <a16:creationId xmlns:a16="http://schemas.microsoft.com/office/drawing/2014/main" id="{4C9B85AF-EF39-E110-3748-CB50B3B5112B}"/>
              </a:ext>
            </a:extLst>
          </p:cNvPr>
          <p:cNvSpPr txBox="1"/>
          <p:nvPr/>
        </p:nvSpPr>
        <p:spPr>
          <a:xfrm>
            <a:off x="8156762" y="1998513"/>
            <a:ext cx="1163170"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14" name="文本框 13">
            <a:extLst>
              <a:ext uri="{FF2B5EF4-FFF2-40B4-BE49-F238E27FC236}">
                <a16:creationId xmlns:a16="http://schemas.microsoft.com/office/drawing/2014/main" id="{7F84A145-6D08-D2D7-A119-BB9F60159359}"/>
              </a:ext>
            </a:extLst>
          </p:cNvPr>
          <p:cNvSpPr txBox="1"/>
          <p:nvPr/>
        </p:nvSpPr>
        <p:spPr>
          <a:xfrm>
            <a:off x="10283963" y="4457418"/>
            <a:ext cx="1320846" cy="369332"/>
          </a:xfrm>
          <a:prstGeom prst="rect">
            <a:avLst/>
          </a:prstGeom>
          <a:noFill/>
        </p:spPr>
        <p:txBody>
          <a:bodyPr wrap="square" rtlCol="0">
            <a:spAutoFit/>
          </a:bodyPr>
          <a:lstStyle/>
          <a:p>
            <a:pPr algn="ctr"/>
            <a:r>
              <a:rPr lang="en-US" altLang="zh-CN" b="1" dirty="0"/>
              <a:t>FTP</a:t>
            </a:r>
            <a:r>
              <a:rPr lang="zh-CN" altLang="en-US" b="1" dirty="0"/>
              <a:t>服务器</a:t>
            </a:r>
          </a:p>
        </p:txBody>
      </p:sp>
      <p:sp>
        <p:nvSpPr>
          <p:cNvPr id="30" name="文本框 29">
            <a:extLst>
              <a:ext uri="{FF2B5EF4-FFF2-40B4-BE49-F238E27FC236}">
                <a16:creationId xmlns:a16="http://schemas.microsoft.com/office/drawing/2014/main" id="{BB6306AC-DE7B-7471-21B4-CAEAC5B543CC}"/>
              </a:ext>
            </a:extLst>
          </p:cNvPr>
          <p:cNvSpPr txBox="1"/>
          <p:nvPr/>
        </p:nvSpPr>
        <p:spPr>
          <a:xfrm>
            <a:off x="840441" y="1149410"/>
            <a:ext cx="3588334"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文件传送协议</a:t>
            </a:r>
            <a:r>
              <a:rPr lang="en-US" altLang="zh-CN" b="1" dirty="0"/>
              <a:t>FTP</a:t>
            </a:r>
            <a:r>
              <a:rPr lang="zh-CN" altLang="en-US" b="1" dirty="0"/>
              <a:t>的应用</a:t>
            </a:r>
          </a:p>
        </p:txBody>
      </p:sp>
      <p:pic>
        <p:nvPicPr>
          <p:cNvPr id="18" name="图形 17">
            <a:extLst>
              <a:ext uri="{FF2B5EF4-FFF2-40B4-BE49-F238E27FC236}">
                <a16:creationId xmlns:a16="http://schemas.microsoft.com/office/drawing/2014/main" id="{637063B0-FE7F-CFAC-8F60-0C070065C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9569" y="3733888"/>
            <a:ext cx="1231621" cy="748327"/>
          </a:xfrm>
          <a:prstGeom prst="rect">
            <a:avLst/>
          </a:prstGeom>
        </p:spPr>
      </p:pic>
      <p:pic>
        <p:nvPicPr>
          <p:cNvPr id="11" name="图形 10">
            <a:extLst>
              <a:ext uri="{FF2B5EF4-FFF2-40B4-BE49-F238E27FC236}">
                <a16:creationId xmlns:a16="http://schemas.microsoft.com/office/drawing/2014/main" id="{4EDAEBDB-717C-86C1-C5CA-B628B531E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4006" y="3852435"/>
            <a:ext cx="563453" cy="563453"/>
          </a:xfrm>
          <a:prstGeom prst="rect">
            <a:avLst/>
          </a:prstGeom>
        </p:spPr>
      </p:pic>
    </p:spTree>
    <p:custDataLst>
      <p:tags r:id="rId1"/>
    </p:custDataLst>
    <p:extLst>
      <p:ext uri="{BB962C8B-B14F-4D97-AF65-F5344CB8AC3E}">
        <p14:creationId xmlns:p14="http://schemas.microsoft.com/office/powerpoint/2010/main" val="21854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的基本工作原理</a:t>
              </a:r>
            </a:p>
          </p:txBody>
        </p:sp>
      </p:grpSp>
      <p:grpSp>
        <p:nvGrpSpPr>
          <p:cNvPr id="5" name="组合 4">
            <a:extLst>
              <a:ext uri="{FF2B5EF4-FFF2-40B4-BE49-F238E27FC236}">
                <a16:creationId xmlns:a16="http://schemas.microsoft.com/office/drawing/2014/main" id="{EBEF5BA1-1892-611D-DC4C-B22C9DDECF9B}"/>
              </a:ext>
            </a:extLst>
          </p:cNvPr>
          <p:cNvGrpSpPr/>
          <p:nvPr/>
        </p:nvGrpSpPr>
        <p:grpSpPr>
          <a:xfrm>
            <a:off x="2341278" y="2487095"/>
            <a:ext cx="6403152" cy="1107629"/>
            <a:chOff x="2617902" y="2077660"/>
            <a:chExt cx="6403152" cy="1107629"/>
          </a:xfrm>
        </p:grpSpPr>
        <p:pic>
          <p:nvPicPr>
            <p:cNvPr id="6" name="图形 5">
              <a:extLst>
                <a:ext uri="{FF2B5EF4-FFF2-40B4-BE49-F238E27FC236}">
                  <a16:creationId xmlns:a16="http://schemas.microsoft.com/office/drawing/2014/main" id="{F35C45E9-90E8-691D-EA2C-FD35BE98E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0104" y="2446992"/>
              <a:ext cx="763324" cy="738297"/>
            </a:xfrm>
            <a:prstGeom prst="rect">
              <a:avLst/>
            </a:prstGeom>
          </p:spPr>
        </p:pic>
        <p:pic>
          <p:nvPicPr>
            <p:cNvPr id="7" name="图形 6">
              <a:extLst>
                <a:ext uri="{FF2B5EF4-FFF2-40B4-BE49-F238E27FC236}">
                  <a16:creationId xmlns:a16="http://schemas.microsoft.com/office/drawing/2014/main" id="{DE3F0290-2C25-4B63-32F1-F9E1C3EE44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9943" y="2446992"/>
              <a:ext cx="644545" cy="738297"/>
            </a:xfrm>
            <a:prstGeom prst="rect">
              <a:avLst/>
            </a:prstGeom>
          </p:spPr>
        </p:pic>
        <p:sp>
          <p:nvSpPr>
            <p:cNvPr id="8" name="文本框 7">
              <a:extLst>
                <a:ext uri="{FF2B5EF4-FFF2-40B4-BE49-F238E27FC236}">
                  <a16:creationId xmlns:a16="http://schemas.microsoft.com/office/drawing/2014/main" id="{5E4E8736-8146-B854-384D-7F3C6763A4DB}"/>
                </a:ext>
              </a:extLst>
            </p:cNvPr>
            <p:cNvSpPr txBox="1"/>
            <p:nvPr/>
          </p:nvSpPr>
          <p:spPr>
            <a:xfrm>
              <a:off x="2617902" y="2077660"/>
              <a:ext cx="1188834" cy="369332"/>
            </a:xfrm>
            <a:prstGeom prst="rect">
              <a:avLst/>
            </a:prstGeom>
            <a:noFill/>
          </p:spPr>
          <p:txBody>
            <a:bodyPr wrap="square" rtlCol="0">
              <a:spAutoFit/>
            </a:bodyPr>
            <a:lstStyle/>
            <a:p>
              <a:pPr algn="ctr"/>
              <a:r>
                <a:rPr lang="en-US" altLang="zh-CN" b="1" dirty="0"/>
                <a:t>FTP</a:t>
              </a:r>
              <a:r>
                <a:rPr lang="zh-CN" altLang="en-US" b="1" dirty="0"/>
                <a:t>客户</a:t>
              </a:r>
            </a:p>
          </p:txBody>
        </p:sp>
        <p:sp>
          <p:nvSpPr>
            <p:cNvPr id="9" name="文本框 8">
              <a:extLst>
                <a:ext uri="{FF2B5EF4-FFF2-40B4-BE49-F238E27FC236}">
                  <a16:creationId xmlns:a16="http://schemas.microsoft.com/office/drawing/2014/main" id="{22012F5D-683D-C0CF-7A83-5CB0BE1E1ADF}"/>
                </a:ext>
              </a:extLst>
            </p:cNvPr>
            <p:cNvSpPr txBox="1"/>
            <p:nvPr/>
          </p:nvSpPr>
          <p:spPr>
            <a:xfrm>
              <a:off x="7598045" y="2077660"/>
              <a:ext cx="1423009" cy="369332"/>
            </a:xfrm>
            <a:prstGeom prst="rect">
              <a:avLst/>
            </a:prstGeom>
            <a:noFill/>
          </p:spPr>
          <p:txBody>
            <a:bodyPr wrap="square" rtlCol="0">
              <a:spAutoFit/>
            </a:bodyPr>
            <a:lstStyle/>
            <a:p>
              <a:pPr algn="ctr"/>
              <a:r>
                <a:rPr lang="en-US" altLang="zh-CN" b="1" dirty="0"/>
                <a:t>FTP</a:t>
              </a:r>
              <a:r>
                <a:rPr lang="zh-CN" altLang="en-US" b="1" dirty="0"/>
                <a:t>服务器</a:t>
              </a:r>
            </a:p>
          </p:txBody>
        </p:sp>
      </p:grpSp>
      <p:sp>
        <p:nvSpPr>
          <p:cNvPr id="10" name="矩形 9">
            <a:extLst>
              <a:ext uri="{FF2B5EF4-FFF2-40B4-BE49-F238E27FC236}">
                <a16:creationId xmlns:a16="http://schemas.microsoft.com/office/drawing/2014/main" id="{E1D5CE5A-0954-2A16-DAB2-E8F17D4F2037}"/>
              </a:ext>
            </a:extLst>
          </p:cNvPr>
          <p:cNvSpPr/>
          <p:nvPr/>
        </p:nvSpPr>
        <p:spPr>
          <a:xfrm>
            <a:off x="1979986" y="4343662"/>
            <a:ext cx="1550125" cy="80118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随机选择的</a:t>
            </a:r>
            <a:endParaRPr lang="en-US" altLang="zh-CN" b="1" dirty="0">
              <a:solidFill>
                <a:schemeClr val="tx1"/>
              </a:solidFill>
            </a:endParaRPr>
          </a:p>
          <a:p>
            <a:pPr algn="ctr"/>
            <a:r>
              <a:rPr lang="zh-CN" altLang="en-US" b="1" dirty="0">
                <a:solidFill>
                  <a:schemeClr val="tx1"/>
                </a:solidFill>
              </a:rPr>
              <a:t>临时端口号</a:t>
            </a:r>
          </a:p>
        </p:txBody>
      </p:sp>
      <p:sp>
        <p:nvSpPr>
          <p:cNvPr id="12" name="矩形 11">
            <a:extLst>
              <a:ext uri="{FF2B5EF4-FFF2-40B4-BE49-F238E27FC236}">
                <a16:creationId xmlns:a16="http://schemas.microsoft.com/office/drawing/2014/main" id="{466B5648-EF96-08C9-8FF5-EEF35D356BB5}"/>
              </a:ext>
            </a:extLst>
          </p:cNvPr>
          <p:cNvSpPr/>
          <p:nvPr/>
        </p:nvSpPr>
        <p:spPr>
          <a:xfrm>
            <a:off x="7321422" y="4343662"/>
            <a:ext cx="1550125" cy="80118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熟知端口号</a:t>
            </a:r>
            <a:endParaRPr lang="en-US" altLang="zh-CN" b="1" dirty="0">
              <a:solidFill>
                <a:schemeClr val="tx1"/>
              </a:solidFill>
            </a:endParaRPr>
          </a:p>
          <a:p>
            <a:pPr algn="ctr"/>
            <a:r>
              <a:rPr lang="en-US" altLang="zh-CN" b="1" dirty="0">
                <a:solidFill>
                  <a:schemeClr val="tx1"/>
                </a:solidFill>
              </a:rPr>
              <a:t>21</a:t>
            </a:r>
            <a:endParaRPr lang="zh-CN" altLang="en-US" b="1" dirty="0">
              <a:solidFill>
                <a:schemeClr val="tx1"/>
              </a:solidFill>
            </a:endParaRPr>
          </a:p>
        </p:txBody>
      </p:sp>
      <p:sp>
        <p:nvSpPr>
          <p:cNvPr id="13" name="矩形 12">
            <a:extLst>
              <a:ext uri="{FF2B5EF4-FFF2-40B4-BE49-F238E27FC236}">
                <a16:creationId xmlns:a16="http://schemas.microsoft.com/office/drawing/2014/main" id="{553F72D6-76F0-295B-C96C-B3DE6172EF5A}"/>
              </a:ext>
            </a:extLst>
          </p:cNvPr>
          <p:cNvSpPr/>
          <p:nvPr/>
        </p:nvSpPr>
        <p:spPr>
          <a:xfrm>
            <a:off x="1979986" y="5426658"/>
            <a:ext cx="1550125" cy="80118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另一个</a:t>
            </a:r>
            <a:endParaRPr lang="en-US" altLang="zh-CN" b="1" dirty="0">
              <a:solidFill>
                <a:schemeClr val="bg1"/>
              </a:solidFill>
            </a:endParaRPr>
          </a:p>
          <a:p>
            <a:pPr algn="ctr"/>
            <a:r>
              <a:rPr lang="zh-CN" altLang="en-US" b="1" dirty="0">
                <a:solidFill>
                  <a:schemeClr val="bg1"/>
                </a:solidFill>
              </a:rPr>
              <a:t>临时端口号</a:t>
            </a:r>
          </a:p>
        </p:txBody>
      </p:sp>
      <p:sp>
        <p:nvSpPr>
          <p:cNvPr id="14" name="矩形 13">
            <a:extLst>
              <a:ext uri="{FF2B5EF4-FFF2-40B4-BE49-F238E27FC236}">
                <a16:creationId xmlns:a16="http://schemas.microsoft.com/office/drawing/2014/main" id="{F0936B35-C8E3-41F2-80DA-B934E18F150F}"/>
              </a:ext>
            </a:extLst>
          </p:cNvPr>
          <p:cNvSpPr/>
          <p:nvPr/>
        </p:nvSpPr>
        <p:spPr>
          <a:xfrm>
            <a:off x="7321422" y="5426658"/>
            <a:ext cx="1550125" cy="80118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熟知端口号</a:t>
            </a:r>
            <a:endParaRPr lang="en-US" altLang="zh-CN" b="1" dirty="0">
              <a:solidFill>
                <a:schemeClr val="bg1"/>
              </a:solidFill>
            </a:endParaRPr>
          </a:p>
          <a:p>
            <a:pPr algn="ctr"/>
            <a:r>
              <a:rPr lang="en-US" altLang="zh-CN" b="1" dirty="0">
                <a:solidFill>
                  <a:schemeClr val="bg1"/>
                </a:solidFill>
              </a:rPr>
              <a:t>20</a:t>
            </a:r>
            <a:endParaRPr lang="zh-CN" altLang="en-US" b="1" dirty="0">
              <a:solidFill>
                <a:schemeClr val="bg1"/>
              </a:solidFill>
            </a:endParaRPr>
          </a:p>
        </p:txBody>
      </p:sp>
      <p:grpSp>
        <p:nvGrpSpPr>
          <p:cNvPr id="15" name="组合 14">
            <a:extLst>
              <a:ext uri="{FF2B5EF4-FFF2-40B4-BE49-F238E27FC236}">
                <a16:creationId xmlns:a16="http://schemas.microsoft.com/office/drawing/2014/main" id="{4564619F-F49F-E64B-909E-50DFCD039E05}"/>
              </a:ext>
            </a:extLst>
          </p:cNvPr>
          <p:cNvGrpSpPr/>
          <p:nvPr/>
        </p:nvGrpSpPr>
        <p:grpSpPr>
          <a:xfrm>
            <a:off x="3596294" y="4214889"/>
            <a:ext cx="3658944" cy="897910"/>
            <a:chOff x="3872918" y="4066710"/>
            <a:chExt cx="3658944" cy="897910"/>
          </a:xfrm>
        </p:grpSpPr>
        <p:sp>
          <p:nvSpPr>
            <p:cNvPr id="25" name="箭头: 右 24">
              <a:extLst>
                <a:ext uri="{FF2B5EF4-FFF2-40B4-BE49-F238E27FC236}">
                  <a16:creationId xmlns:a16="http://schemas.microsoft.com/office/drawing/2014/main" id="{44F8638B-E1C4-C78B-0F09-1F1EF0278D99}"/>
                </a:ext>
              </a:extLst>
            </p:cNvPr>
            <p:cNvSpPr/>
            <p:nvPr/>
          </p:nvSpPr>
          <p:spPr>
            <a:xfrm>
              <a:off x="3872918" y="4272289"/>
              <a:ext cx="3658944" cy="69233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FTP</a:t>
              </a:r>
              <a:r>
                <a:rPr lang="zh-CN" altLang="en-US" b="1" dirty="0">
                  <a:solidFill>
                    <a:schemeClr val="tx1"/>
                  </a:solidFill>
                </a:rPr>
                <a:t>客户发起的</a:t>
              </a:r>
              <a:r>
                <a:rPr lang="en-US" altLang="zh-CN" b="1" dirty="0">
                  <a:solidFill>
                    <a:schemeClr val="tx1"/>
                  </a:solidFill>
                </a:rPr>
                <a:t>TCP</a:t>
              </a:r>
              <a:r>
                <a:rPr lang="zh-CN" altLang="en-US" b="1" dirty="0">
                  <a:solidFill>
                    <a:schemeClr val="tx1"/>
                  </a:solidFill>
                </a:rPr>
                <a:t>连接</a:t>
              </a:r>
            </a:p>
          </p:txBody>
        </p:sp>
        <p:sp>
          <p:nvSpPr>
            <p:cNvPr id="26" name="文本框 25">
              <a:extLst>
                <a:ext uri="{FF2B5EF4-FFF2-40B4-BE49-F238E27FC236}">
                  <a16:creationId xmlns:a16="http://schemas.microsoft.com/office/drawing/2014/main" id="{850E8B99-964C-B4FB-E36C-883AAD449F0E}"/>
                </a:ext>
              </a:extLst>
            </p:cNvPr>
            <p:cNvSpPr txBox="1"/>
            <p:nvPr/>
          </p:nvSpPr>
          <p:spPr>
            <a:xfrm>
              <a:off x="5225440" y="4066710"/>
              <a:ext cx="1018903" cy="369332"/>
            </a:xfrm>
            <a:prstGeom prst="rect">
              <a:avLst/>
            </a:prstGeom>
            <a:noFill/>
          </p:spPr>
          <p:txBody>
            <a:bodyPr wrap="square" rtlCol="0">
              <a:spAutoFit/>
            </a:bodyPr>
            <a:lstStyle/>
            <a:p>
              <a:pPr algn="ctr"/>
              <a:r>
                <a:rPr lang="en-US" altLang="zh-CN" b="1" dirty="0"/>
                <a:t>❶</a:t>
              </a:r>
              <a:endParaRPr lang="zh-CN" altLang="en-US" b="1" dirty="0"/>
            </a:p>
          </p:txBody>
        </p:sp>
      </p:grpSp>
      <p:grpSp>
        <p:nvGrpSpPr>
          <p:cNvPr id="27" name="组合 26">
            <a:extLst>
              <a:ext uri="{FF2B5EF4-FFF2-40B4-BE49-F238E27FC236}">
                <a16:creationId xmlns:a16="http://schemas.microsoft.com/office/drawing/2014/main" id="{F7B526D8-54BA-C3FF-1461-E02A83A6AF2A}"/>
              </a:ext>
            </a:extLst>
          </p:cNvPr>
          <p:cNvGrpSpPr/>
          <p:nvPr/>
        </p:nvGrpSpPr>
        <p:grpSpPr>
          <a:xfrm>
            <a:off x="3596294" y="5274755"/>
            <a:ext cx="3658944" cy="888988"/>
            <a:chOff x="3872918" y="5418568"/>
            <a:chExt cx="3658944" cy="888988"/>
          </a:xfrm>
        </p:grpSpPr>
        <p:sp>
          <p:nvSpPr>
            <p:cNvPr id="28" name="箭头: 右 27">
              <a:extLst>
                <a:ext uri="{FF2B5EF4-FFF2-40B4-BE49-F238E27FC236}">
                  <a16:creationId xmlns:a16="http://schemas.microsoft.com/office/drawing/2014/main" id="{A89C4C12-85A7-4245-9FBE-9B0C55F30B1D}"/>
                </a:ext>
              </a:extLst>
            </p:cNvPr>
            <p:cNvSpPr/>
            <p:nvPr/>
          </p:nvSpPr>
          <p:spPr>
            <a:xfrm rot="10800000">
              <a:off x="3872918" y="5615225"/>
              <a:ext cx="3658944" cy="69233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29" name="文本框 28">
              <a:extLst>
                <a:ext uri="{FF2B5EF4-FFF2-40B4-BE49-F238E27FC236}">
                  <a16:creationId xmlns:a16="http://schemas.microsoft.com/office/drawing/2014/main" id="{8F5A42D2-EFF0-CA3B-69ED-4E911375C57B}"/>
                </a:ext>
              </a:extLst>
            </p:cNvPr>
            <p:cNvSpPr txBox="1"/>
            <p:nvPr/>
          </p:nvSpPr>
          <p:spPr>
            <a:xfrm>
              <a:off x="4265474" y="5786399"/>
              <a:ext cx="2980570"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altLang="zh-CN" b="1" dirty="0">
                  <a:solidFill>
                    <a:schemeClr val="bg1"/>
                  </a:solidFill>
                </a:rPr>
                <a:t>FTP</a:t>
              </a:r>
              <a:r>
                <a:rPr lang="zh-CN" altLang="en-US" b="1" dirty="0">
                  <a:solidFill>
                    <a:schemeClr val="bg1"/>
                  </a:solidFill>
                </a:rPr>
                <a:t>服务器发起的</a:t>
              </a:r>
              <a:r>
                <a:rPr lang="en-US" altLang="zh-CN" b="1" dirty="0">
                  <a:solidFill>
                    <a:schemeClr val="bg1"/>
                  </a:solidFill>
                </a:rPr>
                <a:t>TCP</a:t>
              </a:r>
              <a:r>
                <a:rPr lang="zh-CN" altLang="en-US" b="1" dirty="0">
                  <a:solidFill>
                    <a:schemeClr val="bg1"/>
                  </a:solidFill>
                </a:rPr>
                <a:t>连接</a:t>
              </a:r>
            </a:p>
          </p:txBody>
        </p:sp>
        <p:sp>
          <p:nvSpPr>
            <p:cNvPr id="30" name="文本框 29">
              <a:extLst>
                <a:ext uri="{FF2B5EF4-FFF2-40B4-BE49-F238E27FC236}">
                  <a16:creationId xmlns:a16="http://schemas.microsoft.com/office/drawing/2014/main" id="{5813D6CB-2934-19E9-D4A1-7C8A9D7607FE}"/>
                </a:ext>
              </a:extLst>
            </p:cNvPr>
            <p:cNvSpPr txBox="1"/>
            <p:nvPr/>
          </p:nvSpPr>
          <p:spPr>
            <a:xfrm>
              <a:off x="5225440" y="5418568"/>
              <a:ext cx="101890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b="1" dirty="0">
                  <a:solidFill>
                    <a:schemeClr val="tx1"/>
                  </a:solidFill>
                </a:rPr>
                <a:t>❹</a:t>
              </a:r>
              <a:endParaRPr lang="zh-CN" altLang="en-US" b="1" dirty="0">
                <a:solidFill>
                  <a:schemeClr val="tx1"/>
                </a:solidFill>
              </a:endParaRPr>
            </a:p>
          </p:txBody>
        </p:sp>
      </p:grpSp>
      <p:grpSp>
        <p:nvGrpSpPr>
          <p:cNvPr id="31" name="组合 30">
            <a:extLst>
              <a:ext uri="{FF2B5EF4-FFF2-40B4-BE49-F238E27FC236}">
                <a16:creationId xmlns:a16="http://schemas.microsoft.com/office/drawing/2014/main" id="{27A3D823-23C9-6511-2329-AE910472561A}"/>
              </a:ext>
            </a:extLst>
          </p:cNvPr>
          <p:cNvGrpSpPr/>
          <p:nvPr/>
        </p:nvGrpSpPr>
        <p:grpSpPr>
          <a:xfrm>
            <a:off x="3694980" y="2419367"/>
            <a:ext cx="3526575" cy="806208"/>
            <a:chOff x="3971604" y="2009932"/>
            <a:chExt cx="3526575" cy="806208"/>
          </a:xfrm>
        </p:grpSpPr>
        <p:grpSp>
          <p:nvGrpSpPr>
            <p:cNvPr id="32" name="组合 31">
              <a:extLst>
                <a:ext uri="{FF2B5EF4-FFF2-40B4-BE49-F238E27FC236}">
                  <a16:creationId xmlns:a16="http://schemas.microsoft.com/office/drawing/2014/main" id="{9AA4B7F9-56E6-B8DA-1893-3FF533D24348}"/>
                </a:ext>
              </a:extLst>
            </p:cNvPr>
            <p:cNvGrpSpPr/>
            <p:nvPr/>
          </p:nvGrpSpPr>
          <p:grpSpPr>
            <a:xfrm>
              <a:off x="3971604" y="2378780"/>
              <a:ext cx="3526575" cy="437360"/>
              <a:chOff x="3505600" y="2668210"/>
              <a:chExt cx="3526575" cy="437360"/>
            </a:xfrm>
          </p:grpSpPr>
          <p:sp>
            <p:nvSpPr>
              <p:cNvPr id="34" name="圆柱体 33">
                <a:extLst>
                  <a:ext uri="{FF2B5EF4-FFF2-40B4-BE49-F238E27FC236}">
                    <a16:creationId xmlns:a16="http://schemas.microsoft.com/office/drawing/2014/main" id="{08B67665-F418-23D7-97BE-059F33C4ABDE}"/>
                  </a:ext>
                </a:extLst>
              </p:cNvPr>
              <p:cNvSpPr/>
              <p:nvPr/>
            </p:nvSpPr>
            <p:spPr>
              <a:xfrm rot="16200000">
                <a:off x="5050208" y="1123602"/>
                <a:ext cx="437360" cy="3526575"/>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文本框 34">
                <a:extLst>
                  <a:ext uri="{FF2B5EF4-FFF2-40B4-BE49-F238E27FC236}">
                    <a16:creationId xmlns:a16="http://schemas.microsoft.com/office/drawing/2014/main" id="{A9271916-EBEF-7515-A0D8-4725545B19DC}"/>
                  </a:ext>
                </a:extLst>
              </p:cNvPr>
              <p:cNvSpPr txBox="1"/>
              <p:nvPr/>
            </p:nvSpPr>
            <p:spPr>
              <a:xfrm>
                <a:off x="3722128" y="2702223"/>
                <a:ext cx="3180855" cy="369332"/>
              </a:xfrm>
              <a:prstGeom prst="rect">
                <a:avLst/>
              </a:prstGeom>
              <a:noFill/>
            </p:spPr>
            <p:txBody>
              <a:bodyPr wrap="square" rtlCol="0">
                <a:spAutoFit/>
              </a:bodyPr>
              <a:lstStyle/>
              <a:p>
                <a:pPr algn="ctr"/>
                <a:r>
                  <a:rPr lang="zh-CN" altLang="en-US" b="1" dirty="0"/>
                  <a:t>用于传送控制命令的</a:t>
                </a:r>
                <a:r>
                  <a:rPr lang="en-US" altLang="zh-CN" b="1" dirty="0"/>
                  <a:t>TCP</a:t>
                </a:r>
                <a:r>
                  <a:rPr lang="zh-CN" altLang="en-US" b="1" dirty="0"/>
                  <a:t>连接</a:t>
                </a:r>
              </a:p>
            </p:txBody>
          </p:sp>
        </p:grpSp>
        <p:sp>
          <p:nvSpPr>
            <p:cNvPr id="33" name="文本框 32">
              <a:extLst>
                <a:ext uri="{FF2B5EF4-FFF2-40B4-BE49-F238E27FC236}">
                  <a16:creationId xmlns:a16="http://schemas.microsoft.com/office/drawing/2014/main" id="{52D230CE-95E8-455D-3055-3AE8A1C63014}"/>
                </a:ext>
              </a:extLst>
            </p:cNvPr>
            <p:cNvSpPr txBox="1"/>
            <p:nvPr/>
          </p:nvSpPr>
          <p:spPr>
            <a:xfrm>
              <a:off x="5225440" y="2009932"/>
              <a:ext cx="1018903" cy="369332"/>
            </a:xfrm>
            <a:prstGeom prst="rect">
              <a:avLst/>
            </a:prstGeom>
            <a:noFill/>
          </p:spPr>
          <p:txBody>
            <a:bodyPr wrap="square" rtlCol="0">
              <a:spAutoFit/>
            </a:bodyPr>
            <a:lstStyle/>
            <a:p>
              <a:pPr algn="ctr"/>
              <a:r>
                <a:rPr lang="en-US" altLang="zh-CN" b="1" dirty="0"/>
                <a:t>❷</a:t>
              </a:r>
              <a:endParaRPr lang="zh-CN" altLang="en-US" b="1" dirty="0"/>
            </a:p>
          </p:txBody>
        </p:sp>
      </p:grpSp>
      <p:grpSp>
        <p:nvGrpSpPr>
          <p:cNvPr id="36" name="组合 35">
            <a:extLst>
              <a:ext uri="{FF2B5EF4-FFF2-40B4-BE49-F238E27FC236}">
                <a16:creationId xmlns:a16="http://schemas.microsoft.com/office/drawing/2014/main" id="{43CEAD5C-38B8-EEB7-C663-E967BD0C5AB2}"/>
              </a:ext>
            </a:extLst>
          </p:cNvPr>
          <p:cNvGrpSpPr/>
          <p:nvPr/>
        </p:nvGrpSpPr>
        <p:grpSpPr>
          <a:xfrm>
            <a:off x="3802851" y="1272154"/>
            <a:ext cx="4122120" cy="1182438"/>
            <a:chOff x="4079475" y="862719"/>
            <a:chExt cx="4122120" cy="1182438"/>
          </a:xfrm>
        </p:grpSpPr>
        <p:sp>
          <p:nvSpPr>
            <p:cNvPr id="37" name="对话气泡: 圆角矩形 36">
              <a:extLst>
                <a:ext uri="{FF2B5EF4-FFF2-40B4-BE49-F238E27FC236}">
                  <a16:creationId xmlns:a16="http://schemas.microsoft.com/office/drawing/2014/main" id="{AB49F884-788D-58EF-FCFA-EBAE3A0A8963}"/>
                </a:ext>
              </a:extLst>
            </p:cNvPr>
            <p:cNvSpPr/>
            <p:nvPr/>
          </p:nvSpPr>
          <p:spPr>
            <a:xfrm>
              <a:off x="4079475" y="862719"/>
              <a:ext cx="3398168" cy="1182438"/>
            </a:xfrm>
            <a:prstGeom prst="wedgeRoundRectCallout">
              <a:avLst>
                <a:gd name="adj1" fmla="val -24360"/>
                <a:gd name="adj2" fmla="val 708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有数据传送时，</a:t>
              </a:r>
              <a:r>
                <a:rPr lang="en-US" altLang="zh-CN" b="1" dirty="0">
                  <a:solidFill>
                    <a:schemeClr val="bg1"/>
                  </a:solidFill>
                </a:rPr>
                <a:t>FTP</a:t>
              </a:r>
              <a:r>
                <a:rPr lang="zh-CN" altLang="en-US" b="1" dirty="0">
                  <a:solidFill>
                    <a:schemeClr val="bg1"/>
                  </a:solidFill>
                </a:rPr>
                <a:t>客户通过命令通道告知</a:t>
              </a:r>
              <a:r>
                <a:rPr lang="en-US" altLang="zh-CN" b="1" dirty="0">
                  <a:solidFill>
                    <a:schemeClr val="bg1"/>
                  </a:solidFill>
                </a:rPr>
                <a:t>FTP</a:t>
              </a:r>
              <a:r>
                <a:rPr lang="zh-CN" altLang="en-US" b="1" dirty="0">
                  <a:solidFill>
                    <a:schemeClr val="bg1"/>
                  </a:solidFill>
                </a:rPr>
                <a:t>服务器来与自己的另一个临时端口号建立</a:t>
              </a:r>
              <a:r>
                <a:rPr lang="en-US" altLang="zh-CN" b="1" dirty="0">
                  <a:solidFill>
                    <a:schemeClr val="bg1"/>
                  </a:solidFill>
                </a:rPr>
                <a:t>TCP</a:t>
              </a:r>
              <a:r>
                <a:rPr lang="zh-CN" altLang="en-US" b="1" dirty="0">
                  <a:solidFill>
                    <a:schemeClr val="bg1"/>
                  </a:solidFill>
                </a:rPr>
                <a:t>连接，以建立数据通道。</a:t>
              </a:r>
            </a:p>
          </p:txBody>
        </p:sp>
        <p:sp>
          <p:nvSpPr>
            <p:cNvPr id="38" name="文本框 37">
              <a:extLst>
                <a:ext uri="{FF2B5EF4-FFF2-40B4-BE49-F238E27FC236}">
                  <a16:creationId xmlns:a16="http://schemas.microsoft.com/office/drawing/2014/main" id="{076273FE-1A3E-B9D0-F44B-8FDAC0B3FF5C}"/>
                </a:ext>
              </a:extLst>
            </p:cNvPr>
            <p:cNvSpPr txBox="1"/>
            <p:nvPr/>
          </p:nvSpPr>
          <p:spPr>
            <a:xfrm>
              <a:off x="7182692" y="927380"/>
              <a:ext cx="1018903" cy="369332"/>
            </a:xfrm>
            <a:prstGeom prst="rect">
              <a:avLst/>
            </a:prstGeom>
            <a:noFill/>
          </p:spPr>
          <p:txBody>
            <a:bodyPr wrap="square" rtlCol="0">
              <a:spAutoFit/>
            </a:bodyPr>
            <a:lstStyle/>
            <a:p>
              <a:pPr algn="ctr"/>
              <a:r>
                <a:rPr lang="en-US" altLang="zh-CN" b="1" dirty="0"/>
                <a:t>❸</a:t>
              </a:r>
              <a:endParaRPr lang="zh-CN" altLang="en-US" b="1" dirty="0"/>
            </a:p>
          </p:txBody>
        </p:sp>
      </p:grpSp>
      <p:grpSp>
        <p:nvGrpSpPr>
          <p:cNvPr id="39" name="组合 38">
            <a:extLst>
              <a:ext uri="{FF2B5EF4-FFF2-40B4-BE49-F238E27FC236}">
                <a16:creationId xmlns:a16="http://schemas.microsoft.com/office/drawing/2014/main" id="{F4D74824-C999-D6E8-42F6-11CF0BDB42D9}"/>
              </a:ext>
            </a:extLst>
          </p:cNvPr>
          <p:cNvGrpSpPr/>
          <p:nvPr/>
        </p:nvGrpSpPr>
        <p:grpSpPr>
          <a:xfrm>
            <a:off x="3694980" y="3317237"/>
            <a:ext cx="3526575" cy="807967"/>
            <a:chOff x="3971604" y="2907802"/>
            <a:chExt cx="3526575" cy="807967"/>
          </a:xfrm>
        </p:grpSpPr>
        <p:grpSp>
          <p:nvGrpSpPr>
            <p:cNvPr id="40" name="组合 39">
              <a:extLst>
                <a:ext uri="{FF2B5EF4-FFF2-40B4-BE49-F238E27FC236}">
                  <a16:creationId xmlns:a16="http://schemas.microsoft.com/office/drawing/2014/main" id="{ECFC0197-1F6A-93A5-5989-8F356BFB06BE}"/>
                </a:ext>
              </a:extLst>
            </p:cNvPr>
            <p:cNvGrpSpPr/>
            <p:nvPr/>
          </p:nvGrpSpPr>
          <p:grpSpPr>
            <a:xfrm>
              <a:off x="3971604" y="2907802"/>
              <a:ext cx="3526575" cy="437360"/>
              <a:chOff x="3971508" y="1366279"/>
              <a:chExt cx="3526575" cy="437360"/>
            </a:xfrm>
          </p:grpSpPr>
          <p:sp>
            <p:nvSpPr>
              <p:cNvPr id="42" name="圆柱体 41">
                <a:extLst>
                  <a:ext uri="{FF2B5EF4-FFF2-40B4-BE49-F238E27FC236}">
                    <a16:creationId xmlns:a16="http://schemas.microsoft.com/office/drawing/2014/main" id="{AD801BB7-B137-467F-19FA-1D551522AA8F}"/>
                  </a:ext>
                </a:extLst>
              </p:cNvPr>
              <p:cNvSpPr/>
              <p:nvPr/>
            </p:nvSpPr>
            <p:spPr>
              <a:xfrm rot="16200000">
                <a:off x="5516116" y="-178329"/>
                <a:ext cx="437360" cy="3526575"/>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a:solidFill>
                    <a:schemeClr val="bg1"/>
                  </a:solidFill>
                </a:endParaRPr>
              </a:p>
            </p:txBody>
          </p:sp>
          <p:sp>
            <p:nvSpPr>
              <p:cNvPr id="43" name="文本框 42">
                <a:extLst>
                  <a:ext uri="{FF2B5EF4-FFF2-40B4-BE49-F238E27FC236}">
                    <a16:creationId xmlns:a16="http://schemas.microsoft.com/office/drawing/2014/main" id="{E1ECF481-7D1D-479A-A2DC-F26ACE51AEF7}"/>
                  </a:ext>
                </a:extLst>
              </p:cNvPr>
              <p:cNvSpPr txBox="1"/>
              <p:nvPr/>
            </p:nvSpPr>
            <p:spPr>
              <a:xfrm>
                <a:off x="4286996" y="1413394"/>
                <a:ext cx="2895600" cy="369332"/>
              </a:xfrm>
              <a:prstGeom prst="rect">
                <a:avLst/>
              </a:prstGeom>
              <a:noFill/>
            </p:spPr>
            <p:txBody>
              <a:bodyPr wrap="square" rtlCol="0">
                <a:spAutoFit/>
              </a:bodyPr>
              <a:lstStyle/>
              <a:p>
                <a:pPr algn="ctr"/>
                <a:r>
                  <a:rPr lang="zh-CN" altLang="en-US" b="1" dirty="0">
                    <a:solidFill>
                      <a:schemeClr val="bg1"/>
                    </a:solidFill>
                  </a:rPr>
                  <a:t>用于传送数据的</a:t>
                </a:r>
                <a:r>
                  <a:rPr lang="en-US" altLang="zh-CN" b="1" dirty="0">
                    <a:solidFill>
                      <a:schemeClr val="bg1"/>
                    </a:solidFill>
                  </a:rPr>
                  <a:t>TCP</a:t>
                </a:r>
                <a:r>
                  <a:rPr lang="zh-CN" altLang="en-US" b="1" dirty="0">
                    <a:solidFill>
                      <a:schemeClr val="bg1"/>
                    </a:solidFill>
                  </a:rPr>
                  <a:t>连接</a:t>
                </a:r>
              </a:p>
            </p:txBody>
          </p:sp>
        </p:grpSp>
        <p:sp>
          <p:nvSpPr>
            <p:cNvPr id="41" name="文本框 40">
              <a:extLst>
                <a:ext uri="{FF2B5EF4-FFF2-40B4-BE49-F238E27FC236}">
                  <a16:creationId xmlns:a16="http://schemas.microsoft.com/office/drawing/2014/main" id="{E0826DB3-09A5-E854-42C3-E42F37D9A721}"/>
                </a:ext>
              </a:extLst>
            </p:cNvPr>
            <p:cNvSpPr txBox="1"/>
            <p:nvPr/>
          </p:nvSpPr>
          <p:spPr>
            <a:xfrm>
              <a:off x="5225440" y="3346437"/>
              <a:ext cx="1018903" cy="369332"/>
            </a:xfrm>
            <a:prstGeom prst="rect">
              <a:avLst/>
            </a:prstGeom>
            <a:noFill/>
          </p:spPr>
          <p:txBody>
            <a:bodyPr wrap="square" rtlCol="0">
              <a:spAutoFit/>
            </a:bodyPr>
            <a:lstStyle/>
            <a:p>
              <a:pPr algn="ctr"/>
              <a:r>
                <a:rPr lang="en-US" altLang="zh-CN" b="1" dirty="0"/>
                <a:t>❺</a:t>
              </a:r>
              <a:endParaRPr lang="zh-CN" altLang="en-US" b="1" dirty="0"/>
            </a:p>
          </p:txBody>
        </p:sp>
      </p:grpSp>
      <p:sp>
        <p:nvSpPr>
          <p:cNvPr id="45" name="文本框 44">
            <a:extLst>
              <a:ext uri="{FF2B5EF4-FFF2-40B4-BE49-F238E27FC236}">
                <a16:creationId xmlns:a16="http://schemas.microsoft.com/office/drawing/2014/main" id="{3C2B6164-62FE-4BCA-9D74-A20D9935A45E}"/>
              </a:ext>
            </a:extLst>
          </p:cNvPr>
          <p:cNvSpPr txBox="1"/>
          <p:nvPr/>
        </p:nvSpPr>
        <p:spPr>
          <a:xfrm>
            <a:off x="8744430" y="2326549"/>
            <a:ext cx="3197641" cy="923330"/>
          </a:xfrm>
          <a:prstGeom prst="rect">
            <a:avLst/>
          </a:prstGeom>
          <a:noFill/>
        </p:spPr>
        <p:txBody>
          <a:bodyPr wrap="square" rtlCol="0">
            <a:spAutoFit/>
          </a:bodyPr>
          <a:lstStyle/>
          <a:p>
            <a:r>
              <a:rPr lang="zh-CN" altLang="en-US" b="1" dirty="0">
                <a:solidFill>
                  <a:srgbClr val="F5811E"/>
                </a:solidFill>
              </a:rPr>
              <a:t>控制连接在整个会话期间一直保持打开，用于传送</a:t>
            </a:r>
            <a:r>
              <a:rPr lang="en-US" altLang="zh-CN" b="1" dirty="0">
                <a:solidFill>
                  <a:srgbClr val="F5811E"/>
                </a:solidFill>
              </a:rPr>
              <a:t>FTP</a:t>
            </a:r>
            <a:r>
              <a:rPr lang="zh-CN" altLang="en-US" b="1" dirty="0">
                <a:solidFill>
                  <a:srgbClr val="F5811E"/>
                </a:solidFill>
              </a:rPr>
              <a:t>相关控制命令。</a:t>
            </a:r>
          </a:p>
        </p:txBody>
      </p:sp>
      <p:sp>
        <p:nvSpPr>
          <p:cNvPr id="46" name="文本框 45">
            <a:extLst>
              <a:ext uri="{FF2B5EF4-FFF2-40B4-BE49-F238E27FC236}">
                <a16:creationId xmlns:a16="http://schemas.microsoft.com/office/drawing/2014/main" id="{87C94917-E358-1127-E5B9-D5BAF5C29A98}"/>
              </a:ext>
            </a:extLst>
          </p:cNvPr>
          <p:cNvSpPr txBox="1"/>
          <p:nvPr/>
        </p:nvSpPr>
        <p:spPr>
          <a:xfrm>
            <a:off x="8704718" y="3249879"/>
            <a:ext cx="3197641" cy="923330"/>
          </a:xfrm>
          <a:prstGeom prst="rect">
            <a:avLst/>
          </a:prstGeom>
          <a:noFill/>
        </p:spPr>
        <p:txBody>
          <a:bodyPr wrap="square" rtlCol="0">
            <a:spAutoFit/>
          </a:bodyPr>
          <a:lstStyle/>
          <a:p>
            <a:r>
              <a:rPr lang="zh-CN" altLang="en-US" b="1" dirty="0">
                <a:solidFill>
                  <a:schemeClr val="accent3"/>
                </a:solidFill>
              </a:rPr>
              <a:t>数据连接用于文件传输，在每次文件传输时才建立，传输结束就关闭。</a:t>
            </a:r>
          </a:p>
        </p:txBody>
      </p:sp>
      <p:sp>
        <p:nvSpPr>
          <p:cNvPr id="47" name="文本框 46">
            <a:extLst>
              <a:ext uri="{FF2B5EF4-FFF2-40B4-BE49-F238E27FC236}">
                <a16:creationId xmlns:a16="http://schemas.microsoft.com/office/drawing/2014/main" id="{6E59CCBF-86EF-C80B-4378-53D3826FCD3C}"/>
              </a:ext>
            </a:extLst>
          </p:cNvPr>
          <p:cNvSpPr txBox="1"/>
          <p:nvPr/>
        </p:nvSpPr>
        <p:spPr>
          <a:xfrm>
            <a:off x="4886001" y="767667"/>
            <a:ext cx="6789657" cy="369332"/>
          </a:xfrm>
          <a:prstGeom prst="rect">
            <a:avLst/>
          </a:prstGeom>
          <a:noFill/>
        </p:spPr>
        <p:txBody>
          <a:bodyPr wrap="square" rtlCol="0">
            <a:spAutoFit/>
          </a:bodyPr>
          <a:lstStyle/>
          <a:p>
            <a:r>
              <a:rPr lang="en-US" altLang="zh-CN" b="1" dirty="0"/>
              <a:t>——  </a:t>
            </a:r>
            <a:r>
              <a:rPr lang="zh-CN" altLang="en-US" b="1" dirty="0">
                <a:solidFill>
                  <a:schemeClr val="accent1">
                    <a:lumMod val="75000"/>
                  </a:schemeClr>
                </a:solidFill>
              </a:rPr>
              <a:t>主动模式</a:t>
            </a:r>
            <a:r>
              <a:rPr lang="zh-CN" altLang="en-US" b="1" dirty="0"/>
              <a:t>（建立数据通道时，</a:t>
            </a:r>
            <a:r>
              <a:rPr lang="en-US" altLang="zh-CN" b="1" dirty="0"/>
              <a:t>FTP</a:t>
            </a:r>
            <a:r>
              <a:rPr lang="zh-CN" altLang="en-US" b="1" dirty="0"/>
              <a:t>服务器主动连接</a:t>
            </a:r>
            <a:r>
              <a:rPr lang="en-US" altLang="zh-CN" b="1" dirty="0"/>
              <a:t>FTP</a:t>
            </a:r>
            <a:r>
              <a:rPr lang="zh-CN" altLang="en-US" b="1" dirty="0"/>
              <a:t>客户）</a:t>
            </a:r>
          </a:p>
        </p:txBody>
      </p:sp>
    </p:spTree>
    <p:custDataLst>
      <p:tags r:id="rId1"/>
    </p:custDataLst>
    <p:extLst>
      <p:ext uri="{BB962C8B-B14F-4D97-AF65-F5344CB8AC3E}">
        <p14:creationId xmlns:p14="http://schemas.microsoft.com/office/powerpoint/2010/main" val="343132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right)">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p:cTn id="70" dur="500" fill="hold"/>
                                        <p:tgtEl>
                                          <p:spTgt spid="39"/>
                                        </p:tgtEl>
                                        <p:attrNameLst>
                                          <p:attrName>ppt_w</p:attrName>
                                        </p:attrNameLst>
                                      </p:cBhvr>
                                      <p:tavLst>
                                        <p:tav tm="0">
                                          <p:val>
                                            <p:fltVal val="0"/>
                                          </p:val>
                                        </p:tav>
                                        <p:tav tm="100000">
                                          <p:val>
                                            <p:strVal val="#ppt_w"/>
                                          </p:val>
                                        </p:tav>
                                      </p:tavLst>
                                    </p:anim>
                                    <p:anim calcmode="lin" valueType="num">
                                      <p:cBhvr>
                                        <p:cTn id="71" dur="500" fill="hold"/>
                                        <p:tgtEl>
                                          <p:spTgt spid="39"/>
                                        </p:tgtEl>
                                        <p:attrNameLst>
                                          <p:attrName>ppt_h</p:attrName>
                                        </p:attrNameLst>
                                      </p:cBhvr>
                                      <p:tavLst>
                                        <p:tav tm="0">
                                          <p:val>
                                            <p:fltVal val="0"/>
                                          </p:val>
                                        </p:tav>
                                        <p:tav tm="100000">
                                          <p:val>
                                            <p:strVal val="#ppt_h"/>
                                          </p:val>
                                        </p:tav>
                                      </p:tavLst>
                                    </p:anim>
                                    <p:animEffect transition="in" filter="fade">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additive="base">
                                        <p:cTn id="77" dur="500" fill="hold"/>
                                        <p:tgtEl>
                                          <p:spTgt spid="47"/>
                                        </p:tgtEl>
                                        <p:attrNameLst>
                                          <p:attrName>ppt_x</p:attrName>
                                        </p:attrNameLst>
                                      </p:cBhvr>
                                      <p:tavLst>
                                        <p:tav tm="0">
                                          <p:val>
                                            <p:strVal val="1+#ppt_w/2"/>
                                          </p:val>
                                        </p:tav>
                                        <p:tav tm="100000">
                                          <p:val>
                                            <p:strVal val="#ppt_x"/>
                                          </p:val>
                                        </p:tav>
                                      </p:tavLst>
                                    </p:anim>
                                    <p:anim calcmode="lin" valueType="num">
                                      <p:cBhvr additive="base">
                                        <p:cTn id="7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additive="base">
                                        <p:cTn id="89" dur="500" fill="hold"/>
                                        <p:tgtEl>
                                          <p:spTgt spid="46"/>
                                        </p:tgtEl>
                                        <p:attrNameLst>
                                          <p:attrName>ppt_x</p:attrName>
                                        </p:attrNameLst>
                                      </p:cBhvr>
                                      <p:tavLst>
                                        <p:tav tm="0">
                                          <p:val>
                                            <p:strVal val="1+#ppt_w/2"/>
                                          </p:val>
                                        </p:tav>
                                        <p:tav tm="100000">
                                          <p:val>
                                            <p:strVal val="#ppt_x"/>
                                          </p:val>
                                        </p:tav>
                                      </p:tavLst>
                                    </p:anim>
                                    <p:anim calcmode="lin" valueType="num">
                                      <p:cBhvr additive="base">
                                        <p:cTn id="9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45" grpId="0"/>
      <p:bldP spid="46" grpId="0"/>
      <p:bldP spid="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的基本工作原理</a:t>
              </a:r>
            </a:p>
          </p:txBody>
        </p:sp>
      </p:grpSp>
      <p:sp>
        <p:nvSpPr>
          <p:cNvPr id="47" name="文本框 46">
            <a:extLst>
              <a:ext uri="{FF2B5EF4-FFF2-40B4-BE49-F238E27FC236}">
                <a16:creationId xmlns:a16="http://schemas.microsoft.com/office/drawing/2014/main" id="{6E59CCBF-86EF-C80B-4378-53D3826FCD3C}"/>
              </a:ext>
            </a:extLst>
          </p:cNvPr>
          <p:cNvSpPr txBox="1"/>
          <p:nvPr/>
        </p:nvSpPr>
        <p:spPr>
          <a:xfrm>
            <a:off x="4886001" y="767667"/>
            <a:ext cx="7305999" cy="369332"/>
          </a:xfrm>
          <a:prstGeom prst="rect">
            <a:avLst/>
          </a:prstGeom>
          <a:noFill/>
        </p:spPr>
        <p:txBody>
          <a:bodyPr wrap="square" rtlCol="0">
            <a:spAutoFit/>
          </a:bodyPr>
          <a:lstStyle/>
          <a:p>
            <a:r>
              <a:rPr lang="en-US" altLang="zh-CN" b="1" dirty="0"/>
              <a:t>——  </a:t>
            </a:r>
            <a:r>
              <a:rPr lang="zh-CN" altLang="en-US" b="1" dirty="0">
                <a:solidFill>
                  <a:schemeClr val="accent1">
                    <a:lumMod val="75000"/>
                  </a:schemeClr>
                </a:solidFill>
              </a:rPr>
              <a:t>被动模式</a:t>
            </a:r>
            <a:r>
              <a:rPr lang="zh-CN" altLang="en-US" b="1" dirty="0"/>
              <a:t>（</a:t>
            </a:r>
            <a:r>
              <a:rPr lang="zh-CN" altLang="en-US" b="1" dirty="0">
                <a:latin typeface="+mn-ea"/>
              </a:rPr>
              <a:t>建立数据通道时，</a:t>
            </a:r>
            <a:r>
              <a:rPr lang="en-US" altLang="zh-CN" b="1" dirty="0">
                <a:latin typeface="+mn-ea"/>
              </a:rPr>
              <a:t>FTP</a:t>
            </a:r>
            <a:r>
              <a:rPr lang="zh-CN" altLang="en-US" b="1" dirty="0">
                <a:latin typeface="+mn-ea"/>
              </a:rPr>
              <a:t>服务器被动等待</a:t>
            </a:r>
            <a:r>
              <a:rPr lang="en-US" altLang="zh-CN" b="1" dirty="0">
                <a:latin typeface="+mn-ea"/>
              </a:rPr>
              <a:t>FTP</a:t>
            </a:r>
            <a:r>
              <a:rPr lang="zh-CN" altLang="en-US" b="1" dirty="0">
                <a:latin typeface="+mn-ea"/>
              </a:rPr>
              <a:t>客户的连接</a:t>
            </a:r>
            <a:r>
              <a:rPr lang="zh-CN" altLang="en-US" b="1" dirty="0"/>
              <a:t>）</a:t>
            </a:r>
          </a:p>
        </p:txBody>
      </p:sp>
      <p:sp>
        <p:nvSpPr>
          <p:cNvPr id="11" name="矩形 10">
            <a:extLst>
              <a:ext uri="{FF2B5EF4-FFF2-40B4-BE49-F238E27FC236}">
                <a16:creationId xmlns:a16="http://schemas.microsoft.com/office/drawing/2014/main" id="{58787D20-C1E3-C5A2-06FF-A79D97948485}"/>
              </a:ext>
            </a:extLst>
          </p:cNvPr>
          <p:cNvSpPr/>
          <p:nvPr/>
        </p:nvSpPr>
        <p:spPr>
          <a:xfrm>
            <a:off x="2228757" y="5487870"/>
            <a:ext cx="1550125" cy="80118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latin typeface="+mn-ea"/>
              </a:rPr>
              <a:t>另一个</a:t>
            </a:r>
            <a:endParaRPr lang="en-US" altLang="zh-CN" b="1" dirty="0">
              <a:solidFill>
                <a:schemeClr val="bg1"/>
              </a:solidFill>
              <a:latin typeface="+mn-ea"/>
            </a:endParaRPr>
          </a:p>
          <a:p>
            <a:pPr algn="ctr"/>
            <a:r>
              <a:rPr lang="zh-CN" altLang="en-US" b="1" dirty="0">
                <a:solidFill>
                  <a:schemeClr val="bg1"/>
                </a:solidFill>
                <a:latin typeface="+mn-ea"/>
              </a:rPr>
              <a:t>临时端口号</a:t>
            </a:r>
          </a:p>
        </p:txBody>
      </p:sp>
      <p:sp>
        <p:nvSpPr>
          <p:cNvPr id="16" name="矩形 15">
            <a:extLst>
              <a:ext uri="{FF2B5EF4-FFF2-40B4-BE49-F238E27FC236}">
                <a16:creationId xmlns:a16="http://schemas.microsoft.com/office/drawing/2014/main" id="{1419D0BF-89CD-FB59-6370-0B3667FBC7DB}"/>
              </a:ext>
            </a:extLst>
          </p:cNvPr>
          <p:cNvSpPr/>
          <p:nvPr/>
        </p:nvSpPr>
        <p:spPr>
          <a:xfrm>
            <a:off x="7570193" y="5487870"/>
            <a:ext cx="1550125" cy="80118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latin typeface="+mn-ea"/>
              </a:rPr>
              <a:t>客户告知的</a:t>
            </a:r>
            <a:endParaRPr lang="en-US" altLang="zh-CN" b="1" dirty="0">
              <a:solidFill>
                <a:schemeClr val="bg1"/>
              </a:solidFill>
              <a:latin typeface="+mn-ea"/>
            </a:endParaRPr>
          </a:p>
          <a:p>
            <a:pPr algn="ctr"/>
            <a:r>
              <a:rPr lang="zh-CN" altLang="en-US" b="1" dirty="0">
                <a:solidFill>
                  <a:schemeClr val="bg1"/>
                </a:solidFill>
                <a:latin typeface="+mn-ea"/>
              </a:rPr>
              <a:t>临时端口号</a:t>
            </a:r>
          </a:p>
        </p:txBody>
      </p:sp>
      <p:grpSp>
        <p:nvGrpSpPr>
          <p:cNvPr id="17" name="组合 16">
            <a:extLst>
              <a:ext uri="{FF2B5EF4-FFF2-40B4-BE49-F238E27FC236}">
                <a16:creationId xmlns:a16="http://schemas.microsoft.com/office/drawing/2014/main" id="{3BE53DC6-729A-750E-C887-5F2B87769C3C}"/>
              </a:ext>
            </a:extLst>
          </p:cNvPr>
          <p:cNvGrpSpPr/>
          <p:nvPr/>
        </p:nvGrpSpPr>
        <p:grpSpPr>
          <a:xfrm>
            <a:off x="3845065" y="5335967"/>
            <a:ext cx="3658944" cy="888988"/>
            <a:chOff x="3872918" y="5418568"/>
            <a:chExt cx="3658944" cy="888988"/>
          </a:xfrm>
        </p:grpSpPr>
        <p:sp>
          <p:nvSpPr>
            <p:cNvPr id="18" name="箭头: 右 17">
              <a:extLst>
                <a:ext uri="{FF2B5EF4-FFF2-40B4-BE49-F238E27FC236}">
                  <a16:creationId xmlns:a16="http://schemas.microsoft.com/office/drawing/2014/main" id="{B3697B48-4F8B-6D37-FB55-127D926BCB4C}"/>
                </a:ext>
              </a:extLst>
            </p:cNvPr>
            <p:cNvSpPr/>
            <p:nvPr/>
          </p:nvSpPr>
          <p:spPr>
            <a:xfrm rot="10800000" flipH="1">
              <a:off x="3872918" y="5615225"/>
              <a:ext cx="3658944" cy="69233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tx1"/>
                </a:solidFill>
                <a:latin typeface="+mn-ea"/>
              </a:endParaRPr>
            </a:p>
          </p:txBody>
        </p:sp>
        <p:sp>
          <p:nvSpPr>
            <p:cNvPr id="19" name="文本框 18">
              <a:extLst>
                <a:ext uri="{FF2B5EF4-FFF2-40B4-BE49-F238E27FC236}">
                  <a16:creationId xmlns:a16="http://schemas.microsoft.com/office/drawing/2014/main" id="{B0C1E6CB-C7BC-C97A-7080-7CF2854732CF}"/>
                </a:ext>
              </a:extLst>
            </p:cNvPr>
            <p:cNvSpPr txBox="1"/>
            <p:nvPr/>
          </p:nvSpPr>
          <p:spPr>
            <a:xfrm>
              <a:off x="4265474" y="5786399"/>
              <a:ext cx="2980570"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altLang="zh-CN" b="1" dirty="0">
                  <a:solidFill>
                    <a:schemeClr val="bg1"/>
                  </a:solidFill>
                  <a:latin typeface="+mn-ea"/>
                </a:rPr>
                <a:t>FTP</a:t>
              </a:r>
              <a:r>
                <a:rPr lang="zh-CN" altLang="en-US" b="1" dirty="0">
                  <a:solidFill>
                    <a:schemeClr val="bg1"/>
                  </a:solidFill>
                  <a:latin typeface="+mn-ea"/>
                </a:rPr>
                <a:t>客户发起的</a:t>
              </a:r>
              <a:r>
                <a:rPr lang="en-US" altLang="zh-CN" b="1" dirty="0">
                  <a:solidFill>
                    <a:schemeClr val="bg1"/>
                  </a:solidFill>
                  <a:latin typeface="+mn-ea"/>
                </a:rPr>
                <a:t>TCP</a:t>
              </a:r>
              <a:r>
                <a:rPr lang="zh-CN" altLang="en-US" b="1" dirty="0">
                  <a:solidFill>
                    <a:schemeClr val="bg1"/>
                  </a:solidFill>
                  <a:latin typeface="+mn-ea"/>
                </a:rPr>
                <a:t>连接</a:t>
              </a:r>
            </a:p>
          </p:txBody>
        </p:sp>
        <p:sp>
          <p:nvSpPr>
            <p:cNvPr id="20" name="文本框 19">
              <a:extLst>
                <a:ext uri="{FF2B5EF4-FFF2-40B4-BE49-F238E27FC236}">
                  <a16:creationId xmlns:a16="http://schemas.microsoft.com/office/drawing/2014/main" id="{3400EA87-DF7E-37C6-9489-17BAC2C40B20}"/>
                </a:ext>
              </a:extLst>
            </p:cNvPr>
            <p:cNvSpPr txBox="1"/>
            <p:nvPr/>
          </p:nvSpPr>
          <p:spPr>
            <a:xfrm>
              <a:off x="5225440" y="5418568"/>
              <a:ext cx="101890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b="1" dirty="0">
                  <a:solidFill>
                    <a:schemeClr val="tx1"/>
                  </a:solidFill>
                  <a:latin typeface="+mn-ea"/>
                </a:rPr>
                <a:t>❹</a:t>
              </a:r>
              <a:endParaRPr lang="zh-CN" altLang="en-US" b="1" dirty="0">
                <a:solidFill>
                  <a:schemeClr val="tx1"/>
                </a:solidFill>
                <a:latin typeface="+mn-ea"/>
              </a:endParaRPr>
            </a:p>
          </p:txBody>
        </p:sp>
      </p:grpSp>
      <p:grpSp>
        <p:nvGrpSpPr>
          <p:cNvPr id="21" name="组合 20">
            <a:extLst>
              <a:ext uri="{FF2B5EF4-FFF2-40B4-BE49-F238E27FC236}">
                <a16:creationId xmlns:a16="http://schemas.microsoft.com/office/drawing/2014/main" id="{3A6225EC-1D66-D38D-1FE6-E51B6A13EC5E}"/>
              </a:ext>
            </a:extLst>
          </p:cNvPr>
          <p:cNvGrpSpPr/>
          <p:nvPr/>
        </p:nvGrpSpPr>
        <p:grpSpPr>
          <a:xfrm>
            <a:off x="2228757" y="2480579"/>
            <a:ext cx="6891561" cy="2725484"/>
            <a:chOff x="1979986" y="2009932"/>
            <a:chExt cx="6891561" cy="2725484"/>
          </a:xfrm>
        </p:grpSpPr>
        <p:grpSp>
          <p:nvGrpSpPr>
            <p:cNvPr id="22" name="组合 21">
              <a:extLst>
                <a:ext uri="{FF2B5EF4-FFF2-40B4-BE49-F238E27FC236}">
                  <a16:creationId xmlns:a16="http://schemas.microsoft.com/office/drawing/2014/main" id="{FE6D8809-B803-5E61-6129-E23BECAD8249}"/>
                </a:ext>
              </a:extLst>
            </p:cNvPr>
            <p:cNvGrpSpPr/>
            <p:nvPr/>
          </p:nvGrpSpPr>
          <p:grpSpPr>
            <a:xfrm>
              <a:off x="2341278" y="2077660"/>
              <a:ext cx="6403152" cy="1107629"/>
              <a:chOff x="2617902" y="2077660"/>
              <a:chExt cx="6403152" cy="1107629"/>
            </a:xfrm>
          </p:grpSpPr>
          <p:pic>
            <p:nvPicPr>
              <p:cNvPr id="55" name="图形 54">
                <a:extLst>
                  <a:ext uri="{FF2B5EF4-FFF2-40B4-BE49-F238E27FC236}">
                    <a16:creationId xmlns:a16="http://schemas.microsoft.com/office/drawing/2014/main" id="{65F6FF6F-A4F4-B636-3F20-F216821850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0104" y="2446992"/>
                <a:ext cx="763324" cy="738297"/>
              </a:xfrm>
              <a:prstGeom prst="rect">
                <a:avLst/>
              </a:prstGeom>
            </p:spPr>
          </p:pic>
          <p:pic>
            <p:nvPicPr>
              <p:cNvPr id="56" name="图形 55">
                <a:extLst>
                  <a:ext uri="{FF2B5EF4-FFF2-40B4-BE49-F238E27FC236}">
                    <a16:creationId xmlns:a16="http://schemas.microsoft.com/office/drawing/2014/main" id="{B17B569F-0E78-F537-5228-5B9E66638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9943" y="2446992"/>
                <a:ext cx="644545" cy="738297"/>
              </a:xfrm>
              <a:prstGeom prst="rect">
                <a:avLst/>
              </a:prstGeom>
            </p:spPr>
          </p:pic>
          <p:sp>
            <p:nvSpPr>
              <p:cNvPr id="57" name="文本框 56">
                <a:extLst>
                  <a:ext uri="{FF2B5EF4-FFF2-40B4-BE49-F238E27FC236}">
                    <a16:creationId xmlns:a16="http://schemas.microsoft.com/office/drawing/2014/main" id="{6452827C-EE71-51F2-487C-AA068437C946}"/>
                  </a:ext>
                </a:extLst>
              </p:cNvPr>
              <p:cNvSpPr txBox="1"/>
              <p:nvPr/>
            </p:nvSpPr>
            <p:spPr>
              <a:xfrm>
                <a:off x="2617902" y="2077660"/>
                <a:ext cx="1188834" cy="369332"/>
              </a:xfrm>
              <a:prstGeom prst="rect">
                <a:avLst/>
              </a:prstGeom>
              <a:noFill/>
            </p:spPr>
            <p:txBody>
              <a:bodyPr wrap="square" rtlCol="0">
                <a:spAutoFit/>
              </a:bodyPr>
              <a:lstStyle/>
              <a:p>
                <a:pPr algn="ctr"/>
                <a:r>
                  <a:rPr lang="en-US" altLang="zh-CN" b="1" dirty="0">
                    <a:latin typeface="+mn-ea"/>
                  </a:rPr>
                  <a:t>FTP</a:t>
                </a:r>
                <a:r>
                  <a:rPr lang="zh-CN" altLang="en-US" b="1" dirty="0">
                    <a:latin typeface="+mn-ea"/>
                  </a:rPr>
                  <a:t>客户</a:t>
                </a:r>
              </a:p>
            </p:txBody>
          </p:sp>
          <p:sp>
            <p:nvSpPr>
              <p:cNvPr id="58" name="文本框 57">
                <a:extLst>
                  <a:ext uri="{FF2B5EF4-FFF2-40B4-BE49-F238E27FC236}">
                    <a16:creationId xmlns:a16="http://schemas.microsoft.com/office/drawing/2014/main" id="{C77C9D51-DCDE-90AD-C399-2CADFE1011F0}"/>
                  </a:ext>
                </a:extLst>
              </p:cNvPr>
              <p:cNvSpPr txBox="1"/>
              <p:nvPr/>
            </p:nvSpPr>
            <p:spPr>
              <a:xfrm>
                <a:off x="7598045" y="2077660"/>
                <a:ext cx="1423009" cy="369332"/>
              </a:xfrm>
              <a:prstGeom prst="rect">
                <a:avLst/>
              </a:prstGeom>
              <a:noFill/>
            </p:spPr>
            <p:txBody>
              <a:bodyPr wrap="square" rtlCol="0">
                <a:spAutoFit/>
              </a:bodyPr>
              <a:lstStyle/>
              <a:p>
                <a:pPr algn="ctr"/>
                <a:r>
                  <a:rPr lang="en-US" altLang="zh-CN" b="1" dirty="0">
                    <a:latin typeface="+mn-ea"/>
                  </a:rPr>
                  <a:t>FTP</a:t>
                </a:r>
                <a:r>
                  <a:rPr lang="zh-CN" altLang="en-US" b="1" dirty="0">
                    <a:latin typeface="+mn-ea"/>
                  </a:rPr>
                  <a:t>服务器</a:t>
                </a:r>
              </a:p>
            </p:txBody>
          </p:sp>
        </p:grpSp>
        <p:sp>
          <p:nvSpPr>
            <p:cNvPr id="23" name="矩形 22">
              <a:extLst>
                <a:ext uri="{FF2B5EF4-FFF2-40B4-BE49-F238E27FC236}">
                  <a16:creationId xmlns:a16="http://schemas.microsoft.com/office/drawing/2014/main" id="{CFF379DE-23FB-83B8-A07C-C16C21831FDC}"/>
                </a:ext>
              </a:extLst>
            </p:cNvPr>
            <p:cNvSpPr/>
            <p:nvPr/>
          </p:nvSpPr>
          <p:spPr>
            <a:xfrm>
              <a:off x="1979986" y="3934227"/>
              <a:ext cx="1550125" cy="80118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随机选择的</a:t>
              </a:r>
              <a:endParaRPr lang="en-US" altLang="zh-CN" b="1" dirty="0">
                <a:solidFill>
                  <a:schemeClr val="tx1"/>
                </a:solidFill>
                <a:latin typeface="+mn-ea"/>
              </a:endParaRPr>
            </a:p>
            <a:p>
              <a:pPr algn="ctr"/>
              <a:r>
                <a:rPr lang="zh-CN" altLang="en-US" b="1" dirty="0">
                  <a:solidFill>
                    <a:schemeClr val="tx1"/>
                  </a:solidFill>
                  <a:latin typeface="+mn-ea"/>
                </a:rPr>
                <a:t>临时端口号</a:t>
              </a:r>
            </a:p>
          </p:txBody>
        </p:sp>
        <p:sp>
          <p:nvSpPr>
            <p:cNvPr id="24" name="矩形 23">
              <a:extLst>
                <a:ext uri="{FF2B5EF4-FFF2-40B4-BE49-F238E27FC236}">
                  <a16:creationId xmlns:a16="http://schemas.microsoft.com/office/drawing/2014/main" id="{C2BDB3EB-4055-A8C3-8CF0-2AD73FEA35A1}"/>
                </a:ext>
              </a:extLst>
            </p:cNvPr>
            <p:cNvSpPr/>
            <p:nvPr/>
          </p:nvSpPr>
          <p:spPr>
            <a:xfrm>
              <a:off x="7321422" y="3934227"/>
              <a:ext cx="1550125" cy="80118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熟知端口号</a:t>
              </a:r>
              <a:endParaRPr lang="en-US" altLang="zh-CN" b="1" dirty="0">
                <a:solidFill>
                  <a:schemeClr val="tx1"/>
                </a:solidFill>
                <a:latin typeface="+mn-ea"/>
              </a:endParaRPr>
            </a:p>
            <a:p>
              <a:pPr algn="ctr"/>
              <a:r>
                <a:rPr lang="en-US" altLang="zh-CN" b="1" dirty="0">
                  <a:solidFill>
                    <a:schemeClr val="tx1"/>
                  </a:solidFill>
                  <a:latin typeface="+mn-ea"/>
                </a:rPr>
                <a:t>21</a:t>
              </a:r>
              <a:endParaRPr lang="zh-CN" altLang="en-US" b="1" dirty="0">
                <a:solidFill>
                  <a:schemeClr val="tx1"/>
                </a:solidFill>
                <a:latin typeface="+mn-ea"/>
              </a:endParaRPr>
            </a:p>
          </p:txBody>
        </p:sp>
        <p:grpSp>
          <p:nvGrpSpPr>
            <p:cNvPr id="44" name="组合 43">
              <a:extLst>
                <a:ext uri="{FF2B5EF4-FFF2-40B4-BE49-F238E27FC236}">
                  <a16:creationId xmlns:a16="http://schemas.microsoft.com/office/drawing/2014/main" id="{B52B5345-AA11-CEAC-8C75-A7F9DF298B90}"/>
                </a:ext>
              </a:extLst>
            </p:cNvPr>
            <p:cNvGrpSpPr/>
            <p:nvPr/>
          </p:nvGrpSpPr>
          <p:grpSpPr>
            <a:xfrm>
              <a:off x="3596294" y="3805454"/>
              <a:ext cx="3658944" cy="897910"/>
              <a:chOff x="3872918" y="4066710"/>
              <a:chExt cx="3658944" cy="897910"/>
            </a:xfrm>
          </p:grpSpPr>
          <p:sp>
            <p:nvSpPr>
              <p:cNvPr id="53" name="箭头: 右 52">
                <a:extLst>
                  <a:ext uri="{FF2B5EF4-FFF2-40B4-BE49-F238E27FC236}">
                    <a16:creationId xmlns:a16="http://schemas.microsoft.com/office/drawing/2014/main" id="{B2819D40-8EED-5335-22F2-D0318BCA1781}"/>
                  </a:ext>
                </a:extLst>
              </p:cNvPr>
              <p:cNvSpPr/>
              <p:nvPr/>
            </p:nvSpPr>
            <p:spPr>
              <a:xfrm>
                <a:off x="3872918" y="4272289"/>
                <a:ext cx="3658944" cy="69233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FTP</a:t>
                </a:r>
                <a:r>
                  <a:rPr lang="zh-CN" altLang="en-US" b="1" dirty="0">
                    <a:solidFill>
                      <a:schemeClr val="tx1"/>
                    </a:solidFill>
                    <a:latin typeface="+mn-ea"/>
                  </a:rPr>
                  <a:t>客户发起的</a:t>
                </a:r>
                <a:r>
                  <a:rPr lang="en-US" altLang="zh-CN" b="1" dirty="0">
                    <a:solidFill>
                      <a:schemeClr val="tx1"/>
                    </a:solidFill>
                    <a:latin typeface="+mn-ea"/>
                  </a:rPr>
                  <a:t>TCP</a:t>
                </a:r>
                <a:r>
                  <a:rPr lang="zh-CN" altLang="en-US" b="1" dirty="0">
                    <a:solidFill>
                      <a:schemeClr val="tx1"/>
                    </a:solidFill>
                    <a:latin typeface="+mn-ea"/>
                  </a:rPr>
                  <a:t>连接</a:t>
                </a:r>
              </a:p>
            </p:txBody>
          </p:sp>
          <p:sp>
            <p:nvSpPr>
              <p:cNvPr id="54" name="文本框 53">
                <a:extLst>
                  <a:ext uri="{FF2B5EF4-FFF2-40B4-BE49-F238E27FC236}">
                    <a16:creationId xmlns:a16="http://schemas.microsoft.com/office/drawing/2014/main" id="{FD26F5FE-5C3A-0587-9500-0F747B8150AE}"/>
                  </a:ext>
                </a:extLst>
              </p:cNvPr>
              <p:cNvSpPr txBox="1"/>
              <p:nvPr/>
            </p:nvSpPr>
            <p:spPr>
              <a:xfrm>
                <a:off x="5225440" y="4066710"/>
                <a:ext cx="1018903" cy="369332"/>
              </a:xfrm>
              <a:prstGeom prst="rect">
                <a:avLst/>
              </a:prstGeom>
              <a:noFill/>
            </p:spPr>
            <p:txBody>
              <a:bodyPr wrap="square" rtlCol="0">
                <a:spAutoFit/>
              </a:bodyPr>
              <a:lstStyle/>
              <a:p>
                <a:pPr algn="ctr"/>
                <a:r>
                  <a:rPr lang="en-US" altLang="zh-CN" b="1" dirty="0">
                    <a:latin typeface="+mn-ea"/>
                  </a:rPr>
                  <a:t>❶</a:t>
                </a:r>
                <a:endParaRPr lang="zh-CN" altLang="en-US" b="1" dirty="0">
                  <a:latin typeface="+mn-ea"/>
                </a:endParaRPr>
              </a:p>
            </p:txBody>
          </p:sp>
        </p:grpSp>
        <p:grpSp>
          <p:nvGrpSpPr>
            <p:cNvPr id="48" name="组合 47">
              <a:extLst>
                <a:ext uri="{FF2B5EF4-FFF2-40B4-BE49-F238E27FC236}">
                  <a16:creationId xmlns:a16="http://schemas.microsoft.com/office/drawing/2014/main" id="{D711E0EC-6EE6-398E-EBFC-4DA51211E72B}"/>
                </a:ext>
              </a:extLst>
            </p:cNvPr>
            <p:cNvGrpSpPr/>
            <p:nvPr/>
          </p:nvGrpSpPr>
          <p:grpSpPr>
            <a:xfrm>
              <a:off x="3694980" y="2009932"/>
              <a:ext cx="3526575" cy="806208"/>
              <a:chOff x="3971604" y="2009932"/>
              <a:chExt cx="3526575" cy="806208"/>
            </a:xfrm>
          </p:grpSpPr>
          <p:grpSp>
            <p:nvGrpSpPr>
              <p:cNvPr id="49" name="组合 48">
                <a:extLst>
                  <a:ext uri="{FF2B5EF4-FFF2-40B4-BE49-F238E27FC236}">
                    <a16:creationId xmlns:a16="http://schemas.microsoft.com/office/drawing/2014/main" id="{2270C8AE-DC4C-D0DC-B1E6-16DFC2B9FC4F}"/>
                  </a:ext>
                </a:extLst>
              </p:cNvPr>
              <p:cNvGrpSpPr/>
              <p:nvPr/>
            </p:nvGrpSpPr>
            <p:grpSpPr>
              <a:xfrm>
                <a:off x="3971604" y="2378780"/>
                <a:ext cx="3526575" cy="437360"/>
                <a:chOff x="3505600" y="2668210"/>
                <a:chExt cx="3526575" cy="437360"/>
              </a:xfrm>
            </p:grpSpPr>
            <p:sp>
              <p:nvSpPr>
                <p:cNvPr id="51" name="圆柱体 50">
                  <a:extLst>
                    <a:ext uri="{FF2B5EF4-FFF2-40B4-BE49-F238E27FC236}">
                      <a16:creationId xmlns:a16="http://schemas.microsoft.com/office/drawing/2014/main" id="{F752DAC2-8E6C-5BB1-3FD0-48E00ED0E897}"/>
                    </a:ext>
                  </a:extLst>
                </p:cNvPr>
                <p:cNvSpPr/>
                <p:nvPr/>
              </p:nvSpPr>
              <p:spPr>
                <a:xfrm rot="16200000">
                  <a:off x="5050208" y="1123602"/>
                  <a:ext cx="437360" cy="3526575"/>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文本框 51">
                  <a:extLst>
                    <a:ext uri="{FF2B5EF4-FFF2-40B4-BE49-F238E27FC236}">
                      <a16:creationId xmlns:a16="http://schemas.microsoft.com/office/drawing/2014/main" id="{30B137F7-B47D-927D-7F15-8FB42FF6C51A}"/>
                    </a:ext>
                  </a:extLst>
                </p:cNvPr>
                <p:cNvSpPr txBox="1"/>
                <p:nvPr/>
              </p:nvSpPr>
              <p:spPr>
                <a:xfrm>
                  <a:off x="3722128" y="2702223"/>
                  <a:ext cx="3180855" cy="369332"/>
                </a:xfrm>
                <a:prstGeom prst="rect">
                  <a:avLst/>
                </a:prstGeom>
                <a:noFill/>
              </p:spPr>
              <p:txBody>
                <a:bodyPr wrap="square" rtlCol="0">
                  <a:spAutoFit/>
                </a:bodyPr>
                <a:lstStyle/>
                <a:p>
                  <a:pPr algn="ctr"/>
                  <a:r>
                    <a:rPr lang="zh-CN" altLang="en-US" b="1" dirty="0">
                      <a:latin typeface="+mn-ea"/>
                    </a:rPr>
                    <a:t>用于传送控制命令的</a:t>
                  </a:r>
                  <a:r>
                    <a:rPr lang="en-US" altLang="zh-CN" b="1" dirty="0">
                      <a:latin typeface="+mn-ea"/>
                    </a:rPr>
                    <a:t>TCP</a:t>
                  </a:r>
                  <a:r>
                    <a:rPr lang="zh-CN" altLang="en-US" b="1" dirty="0">
                      <a:latin typeface="+mn-ea"/>
                    </a:rPr>
                    <a:t>连接</a:t>
                  </a:r>
                </a:p>
              </p:txBody>
            </p:sp>
          </p:grpSp>
          <p:sp>
            <p:nvSpPr>
              <p:cNvPr id="50" name="文本框 49">
                <a:extLst>
                  <a:ext uri="{FF2B5EF4-FFF2-40B4-BE49-F238E27FC236}">
                    <a16:creationId xmlns:a16="http://schemas.microsoft.com/office/drawing/2014/main" id="{88DFFB30-6AB4-AC81-EC60-68660D01481D}"/>
                  </a:ext>
                </a:extLst>
              </p:cNvPr>
              <p:cNvSpPr txBox="1"/>
              <p:nvPr/>
            </p:nvSpPr>
            <p:spPr>
              <a:xfrm>
                <a:off x="5225440" y="2009932"/>
                <a:ext cx="1018903" cy="369332"/>
              </a:xfrm>
              <a:prstGeom prst="rect">
                <a:avLst/>
              </a:prstGeom>
              <a:noFill/>
            </p:spPr>
            <p:txBody>
              <a:bodyPr wrap="square" rtlCol="0">
                <a:spAutoFit/>
              </a:bodyPr>
              <a:lstStyle/>
              <a:p>
                <a:pPr algn="ctr"/>
                <a:r>
                  <a:rPr lang="en-US" altLang="zh-CN" b="1" dirty="0">
                    <a:latin typeface="+mn-ea"/>
                  </a:rPr>
                  <a:t>❷</a:t>
                </a:r>
                <a:endParaRPr lang="zh-CN" altLang="en-US" b="1" dirty="0">
                  <a:latin typeface="+mn-ea"/>
                </a:endParaRPr>
              </a:p>
            </p:txBody>
          </p:sp>
        </p:grpSp>
      </p:grpSp>
      <p:grpSp>
        <p:nvGrpSpPr>
          <p:cNvPr id="59" name="组合 58">
            <a:extLst>
              <a:ext uri="{FF2B5EF4-FFF2-40B4-BE49-F238E27FC236}">
                <a16:creationId xmlns:a16="http://schemas.microsoft.com/office/drawing/2014/main" id="{2BD7A9D3-02DA-7A2E-54CF-F236107DE0AA}"/>
              </a:ext>
            </a:extLst>
          </p:cNvPr>
          <p:cNvGrpSpPr/>
          <p:nvPr/>
        </p:nvGrpSpPr>
        <p:grpSpPr>
          <a:xfrm>
            <a:off x="4051622" y="1333366"/>
            <a:ext cx="4122120" cy="1182438"/>
            <a:chOff x="4079475" y="862719"/>
            <a:chExt cx="4122120" cy="1182438"/>
          </a:xfrm>
        </p:grpSpPr>
        <p:sp>
          <p:nvSpPr>
            <p:cNvPr id="60" name="对话气泡: 圆角矩形 59">
              <a:extLst>
                <a:ext uri="{FF2B5EF4-FFF2-40B4-BE49-F238E27FC236}">
                  <a16:creationId xmlns:a16="http://schemas.microsoft.com/office/drawing/2014/main" id="{441AF8EC-51E0-12BA-5953-E8E032CEDF99}"/>
                </a:ext>
              </a:extLst>
            </p:cNvPr>
            <p:cNvSpPr/>
            <p:nvPr/>
          </p:nvSpPr>
          <p:spPr>
            <a:xfrm>
              <a:off x="4079475" y="862719"/>
              <a:ext cx="3398168" cy="1182438"/>
            </a:xfrm>
            <a:prstGeom prst="wedgeRoundRectCallout">
              <a:avLst>
                <a:gd name="adj1" fmla="val -24360"/>
                <a:gd name="adj2" fmla="val 708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有数据传送时，</a:t>
              </a:r>
              <a:r>
                <a:rPr lang="en-US" altLang="zh-CN" b="1" dirty="0">
                  <a:solidFill>
                    <a:schemeClr val="bg1"/>
                  </a:solidFill>
                  <a:latin typeface="+mn-ea"/>
                </a:rPr>
                <a:t>FTP</a:t>
              </a:r>
              <a:r>
                <a:rPr lang="zh-CN" altLang="en-US" b="1" dirty="0">
                  <a:solidFill>
                    <a:schemeClr val="bg1"/>
                  </a:solidFill>
                  <a:latin typeface="+mn-ea"/>
                </a:rPr>
                <a:t>客户通过命令通道告知</a:t>
              </a:r>
              <a:r>
                <a:rPr lang="en-US" altLang="zh-CN" b="1" dirty="0">
                  <a:solidFill>
                    <a:schemeClr val="bg1"/>
                  </a:solidFill>
                  <a:latin typeface="+mn-ea"/>
                </a:rPr>
                <a:t>FTP</a:t>
              </a:r>
              <a:r>
                <a:rPr lang="zh-CN" altLang="en-US" b="1" dirty="0">
                  <a:solidFill>
                    <a:schemeClr val="bg1"/>
                  </a:solidFill>
                  <a:latin typeface="+mn-ea"/>
                </a:rPr>
                <a:t>服务器开启某个临时端口</a:t>
              </a:r>
              <a:r>
                <a:rPr lang="zh-CN" altLang="en-US" b="1" dirty="0">
                  <a:solidFill>
                    <a:schemeClr val="tx1"/>
                  </a:solidFill>
                  <a:highlight>
                    <a:srgbClr val="FFFF00"/>
                  </a:highlight>
                  <a:latin typeface="+mn-ea"/>
                </a:rPr>
                <a:t>被动等待</a:t>
              </a:r>
              <a:r>
                <a:rPr lang="en-US" altLang="zh-CN" b="1" dirty="0">
                  <a:solidFill>
                    <a:schemeClr val="bg1"/>
                  </a:solidFill>
                  <a:latin typeface="+mn-ea"/>
                </a:rPr>
                <a:t>TCP</a:t>
              </a:r>
              <a:r>
                <a:rPr lang="zh-CN" altLang="en-US" b="1" dirty="0">
                  <a:solidFill>
                    <a:schemeClr val="bg1"/>
                  </a:solidFill>
                  <a:latin typeface="+mn-ea"/>
                </a:rPr>
                <a:t>连接，以建立数据通道。</a:t>
              </a:r>
            </a:p>
          </p:txBody>
        </p:sp>
        <p:sp>
          <p:nvSpPr>
            <p:cNvPr id="61" name="文本框 60">
              <a:extLst>
                <a:ext uri="{FF2B5EF4-FFF2-40B4-BE49-F238E27FC236}">
                  <a16:creationId xmlns:a16="http://schemas.microsoft.com/office/drawing/2014/main" id="{8902B1A9-E020-B077-8D5F-D4408B493CF2}"/>
                </a:ext>
              </a:extLst>
            </p:cNvPr>
            <p:cNvSpPr txBox="1"/>
            <p:nvPr/>
          </p:nvSpPr>
          <p:spPr>
            <a:xfrm>
              <a:off x="7182692" y="927380"/>
              <a:ext cx="1018903" cy="369332"/>
            </a:xfrm>
            <a:prstGeom prst="rect">
              <a:avLst/>
            </a:prstGeom>
            <a:noFill/>
          </p:spPr>
          <p:txBody>
            <a:bodyPr wrap="square" rtlCol="0">
              <a:spAutoFit/>
            </a:bodyPr>
            <a:lstStyle/>
            <a:p>
              <a:pPr algn="ctr"/>
              <a:r>
                <a:rPr lang="en-US" altLang="zh-CN" b="1" dirty="0">
                  <a:latin typeface="+mn-ea"/>
                </a:rPr>
                <a:t>❸</a:t>
              </a:r>
              <a:endParaRPr lang="zh-CN" altLang="en-US" b="1" dirty="0">
                <a:latin typeface="+mn-ea"/>
              </a:endParaRPr>
            </a:p>
          </p:txBody>
        </p:sp>
      </p:grpSp>
      <p:grpSp>
        <p:nvGrpSpPr>
          <p:cNvPr id="62" name="组合 61">
            <a:extLst>
              <a:ext uri="{FF2B5EF4-FFF2-40B4-BE49-F238E27FC236}">
                <a16:creationId xmlns:a16="http://schemas.microsoft.com/office/drawing/2014/main" id="{A0E7422B-C32C-E438-CDB8-BE222E67F7D7}"/>
              </a:ext>
            </a:extLst>
          </p:cNvPr>
          <p:cNvGrpSpPr/>
          <p:nvPr/>
        </p:nvGrpSpPr>
        <p:grpSpPr>
          <a:xfrm>
            <a:off x="3943751" y="3378449"/>
            <a:ext cx="3526575" cy="807967"/>
            <a:chOff x="3971604" y="2907802"/>
            <a:chExt cx="3526575" cy="807967"/>
          </a:xfrm>
        </p:grpSpPr>
        <p:grpSp>
          <p:nvGrpSpPr>
            <p:cNvPr id="63" name="组合 62">
              <a:extLst>
                <a:ext uri="{FF2B5EF4-FFF2-40B4-BE49-F238E27FC236}">
                  <a16:creationId xmlns:a16="http://schemas.microsoft.com/office/drawing/2014/main" id="{201E8FDE-6D06-A75F-FCBB-C062CB36476C}"/>
                </a:ext>
              </a:extLst>
            </p:cNvPr>
            <p:cNvGrpSpPr/>
            <p:nvPr/>
          </p:nvGrpSpPr>
          <p:grpSpPr>
            <a:xfrm>
              <a:off x="3971604" y="2907802"/>
              <a:ext cx="3526575" cy="437360"/>
              <a:chOff x="3971508" y="1366279"/>
              <a:chExt cx="3526575" cy="437360"/>
            </a:xfrm>
          </p:grpSpPr>
          <p:sp>
            <p:nvSpPr>
              <p:cNvPr id="65" name="圆柱体 64">
                <a:extLst>
                  <a:ext uri="{FF2B5EF4-FFF2-40B4-BE49-F238E27FC236}">
                    <a16:creationId xmlns:a16="http://schemas.microsoft.com/office/drawing/2014/main" id="{94F90C79-E1CF-428E-B160-E3E80F980E9E}"/>
                  </a:ext>
                </a:extLst>
              </p:cNvPr>
              <p:cNvSpPr/>
              <p:nvPr/>
            </p:nvSpPr>
            <p:spPr>
              <a:xfrm rot="16200000">
                <a:off x="5516116" y="-178329"/>
                <a:ext cx="437360" cy="3526575"/>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66" name="文本框 65">
                <a:extLst>
                  <a:ext uri="{FF2B5EF4-FFF2-40B4-BE49-F238E27FC236}">
                    <a16:creationId xmlns:a16="http://schemas.microsoft.com/office/drawing/2014/main" id="{1906E569-2DC8-134B-F0D0-CDA567F3EF32}"/>
                  </a:ext>
                </a:extLst>
              </p:cNvPr>
              <p:cNvSpPr txBox="1"/>
              <p:nvPr/>
            </p:nvSpPr>
            <p:spPr>
              <a:xfrm>
                <a:off x="4286996" y="1413394"/>
                <a:ext cx="2895600" cy="369332"/>
              </a:xfrm>
              <a:prstGeom prst="rect">
                <a:avLst/>
              </a:prstGeom>
              <a:noFill/>
            </p:spPr>
            <p:txBody>
              <a:bodyPr wrap="square" rtlCol="0">
                <a:spAutoFit/>
              </a:bodyPr>
              <a:lstStyle/>
              <a:p>
                <a:pPr algn="ctr"/>
                <a:r>
                  <a:rPr lang="zh-CN" altLang="en-US" b="1" dirty="0">
                    <a:solidFill>
                      <a:schemeClr val="bg1"/>
                    </a:solidFill>
                    <a:latin typeface="+mn-ea"/>
                  </a:rPr>
                  <a:t>用于传送数据的</a:t>
                </a:r>
                <a:r>
                  <a:rPr lang="en-US" altLang="zh-CN" b="1" dirty="0">
                    <a:solidFill>
                      <a:schemeClr val="bg1"/>
                    </a:solidFill>
                    <a:latin typeface="+mn-ea"/>
                  </a:rPr>
                  <a:t>TCP</a:t>
                </a:r>
                <a:r>
                  <a:rPr lang="zh-CN" altLang="en-US" b="1" dirty="0">
                    <a:solidFill>
                      <a:schemeClr val="bg1"/>
                    </a:solidFill>
                    <a:latin typeface="+mn-ea"/>
                  </a:rPr>
                  <a:t>连接</a:t>
                </a:r>
              </a:p>
            </p:txBody>
          </p:sp>
        </p:grpSp>
        <p:sp>
          <p:nvSpPr>
            <p:cNvPr id="64" name="文本框 63">
              <a:extLst>
                <a:ext uri="{FF2B5EF4-FFF2-40B4-BE49-F238E27FC236}">
                  <a16:creationId xmlns:a16="http://schemas.microsoft.com/office/drawing/2014/main" id="{A470762F-F536-9853-8EDC-C5F46DACF356}"/>
                </a:ext>
              </a:extLst>
            </p:cNvPr>
            <p:cNvSpPr txBox="1"/>
            <p:nvPr/>
          </p:nvSpPr>
          <p:spPr>
            <a:xfrm>
              <a:off x="5225440" y="3346437"/>
              <a:ext cx="1018903" cy="369332"/>
            </a:xfrm>
            <a:prstGeom prst="rect">
              <a:avLst/>
            </a:prstGeom>
            <a:noFill/>
          </p:spPr>
          <p:txBody>
            <a:bodyPr wrap="square" rtlCol="0">
              <a:spAutoFit/>
            </a:bodyPr>
            <a:lstStyle/>
            <a:p>
              <a:pPr algn="ctr"/>
              <a:r>
                <a:rPr lang="en-US" altLang="zh-CN" b="1" dirty="0">
                  <a:latin typeface="+mn-ea"/>
                </a:rPr>
                <a:t>❺</a:t>
              </a:r>
              <a:endParaRPr lang="zh-CN" altLang="en-US" b="1" dirty="0">
                <a:latin typeface="+mn-ea"/>
              </a:endParaRPr>
            </a:p>
          </p:txBody>
        </p:sp>
      </p:grpSp>
    </p:spTree>
    <p:custDataLst>
      <p:tags r:id="rId1"/>
    </p:custDataLst>
    <p:extLst>
      <p:ext uri="{BB962C8B-B14F-4D97-AF65-F5344CB8AC3E}">
        <p14:creationId xmlns:p14="http://schemas.microsoft.com/office/powerpoint/2010/main" val="393490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p:cTn id="20" dur="500" fill="hold"/>
                                        <p:tgtEl>
                                          <p:spTgt spid="59"/>
                                        </p:tgtEl>
                                        <p:attrNameLst>
                                          <p:attrName>ppt_w</p:attrName>
                                        </p:attrNameLst>
                                      </p:cBhvr>
                                      <p:tavLst>
                                        <p:tav tm="0">
                                          <p:val>
                                            <p:fltVal val="0"/>
                                          </p:val>
                                        </p:tav>
                                        <p:tav tm="100000">
                                          <p:val>
                                            <p:strVal val="#ppt_w"/>
                                          </p:val>
                                        </p:tav>
                                      </p:tavLst>
                                    </p:anim>
                                    <p:anim calcmode="lin" valueType="num">
                                      <p:cBhvr>
                                        <p:cTn id="21"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anim calcmode="lin" valueType="num">
                                      <p:cBhvr>
                                        <p:cTn id="45" dur="500" fill="hold"/>
                                        <p:tgtEl>
                                          <p:spTgt spid="62"/>
                                        </p:tgtEl>
                                        <p:attrNameLst>
                                          <p:attrName>ppt_w</p:attrName>
                                        </p:attrNameLst>
                                      </p:cBhvr>
                                      <p:tavLst>
                                        <p:tav tm="0">
                                          <p:val>
                                            <p:fltVal val="0"/>
                                          </p:val>
                                        </p:tav>
                                        <p:tav tm="100000">
                                          <p:val>
                                            <p:strVal val="#ppt_w"/>
                                          </p:val>
                                        </p:tav>
                                      </p:tavLst>
                                    </p:anim>
                                    <p:anim calcmode="lin" valueType="num">
                                      <p:cBhvr>
                                        <p:cTn id="46" dur="500" fill="hold"/>
                                        <p:tgtEl>
                                          <p:spTgt spid="62"/>
                                        </p:tgtEl>
                                        <p:attrNameLst>
                                          <p:attrName>ppt_h</p:attrName>
                                        </p:attrNameLst>
                                      </p:cBhvr>
                                      <p:tavLst>
                                        <p:tav tm="0">
                                          <p:val>
                                            <p:fltVal val="0"/>
                                          </p:val>
                                        </p:tav>
                                        <p:tav tm="100000">
                                          <p:val>
                                            <p:strVal val="#ppt_h"/>
                                          </p:val>
                                        </p:tav>
                                      </p:tavLst>
                                    </p:anim>
                                    <p:animEffect transition="in" filter="fade">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 grpId="0" animBg="1"/>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的基本工作原理</a:t>
              </a:r>
            </a:p>
          </p:txBody>
        </p:sp>
      </p:grpSp>
      <p:grpSp>
        <p:nvGrpSpPr>
          <p:cNvPr id="14" name="组合 13">
            <a:extLst>
              <a:ext uri="{FF2B5EF4-FFF2-40B4-BE49-F238E27FC236}">
                <a16:creationId xmlns:a16="http://schemas.microsoft.com/office/drawing/2014/main" id="{F2372F5E-7D67-B20D-CF12-0FC1447B7737}"/>
              </a:ext>
            </a:extLst>
          </p:cNvPr>
          <p:cNvGrpSpPr/>
          <p:nvPr/>
        </p:nvGrpSpPr>
        <p:grpSpPr>
          <a:xfrm>
            <a:off x="921123" y="1352307"/>
            <a:ext cx="9843247" cy="1410468"/>
            <a:chOff x="921123" y="1352307"/>
            <a:chExt cx="9843247" cy="1410468"/>
          </a:xfrm>
        </p:grpSpPr>
        <p:sp>
          <p:nvSpPr>
            <p:cNvPr id="6" name="文本框 5">
              <a:extLst>
                <a:ext uri="{FF2B5EF4-FFF2-40B4-BE49-F238E27FC236}">
                  <a16:creationId xmlns:a16="http://schemas.microsoft.com/office/drawing/2014/main" id="{82562BD9-AF98-9AAD-83ED-79EAE8F47FF9}"/>
                </a:ext>
              </a:extLst>
            </p:cNvPr>
            <p:cNvSpPr txBox="1"/>
            <p:nvPr/>
          </p:nvSpPr>
          <p:spPr>
            <a:xfrm>
              <a:off x="921123" y="1352307"/>
              <a:ext cx="9843247" cy="400110"/>
            </a:xfrm>
            <a:prstGeom prst="rect">
              <a:avLst/>
            </a:prstGeom>
            <a:noFill/>
          </p:spPr>
          <p:txBody>
            <a:bodyPr wrap="square" rtlCol="0">
              <a:spAutoFit/>
            </a:bodyPr>
            <a:lstStyle/>
            <a:p>
              <a:r>
                <a:rPr lang="en-US" altLang="zh-CN" sz="2000" b="1" dirty="0">
                  <a:latin typeface="+mn-ea"/>
                </a:rPr>
                <a:t>【2009</a:t>
              </a:r>
              <a:r>
                <a:rPr lang="zh-CN" altLang="en-US" sz="2000" b="1" dirty="0">
                  <a:latin typeface="+mn-ea"/>
                </a:rPr>
                <a:t>年 题</a:t>
              </a:r>
              <a:r>
                <a:rPr lang="en-US" altLang="zh-CN" sz="2000" b="1" dirty="0">
                  <a:latin typeface="+mn-ea"/>
                </a:rPr>
                <a:t>40】FTP</a:t>
              </a:r>
              <a:r>
                <a:rPr lang="zh-CN" altLang="en-US" sz="2000" b="1" dirty="0">
                  <a:latin typeface="+mn-ea"/>
                </a:rPr>
                <a:t>客户和服务器间传递</a:t>
              </a:r>
              <a:r>
                <a:rPr lang="en-US" altLang="zh-CN" sz="2000" b="1" dirty="0">
                  <a:latin typeface="+mn-ea"/>
                </a:rPr>
                <a:t>FTP</a:t>
              </a:r>
              <a:r>
                <a:rPr lang="zh-CN" altLang="en-US" sz="2000" b="1" dirty="0">
                  <a:latin typeface="+mn-ea"/>
                </a:rPr>
                <a:t>命令时，使用的连接是（      ）。</a:t>
              </a:r>
            </a:p>
          </p:txBody>
        </p:sp>
        <p:sp>
          <p:nvSpPr>
            <p:cNvPr id="7" name="文本框 6">
              <a:extLst>
                <a:ext uri="{FF2B5EF4-FFF2-40B4-BE49-F238E27FC236}">
                  <a16:creationId xmlns:a16="http://schemas.microsoft.com/office/drawing/2014/main" id="{EF88DEB5-30C0-ABE8-4396-707A8CAFCFE1}"/>
                </a:ext>
              </a:extLst>
            </p:cNvPr>
            <p:cNvSpPr txBox="1"/>
            <p:nvPr/>
          </p:nvSpPr>
          <p:spPr>
            <a:xfrm>
              <a:off x="1079033" y="1801486"/>
              <a:ext cx="9366838" cy="961289"/>
            </a:xfrm>
            <a:prstGeom prst="rect">
              <a:avLst/>
            </a:prstGeom>
            <a:noFill/>
          </p:spPr>
          <p:txBody>
            <a:bodyPr wrap="square" rtlCol="0">
              <a:spAutoFit/>
            </a:bodyPr>
            <a:lstStyle/>
            <a:p>
              <a:pPr>
                <a:lnSpc>
                  <a:spcPct val="150000"/>
                </a:lnSpc>
              </a:pPr>
              <a:r>
                <a:rPr lang="en-US" altLang="zh-CN" sz="2000" b="1" dirty="0">
                  <a:latin typeface="+mn-ea"/>
                </a:rPr>
                <a:t>A. </a:t>
              </a:r>
              <a:r>
                <a:rPr lang="zh-CN" altLang="en-US" sz="2000" b="1" dirty="0">
                  <a:latin typeface="+mn-ea"/>
                </a:rPr>
                <a:t>建立在</a:t>
              </a:r>
              <a:r>
                <a:rPr lang="en-US" altLang="zh-CN" sz="2000" b="1" dirty="0">
                  <a:latin typeface="+mn-ea"/>
                </a:rPr>
                <a:t>TCP</a:t>
              </a:r>
              <a:r>
                <a:rPr lang="zh-CN" altLang="en-US" sz="2000" b="1" dirty="0">
                  <a:latin typeface="+mn-ea"/>
                </a:rPr>
                <a:t>之上的控制连接                            </a:t>
              </a:r>
              <a:r>
                <a:rPr lang="en-US" altLang="zh-CN" sz="2000" b="1" dirty="0">
                  <a:latin typeface="+mn-ea"/>
                </a:rPr>
                <a:t>B. </a:t>
              </a:r>
              <a:r>
                <a:rPr lang="zh-CN" altLang="en-US" sz="2000" b="1" dirty="0">
                  <a:latin typeface="+mn-ea"/>
                </a:rPr>
                <a:t>建立在</a:t>
              </a:r>
              <a:r>
                <a:rPr lang="en-US" altLang="zh-CN" sz="2000" b="1" dirty="0">
                  <a:latin typeface="+mn-ea"/>
                </a:rPr>
                <a:t>TCP</a:t>
              </a:r>
              <a:r>
                <a:rPr lang="zh-CN" altLang="en-US" sz="2000" b="1" dirty="0">
                  <a:latin typeface="+mn-ea"/>
                </a:rPr>
                <a:t>之上的数据连接</a:t>
              </a:r>
              <a:endParaRPr lang="en-US" altLang="zh-CN" sz="2000" b="1" dirty="0">
                <a:latin typeface="+mn-ea"/>
              </a:endParaRPr>
            </a:p>
            <a:p>
              <a:pPr>
                <a:lnSpc>
                  <a:spcPct val="150000"/>
                </a:lnSpc>
              </a:pPr>
              <a:r>
                <a:rPr lang="en-US" altLang="zh-CN" sz="2000" b="1" dirty="0">
                  <a:latin typeface="+mn-ea"/>
                </a:rPr>
                <a:t>C. </a:t>
              </a:r>
              <a:r>
                <a:rPr lang="zh-CN" altLang="en-US" sz="2000" b="1" dirty="0">
                  <a:latin typeface="+mn-ea"/>
                </a:rPr>
                <a:t>建立在</a:t>
              </a:r>
              <a:r>
                <a:rPr lang="en-US" altLang="zh-CN" sz="2000" b="1" dirty="0">
                  <a:latin typeface="+mn-ea"/>
                </a:rPr>
                <a:t>UDP</a:t>
              </a:r>
              <a:r>
                <a:rPr lang="zh-CN" altLang="en-US" sz="2000" b="1" dirty="0">
                  <a:latin typeface="+mn-ea"/>
                </a:rPr>
                <a:t>之上的控制连接                           </a:t>
              </a:r>
              <a:r>
                <a:rPr lang="en-US" altLang="zh-CN" sz="2000" b="1" dirty="0">
                  <a:latin typeface="+mn-ea"/>
                </a:rPr>
                <a:t>D. </a:t>
              </a:r>
              <a:r>
                <a:rPr lang="zh-CN" altLang="en-US" sz="2000" b="1" dirty="0">
                  <a:latin typeface="+mn-ea"/>
                </a:rPr>
                <a:t>建立在</a:t>
              </a:r>
              <a:r>
                <a:rPr lang="en-US" altLang="zh-CN" sz="2000" b="1" dirty="0">
                  <a:latin typeface="+mn-ea"/>
                </a:rPr>
                <a:t>UDP</a:t>
              </a:r>
              <a:r>
                <a:rPr lang="zh-CN" altLang="en-US" sz="2000" b="1" dirty="0">
                  <a:latin typeface="+mn-ea"/>
                </a:rPr>
                <a:t>之上的数据连接</a:t>
              </a:r>
            </a:p>
          </p:txBody>
        </p:sp>
      </p:grpSp>
      <p:sp>
        <p:nvSpPr>
          <p:cNvPr id="8" name="文本框 7">
            <a:extLst>
              <a:ext uri="{FF2B5EF4-FFF2-40B4-BE49-F238E27FC236}">
                <a16:creationId xmlns:a16="http://schemas.microsoft.com/office/drawing/2014/main" id="{E6BA3CD0-B089-7C67-6F62-5EF3CEC407CB}"/>
              </a:ext>
            </a:extLst>
          </p:cNvPr>
          <p:cNvSpPr txBox="1"/>
          <p:nvPr/>
        </p:nvSpPr>
        <p:spPr>
          <a:xfrm>
            <a:off x="1079033" y="3032513"/>
            <a:ext cx="711200" cy="400110"/>
          </a:xfrm>
          <a:prstGeom prst="rect">
            <a:avLst/>
          </a:prstGeom>
          <a:noFill/>
        </p:spPr>
        <p:txBody>
          <a:bodyPr wrap="square" rtlCol="0">
            <a:spAutoFit/>
          </a:bodyPr>
          <a:lstStyle/>
          <a:p>
            <a:r>
              <a:rPr lang="zh-CN" altLang="en-US" sz="2000" b="1" dirty="0">
                <a:latin typeface="+mn-ea"/>
              </a:rPr>
              <a:t>解析</a:t>
            </a:r>
          </a:p>
        </p:txBody>
      </p:sp>
      <p:sp>
        <p:nvSpPr>
          <p:cNvPr id="9" name="文本框 8">
            <a:extLst>
              <a:ext uri="{FF2B5EF4-FFF2-40B4-BE49-F238E27FC236}">
                <a16:creationId xmlns:a16="http://schemas.microsoft.com/office/drawing/2014/main" id="{14B03B6E-3087-346F-345A-7A0407B824ED}"/>
              </a:ext>
            </a:extLst>
          </p:cNvPr>
          <p:cNvSpPr txBox="1"/>
          <p:nvPr/>
        </p:nvSpPr>
        <p:spPr>
          <a:xfrm>
            <a:off x="2504423" y="3866644"/>
            <a:ext cx="9382778" cy="400110"/>
          </a:xfrm>
          <a:prstGeom prst="rect">
            <a:avLst/>
          </a:prstGeom>
          <a:noFill/>
        </p:spPr>
        <p:txBody>
          <a:bodyPr wrap="square" rtlCol="0">
            <a:spAutoFit/>
          </a:bodyPr>
          <a:lstStyle/>
          <a:p>
            <a:r>
              <a:rPr lang="zh-CN" altLang="en-US" sz="2000" b="1" dirty="0">
                <a:latin typeface="+mn-ea"/>
              </a:rPr>
              <a:t>一个是</a:t>
            </a:r>
            <a:r>
              <a:rPr lang="zh-CN" altLang="en-US" sz="2000" b="1" dirty="0">
                <a:solidFill>
                  <a:schemeClr val="accent1">
                    <a:lumMod val="75000"/>
                  </a:schemeClr>
                </a:solidFill>
                <a:latin typeface="+mn-ea"/>
              </a:rPr>
              <a:t>控制连接</a:t>
            </a:r>
            <a:r>
              <a:rPr lang="zh-CN" altLang="en-US" sz="2000" b="1" dirty="0">
                <a:latin typeface="+mn-ea"/>
              </a:rPr>
              <a:t>，在</a:t>
            </a:r>
            <a:r>
              <a:rPr lang="zh-CN" altLang="en-US" sz="2000" b="1" dirty="0">
                <a:solidFill>
                  <a:schemeClr val="accent1">
                    <a:lumMod val="75000"/>
                  </a:schemeClr>
                </a:solidFill>
                <a:latin typeface="+mn-ea"/>
              </a:rPr>
              <a:t>整个会话期间一直保持打开</a:t>
            </a:r>
            <a:r>
              <a:rPr lang="zh-CN" altLang="en-US" sz="2000" b="1" dirty="0">
                <a:latin typeface="+mn-ea"/>
              </a:rPr>
              <a:t>，用于传送</a:t>
            </a:r>
            <a:r>
              <a:rPr lang="en-US" altLang="zh-CN" sz="2000" b="1" dirty="0">
                <a:latin typeface="+mn-ea"/>
              </a:rPr>
              <a:t>FTP</a:t>
            </a:r>
            <a:r>
              <a:rPr lang="zh-CN" altLang="en-US" sz="2000" b="1" dirty="0">
                <a:latin typeface="+mn-ea"/>
              </a:rPr>
              <a:t>相关</a:t>
            </a:r>
            <a:r>
              <a:rPr lang="zh-CN" altLang="en-US" sz="2000" b="1" dirty="0">
                <a:solidFill>
                  <a:schemeClr val="accent1">
                    <a:lumMod val="75000"/>
                  </a:schemeClr>
                </a:solidFill>
                <a:latin typeface="+mn-ea"/>
              </a:rPr>
              <a:t>控制命令</a:t>
            </a:r>
            <a:r>
              <a:rPr lang="zh-CN" altLang="en-US" sz="2000" b="1" dirty="0">
                <a:latin typeface="+mn-ea"/>
              </a:rPr>
              <a:t>。</a:t>
            </a:r>
          </a:p>
        </p:txBody>
      </p:sp>
      <p:sp>
        <p:nvSpPr>
          <p:cNvPr id="10" name="文本框 9">
            <a:extLst>
              <a:ext uri="{FF2B5EF4-FFF2-40B4-BE49-F238E27FC236}">
                <a16:creationId xmlns:a16="http://schemas.microsoft.com/office/drawing/2014/main" id="{21B1DB92-3877-0D22-4111-9DEC1042E154}"/>
              </a:ext>
            </a:extLst>
          </p:cNvPr>
          <p:cNvSpPr txBox="1"/>
          <p:nvPr/>
        </p:nvSpPr>
        <p:spPr>
          <a:xfrm>
            <a:off x="2504423" y="4339242"/>
            <a:ext cx="9382778" cy="400110"/>
          </a:xfrm>
          <a:prstGeom prst="rect">
            <a:avLst/>
          </a:prstGeom>
          <a:noFill/>
        </p:spPr>
        <p:txBody>
          <a:bodyPr wrap="square" rtlCol="0">
            <a:spAutoFit/>
          </a:bodyPr>
          <a:lstStyle/>
          <a:p>
            <a:r>
              <a:rPr lang="zh-CN" altLang="en-US" sz="2000" b="1" dirty="0">
                <a:latin typeface="+mn-ea"/>
              </a:rPr>
              <a:t>另一个是</a:t>
            </a:r>
            <a:r>
              <a:rPr lang="zh-CN" altLang="en-US" sz="2000" b="1" dirty="0">
                <a:solidFill>
                  <a:schemeClr val="accent1">
                    <a:lumMod val="75000"/>
                  </a:schemeClr>
                </a:solidFill>
                <a:latin typeface="+mn-ea"/>
              </a:rPr>
              <a:t>数据连接</a:t>
            </a:r>
            <a:r>
              <a:rPr lang="zh-CN" altLang="en-US" sz="2000" b="1" dirty="0">
                <a:latin typeface="+mn-ea"/>
              </a:rPr>
              <a:t>，用于</a:t>
            </a:r>
            <a:r>
              <a:rPr lang="zh-CN" altLang="en-US" sz="2000" b="1" dirty="0">
                <a:solidFill>
                  <a:schemeClr val="accent1">
                    <a:lumMod val="75000"/>
                  </a:schemeClr>
                </a:solidFill>
                <a:latin typeface="+mn-ea"/>
              </a:rPr>
              <a:t>文件传输</a:t>
            </a:r>
            <a:r>
              <a:rPr lang="zh-CN" altLang="en-US" sz="2000" b="1" dirty="0">
                <a:latin typeface="+mn-ea"/>
              </a:rPr>
              <a:t>，在</a:t>
            </a:r>
            <a:r>
              <a:rPr lang="zh-CN" altLang="en-US" sz="2000" b="1" dirty="0">
                <a:solidFill>
                  <a:schemeClr val="accent1">
                    <a:lumMod val="75000"/>
                  </a:schemeClr>
                </a:solidFill>
                <a:latin typeface="+mn-ea"/>
              </a:rPr>
              <a:t>每次文件传输时才建立</a:t>
            </a:r>
            <a:r>
              <a:rPr lang="zh-CN" altLang="en-US" sz="2000" b="1" dirty="0">
                <a:latin typeface="+mn-ea"/>
              </a:rPr>
              <a:t>，传输结束就关闭。</a:t>
            </a:r>
          </a:p>
        </p:txBody>
      </p:sp>
      <p:sp>
        <p:nvSpPr>
          <p:cNvPr id="12" name="文本框 11">
            <a:extLst>
              <a:ext uri="{FF2B5EF4-FFF2-40B4-BE49-F238E27FC236}">
                <a16:creationId xmlns:a16="http://schemas.microsoft.com/office/drawing/2014/main" id="{334B8D60-5F3A-0BF3-3DE6-4F1ED4EDFA98}"/>
              </a:ext>
            </a:extLst>
          </p:cNvPr>
          <p:cNvSpPr txBox="1"/>
          <p:nvPr/>
        </p:nvSpPr>
        <p:spPr>
          <a:xfrm>
            <a:off x="1979987" y="3394045"/>
            <a:ext cx="9907213" cy="400110"/>
          </a:xfrm>
          <a:prstGeom prst="rect">
            <a:avLst/>
          </a:prstGeom>
          <a:noFill/>
        </p:spPr>
        <p:txBody>
          <a:bodyPr wrap="square" rtlCol="0">
            <a:spAutoFit/>
          </a:bodyPr>
          <a:lstStyle/>
          <a:p>
            <a:r>
              <a:rPr lang="en-US" altLang="zh-CN" sz="2000" b="1" dirty="0">
                <a:latin typeface="+mn-ea"/>
              </a:rPr>
              <a:t>FTP</a:t>
            </a:r>
            <a:r>
              <a:rPr lang="zh-CN" altLang="en-US" sz="2000" b="1" dirty="0">
                <a:latin typeface="+mn-ea"/>
              </a:rPr>
              <a:t>客户和服务器之间要建立以下</a:t>
            </a:r>
            <a:r>
              <a:rPr lang="zh-CN" altLang="en-US" sz="2000" b="1" dirty="0">
                <a:solidFill>
                  <a:schemeClr val="accent1">
                    <a:lumMod val="75000"/>
                  </a:schemeClr>
                </a:solidFill>
                <a:latin typeface="+mn-ea"/>
              </a:rPr>
              <a:t>两个并行的</a:t>
            </a:r>
            <a:r>
              <a:rPr lang="en-US" altLang="zh-CN" sz="2000" b="1" dirty="0">
                <a:solidFill>
                  <a:schemeClr val="accent1">
                    <a:lumMod val="75000"/>
                  </a:schemeClr>
                </a:solidFill>
                <a:latin typeface="+mn-ea"/>
              </a:rPr>
              <a:t>TCP</a:t>
            </a:r>
            <a:r>
              <a:rPr lang="zh-CN" altLang="en-US" sz="2000" b="1" dirty="0">
                <a:solidFill>
                  <a:schemeClr val="accent1">
                    <a:lumMod val="75000"/>
                  </a:schemeClr>
                </a:solidFill>
                <a:latin typeface="+mn-ea"/>
              </a:rPr>
              <a:t>连接</a:t>
            </a:r>
            <a:r>
              <a:rPr lang="zh-CN" altLang="en-US" sz="2000" b="1" dirty="0">
                <a:latin typeface="+mn-ea"/>
              </a:rPr>
              <a:t>：</a:t>
            </a:r>
          </a:p>
        </p:txBody>
      </p:sp>
      <p:sp>
        <p:nvSpPr>
          <p:cNvPr id="13" name="文本框 12">
            <a:extLst>
              <a:ext uri="{FF2B5EF4-FFF2-40B4-BE49-F238E27FC236}">
                <a16:creationId xmlns:a16="http://schemas.microsoft.com/office/drawing/2014/main" id="{10BC93A7-6BDF-DE03-533B-05241140F6B1}"/>
              </a:ext>
            </a:extLst>
          </p:cNvPr>
          <p:cNvSpPr txBox="1"/>
          <p:nvPr/>
        </p:nvSpPr>
        <p:spPr>
          <a:xfrm>
            <a:off x="8868336" y="1290752"/>
            <a:ext cx="883664"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11350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800" decel="100000"/>
                                        <p:tgtEl>
                                          <p:spTgt spid="13"/>
                                        </p:tgtEl>
                                      </p:cBhvr>
                                    </p:animEffect>
                                    <p:anim calcmode="lin" valueType="num">
                                      <p:cBhvr>
                                        <p:cTn id="18" dur="800" decel="100000" fill="hold"/>
                                        <p:tgtEl>
                                          <p:spTgt spid="13"/>
                                        </p:tgtEl>
                                        <p:attrNameLst>
                                          <p:attrName>style.rotation</p:attrName>
                                        </p:attrNameLst>
                                      </p:cBhvr>
                                      <p:tavLst>
                                        <p:tav tm="0">
                                          <p:val>
                                            <p:fltVal val="-90"/>
                                          </p:val>
                                        </p:tav>
                                        <p:tav tm="100000">
                                          <p:val>
                                            <p:fltVal val="0"/>
                                          </p:val>
                                        </p:tav>
                                      </p:tavLst>
                                    </p:anim>
                                    <p:anim calcmode="lin" valueType="num">
                                      <p:cBhvr>
                                        <p:cTn id="19" dur="800" decel="100000" fill="hold"/>
                                        <p:tgtEl>
                                          <p:spTgt spid="13"/>
                                        </p:tgtEl>
                                        <p:attrNameLst>
                                          <p:attrName>ppt_x</p:attrName>
                                        </p:attrNameLst>
                                      </p:cBhvr>
                                      <p:tavLst>
                                        <p:tav tm="0">
                                          <p:val>
                                            <p:strVal val="#ppt_x+0.4"/>
                                          </p:val>
                                        </p:tav>
                                        <p:tav tm="100000">
                                          <p:val>
                                            <p:strVal val="#ppt_x-0.05"/>
                                          </p:val>
                                        </p:tav>
                                      </p:tavLst>
                                    </p:anim>
                                    <p:anim calcmode="lin" valueType="num">
                                      <p:cBhvr>
                                        <p:cTn id="20" dur="800" decel="100000" fill="hold"/>
                                        <p:tgtEl>
                                          <p:spTgt spid="1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ppt_y</p:attrName>
                                        </p:attrNameLst>
                                      </p:cBhvr>
                                      <p:tavLst>
                                        <p:tav tm="0">
                                          <p:val>
                                            <p:strVal val="#ppt_y-#ppt_h*1.125000"/>
                                          </p:val>
                                        </p:tav>
                                        <p:tav tm="100000">
                                          <p:val>
                                            <p:strVal val="#ppt_y"/>
                                          </p:val>
                                        </p:tav>
                                      </p:tavLst>
                                    </p:anim>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ppt_y</p:attrName>
                                        </p:attrNameLst>
                                      </p:cBhvr>
                                      <p:tavLst>
                                        <p:tav tm="0">
                                          <p:val>
                                            <p:strVal val="#ppt_y-#ppt_h*1.125000"/>
                                          </p:val>
                                        </p:tav>
                                        <p:tav tm="100000">
                                          <p:val>
                                            <p:strVal val="#ppt_y"/>
                                          </p:val>
                                        </p:tav>
                                      </p:tavLst>
                                    </p:anim>
                                    <p:animEffect transition="in" filter="wipe(down)">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文件传送协议</a:t>
              </a:r>
              <a:r>
                <a:rPr lang="en-US" altLang="zh-CN" sz="2000" b="1" dirty="0">
                  <a:latin typeface="+mj-ea"/>
                  <a:ea typeface="+mj-ea"/>
                </a:rPr>
                <a:t>FTP</a:t>
              </a:r>
              <a:r>
                <a:rPr lang="zh-CN" altLang="en-US" sz="2000" b="1" dirty="0">
                  <a:latin typeface="+mj-ea"/>
                  <a:ea typeface="+mj-ea"/>
                </a:rPr>
                <a:t>的基本工作原理</a:t>
              </a:r>
            </a:p>
          </p:txBody>
        </p:sp>
      </p:grpSp>
      <p:sp>
        <p:nvSpPr>
          <p:cNvPr id="8" name="文本框 7">
            <a:extLst>
              <a:ext uri="{FF2B5EF4-FFF2-40B4-BE49-F238E27FC236}">
                <a16:creationId xmlns:a16="http://schemas.microsoft.com/office/drawing/2014/main" id="{E6BA3CD0-B089-7C67-6F62-5EF3CEC407CB}"/>
              </a:ext>
            </a:extLst>
          </p:cNvPr>
          <p:cNvSpPr txBox="1"/>
          <p:nvPr/>
        </p:nvSpPr>
        <p:spPr>
          <a:xfrm>
            <a:off x="1079033" y="3032513"/>
            <a:ext cx="711200" cy="400110"/>
          </a:xfrm>
          <a:prstGeom prst="rect">
            <a:avLst/>
          </a:prstGeom>
          <a:noFill/>
        </p:spPr>
        <p:txBody>
          <a:bodyPr wrap="square" rtlCol="0">
            <a:spAutoFit/>
          </a:bodyPr>
          <a:lstStyle/>
          <a:p>
            <a:r>
              <a:rPr lang="zh-CN" altLang="en-US" sz="2000" b="1" dirty="0">
                <a:latin typeface="+mn-ea"/>
              </a:rPr>
              <a:t>解析</a:t>
            </a:r>
          </a:p>
        </p:txBody>
      </p:sp>
      <p:sp>
        <p:nvSpPr>
          <p:cNvPr id="13" name="文本框 12">
            <a:extLst>
              <a:ext uri="{FF2B5EF4-FFF2-40B4-BE49-F238E27FC236}">
                <a16:creationId xmlns:a16="http://schemas.microsoft.com/office/drawing/2014/main" id="{10BC93A7-6BDF-DE03-533B-05241140F6B1}"/>
              </a:ext>
            </a:extLst>
          </p:cNvPr>
          <p:cNvSpPr txBox="1"/>
          <p:nvPr/>
        </p:nvSpPr>
        <p:spPr>
          <a:xfrm>
            <a:off x="7362265" y="1290752"/>
            <a:ext cx="883664"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grpSp>
        <p:nvGrpSpPr>
          <p:cNvPr id="17" name="组合 16">
            <a:extLst>
              <a:ext uri="{FF2B5EF4-FFF2-40B4-BE49-F238E27FC236}">
                <a16:creationId xmlns:a16="http://schemas.microsoft.com/office/drawing/2014/main" id="{3BF88E94-8B5F-0159-AE32-9F9D97010AD2}"/>
              </a:ext>
            </a:extLst>
          </p:cNvPr>
          <p:cNvGrpSpPr/>
          <p:nvPr/>
        </p:nvGrpSpPr>
        <p:grpSpPr>
          <a:xfrm>
            <a:off x="921123" y="1352307"/>
            <a:ext cx="10484224" cy="1337412"/>
            <a:chOff x="921123" y="1352307"/>
            <a:chExt cx="10484224" cy="1337412"/>
          </a:xfrm>
        </p:grpSpPr>
        <p:sp>
          <p:nvSpPr>
            <p:cNvPr id="6" name="文本框 5">
              <a:extLst>
                <a:ext uri="{FF2B5EF4-FFF2-40B4-BE49-F238E27FC236}">
                  <a16:creationId xmlns:a16="http://schemas.microsoft.com/office/drawing/2014/main" id="{82562BD9-AF98-9AAD-83ED-79EAE8F47FF9}"/>
                </a:ext>
              </a:extLst>
            </p:cNvPr>
            <p:cNvSpPr txBox="1"/>
            <p:nvPr/>
          </p:nvSpPr>
          <p:spPr>
            <a:xfrm>
              <a:off x="921123" y="1352307"/>
              <a:ext cx="9843247" cy="400110"/>
            </a:xfrm>
            <a:prstGeom prst="rect">
              <a:avLst/>
            </a:prstGeom>
            <a:noFill/>
          </p:spPr>
          <p:txBody>
            <a:bodyPr wrap="square" rtlCol="0">
              <a:spAutoFit/>
            </a:bodyPr>
            <a:lstStyle/>
            <a:p>
              <a:r>
                <a:rPr lang="en-US" altLang="zh-CN" sz="2000" b="1" dirty="0">
                  <a:latin typeface="+mn-ea"/>
                </a:rPr>
                <a:t>【2017</a:t>
              </a:r>
              <a:r>
                <a:rPr lang="zh-CN" altLang="en-US" sz="2000" b="1" dirty="0">
                  <a:latin typeface="+mn-ea"/>
                </a:rPr>
                <a:t>年 题</a:t>
              </a:r>
              <a:r>
                <a:rPr lang="en-US" altLang="zh-CN" sz="2000" b="1" dirty="0">
                  <a:latin typeface="+mn-ea"/>
                </a:rPr>
                <a:t>40】</a:t>
              </a:r>
              <a:r>
                <a:rPr lang="zh-CN" altLang="en-US" sz="2000" b="1" dirty="0">
                  <a:latin typeface="+mn-ea"/>
                </a:rPr>
                <a:t>下列关于</a:t>
              </a:r>
              <a:r>
                <a:rPr lang="en-US" altLang="zh-CN" sz="2000" b="1" dirty="0">
                  <a:latin typeface="+mn-ea"/>
                </a:rPr>
                <a:t>FTP</a:t>
              </a:r>
              <a:r>
                <a:rPr lang="zh-CN" altLang="en-US" sz="2000" b="1" dirty="0">
                  <a:latin typeface="+mn-ea"/>
                </a:rPr>
                <a:t>协议的叙述中，错误的是（      ）。</a:t>
              </a:r>
            </a:p>
          </p:txBody>
        </p:sp>
        <p:sp>
          <p:nvSpPr>
            <p:cNvPr id="5" name="文本框 4">
              <a:extLst>
                <a:ext uri="{FF2B5EF4-FFF2-40B4-BE49-F238E27FC236}">
                  <a16:creationId xmlns:a16="http://schemas.microsoft.com/office/drawing/2014/main" id="{691F2952-18AD-A67D-7E66-5996ED641D08}"/>
                </a:ext>
              </a:extLst>
            </p:cNvPr>
            <p:cNvSpPr txBox="1"/>
            <p:nvPr/>
          </p:nvSpPr>
          <p:spPr>
            <a:xfrm>
              <a:off x="1079033" y="1879506"/>
              <a:ext cx="4854388" cy="369332"/>
            </a:xfrm>
            <a:prstGeom prst="rect">
              <a:avLst/>
            </a:prstGeom>
            <a:noFill/>
          </p:spPr>
          <p:txBody>
            <a:bodyPr wrap="square" rtlCol="0">
              <a:spAutoFit/>
            </a:bodyPr>
            <a:lstStyle/>
            <a:p>
              <a:r>
                <a:rPr lang="en-US" altLang="zh-CN" b="1" dirty="0"/>
                <a:t>A. </a:t>
              </a:r>
              <a:r>
                <a:rPr lang="zh-CN" altLang="en-US" b="1" dirty="0"/>
                <a:t>数据连接在每次数据传输完毕后就关闭</a:t>
              </a:r>
            </a:p>
          </p:txBody>
        </p:sp>
        <p:sp>
          <p:nvSpPr>
            <p:cNvPr id="11" name="文本框 10">
              <a:extLst>
                <a:ext uri="{FF2B5EF4-FFF2-40B4-BE49-F238E27FC236}">
                  <a16:creationId xmlns:a16="http://schemas.microsoft.com/office/drawing/2014/main" id="{54546A0B-09BF-5307-3DF9-4DC71B8233DA}"/>
                </a:ext>
              </a:extLst>
            </p:cNvPr>
            <p:cNvSpPr txBox="1"/>
            <p:nvPr/>
          </p:nvSpPr>
          <p:spPr>
            <a:xfrm>
              <a:off x="6388380" y="1878048"/>
              <a:ext cx="4854388" cy="369332"/>
            </a:xfrm>
            <a:prstGeom prst="rect">
              <a:avLst/>
            </a:prstGeom>
            <a:noFill/>
          </p:spPr>
          <p:txBody>
            <a:bodyPr wrap="square" rtlCol="0">
              <a:spAutoFit/>
            </a:bodyPr>
            <a:lstStyle/>
            <a:p>
              <a:r>
                <a:rPr lang="en-US" altLang="zh-CN" b="1" dirty="0"/>
                <a:t>B. </a:t>
              </a:r>
              <a:r>
                <a:rPr lang="zh-CN" altLang="en-US" sz="1800" b="1" dirty="0">
                  <a:latin typeface="+mn-ea"/>
                </a:rPr>
                <a:t>控制连接在整个会话期间保持打开状态</a:t>
              </a:r>
              <a:endParaRPr lang="zh-CN" altLang="en-US" b="1" dirty="0"/>
            </a:p>
          </p:txBody>
        </p:sp>
        <p:sp>
          <p:nvSpPr>
            <p:cNvPr id="15" name="文本框 14">
              <a:extLst>
                <a:ext uri="{FF2B5EF4-FFF2-40B4-BE49-F238E27FC236}">
                  <a16:creationId xmlns:a16="http://schemas.microsoft.com/office/drawing/2014/main" id="{5DA9A687-78FE-E574-11A7-7CE02460A9CE}"/>
                </a:ext>
              </a:extLst>
            </p:cNvPr>
            <p:cNvSpPr txBox="1"/>
            <p:nvPr/>
          </p:nvSpPr>
          <p:spPr>
            <a:xfrm>
              <a:off x="1079032" y="2314264"/>
              <a:ext cx="5016967" cy="369332"/>
            </a:xfrm>
            <a:prstGeom prst="rect">
              <a:avLst/>
            </a:prstGeom>
            <a:noFill/>
          </p:spPr>
          <p:txBody>
            <a:bodyPr wrap="square" rtlCol="0">
              <a:spAutoFit/>
            </a:bodyPr>
            <a:lstStyle/>
            <a:p>
              <a:r>
                <a:rPr lang="en-US" altLang="zh-CN" b="1" dirty="0"/>
                <a:t>C. </a:t>
              </a:r>
              <a:r>
                <a:rPr lang="zh-CN" altLang="en-US" sz="1800" b="1" dirty="0">
                  <a:latin typeface="+mn-ea"/>
                </a:rPr>
                <a:t>服务器与客户端的</a:t>
              </a:r>
              <a:r>
                <a:rPr lang="en-US" altLang="zh-CN" sz="1800" b="1" dirty="0">
                  <a:latin typeface="+mn-ea"/>
                </a:rPr>
                <a:t>TCP 20</a:t>
              </a:r>
              <a:r>
                <a:rPr lang="zh-CN" altLang="en-US" sz="1800" b="1" dirty="0">
                  <a:latin typeface="+mn-ea"/>
                </a:rPr>
                <a:t>端口建立数据连接</a:t>
              </a:r>
              <a:endParaRPr lang="zh-CN" altLang="en-US" b="1" dirty="0"/>
            </a:p>
          </p:txBody>
        </p:sp>
        <p:sp>
          <p:nvSpPr>
            <p:cNvPr id="16" name="文本框 15">
              <a:extLst>
                <a:ext uri="{FF2B5EF4-FFF2-40B4-BE49-F238E27FC236}">
                  <a16:creationId xmlns:a16="http://schemas.microsoft.com/office/drawing/2014/main" id="{99153D1A-7A84-AF99-A535-B28A57056022}"/>
                </a:ext>
              </a:extLst>
            </p:cNvPr>
            <p:cNvSpPr txBox="1"/>
            <p:nvPr/>
          </p:nvSpPr>
          <p:spPr>
            <a:xfrm>
              <a:off x="6388380" y="2320387"/>
              <a:ext cx="5016967" cy="369332"/>
            </a:xfrm>
            <a:prstGeom prst="rect">
              <a:avLst/>
            </a:prstGeom>
            <a:noFill/>
          </p:spPr>
          <p:txBody>
            <a:bodyPr wrap="square" rtlCol="0">
              <a:spAutoFit/>
            </a:bodyPr>
            <a:lstStyle/>
            <a:p>
              <a:r>
                <a:rPr lang="en-US" altLang="zh-CN" b="1" dirty="0"/>
                <a:t>D.</a:t>
              </a:r>
              <a:r>
                <a:rPr lang="zh-CN" altLang="en-US" sz="1800" b="1" dirty="0">
                  <a:latin typeface="+mn-ea"/>
                </a:rPr>
                <a:t>客户端与服务器的</a:t>
              </a:r>
              <a:r>
                <a:rPr lang="en-US" altLang="zh-CN" sz="1800" b="1" dirty="0">
                  <a:latin typeface="+mn-ea"/>
                </a:rPr>
                <a:t>TCP 21</a:t>
              </a:r>
              <a:r>
                <a:rPr lang="zh-CN" altLang="en-US" sz="1800" b="1" dirty="0">
                  <a:latin typeface="+mn-ea"/>
                </a:rPr>
                <a:t>端口建立控制连接</a:t>
              </a:r>
              <a:endParaRPr lang="zh-CN" altLang="en-US" b="1" dirty="0"/>
            </a:p>
          </p:txBody>
        </p:sp>
      </p:grpSp>
      <p:sp>
        <p:nvSpPr>
          <p:cNvPr id="18" name="文本框 17">
            <a:extLst>
              <a:ext uri="{FF2B5EF4-FFF2-40B4-BE49-F238E27FC236}">
                <a16:creationId xmlns:a16="http://schemas.microsoft.com/office/drawing/2014/main" id="{BE4FA119-C48F-B176-F546-F2ABEE6D40DF}"/>
              </a:ext>
            </a:extLst>
          </p:cNvPr>
          <p:cNvSpPr txBox="1"/>
          <p:nvPr/>
        </p:nvSpPr>
        <p:spPr>
          <a:xfrm>
            <a:off x="1290870" y="4350883"/>
            <a:ext cx="10596330" cy="369332"/>
          </a:xfrm>
          <a:prstGeom prst="rect">
            <a:avLst/>
          </a:prstGeom>
          <a:noFill/>
        </p:spPr>
        <p:txBody>
          <a:bodyPr wrap="square" rtlCol="0">
            <a:spAutoFit/>
          </a:bodyPr>
          <a:lstStyle/>
          <a:p>
            <a:r>
              <a:rPr lang="zh-CN" altLang="en-US" b="1" dirty="0">
                <a:latin typeface="+mn-ea"/>
              </a:rPr>
              <a:t>       默认情况下，</a:t>
            </a:r>
            <a:r>
              <a:rPr lang="en-US" altLang="zh-CN" b="1" dirty="0">
                <a:latin typeface="+mn-ea"/>
              </a:rPr>
              <a:t>FTP</a:t>
            </a:r>
            <a:r>
              <a:rPr lang="zh-CN" altLang="en-US" b="1" dirty="0">
                <a:latin typeface="+mn-ea"/>
              </a:rPr>
              <a:t>使用</a:t>
            </a:r>
            <a:r>
              <a:rPr lang="en-US" altLang="zh-CN" b="1" dirty="0">
                <a:latin typeface="+mn-ea"/>
              </a:rPr>
              <a:t>TCP 21</a:t>
            </a:r>
            <a:r>
              <a:rPr lang="zh-CN" altLang="en-US" b="1" dirty="0">
                <a:latin typeface="+mn-ea"/>
              </a:rPr>
              <a:t>端口进行控制连接，</a:t>
            </a:r>
            <a:r>
              <a:rPr lang="en-US" altLang="zh-CN" b="1" dirty="0">
                <a:latin typeface="+mn-ea"/>
              </a:rPr>
              <a:t>TCP 20</a:t>
            </a:r>
            <a:r>
              <a:rPr lang="zh-CN" altLang="en-US" b="1" dirty="0">
                <a:latin typeface="+mn-ea"/>
              </a:rPr>
              <a:t>端口进行数据连接。</a:t>
            </a:r>
          </a:p>
        </p:txBody>
      </p:sp>
      <p:sp>
        <p:nvSpPr>
          <p:cNvPr id="19" name="文本框 18">
            <a:extLst>
              <a:ext uri="{FF2B5EF4-FFF2-40B4-BE49-F238E27FC236}">
                <a16:creationId xmlns:a16="http://schemas.microsoft.com/office/drawing/2014/main" id="{4E68013D-1E0E-DE07-750C-F6D2B9D1C81B}"/>
              </a:ext>
            </a:extLst>
          </p:cNvPr>
          <p:cNvSpPr txBox="1"/>
          <p:nvPr/>
        </p:nvSpPr>
        <p:spPr>
          <a:xfrm>
            <a:off x="1290869" y="4858769"/>
            <a:ext cx="10596330" cy="646331"/>
          </a:xfrm>
          <a:prstGeom prst="rect">
            <a:avLst/>
          </a:prstGeom>
          <a:noFill/>
        </p:spPr>
        <p:txBody>
          <a:bodyPr wrap="square" rtlCol="0">
            <a:spAutoFit/>
          </a:bodyPr>
          <a:lstStyle/>
          <a:p>
            <a:r>
              <a:rPr lang="zh-CN" altLang="en-US" b="1" dirty="0">
                <a:latin typeface="+mn-ea"/>
              </a:rPr>
              <a:t>       </a:t>
            </a:r>
            <a:r>
              <a:rPr lang="zh-CN" altLang="en-US" b="1" dirty="0">
                <a:solidFill>
                  <a:schemeClr val="accent1">
                    <a:lumMod val="75000"/>
                  </a:schemeClr>
                </a:solidFill>
                <a:latin typeface="+mn-ea"/>
              </a:rPr>
              <a:t>但是，是否使用</a:t>
            </a:r>
            <a:r>
              <a:rPr lang="en-US" altLang="zh-CN" b="1" dirty="0">
                <a:solidFill>
                  <a:schemeClr val="accent1">
                    <a:lumMod val="75000"/>
                  </a:schemeClr>
                </a:solidFill>
                <a:latin typeface="+mn-ea"/>
              </a:rPr>
              <a:t>TCP 20</a:t>
            </a:r>
            <a:r>
              <a:rPr lang="zh-CN" altLang="en-US" b="1" dirty="0">
                <a:solidFill>
                  <a:schemeClr val="accent1">
                    <a:lumMod val="75000"/>
                  </a:schemeClr>
                </a:solidFill>
                <a:latin typeface="+mn-ea"/>
              </a:rPr>
              <a:t>端口建立数据连接与传输模式有关，主动方式使用</a:t>
            </a:r>
            <a:r>
              <a:rPr lang="en-US" altLang="zh-CN" b="1" dirty="0">
                <a:solidFill>
                  <a:schemeClr val="accent1">
                    <a:lumMod val="75000"/>
                  </a:schemeClr>
                </a:solidFill>
                <a:latin typeface="+mn-ea"/>
              </a:rPr>
              <a:t>TCP 20</a:t>
            </a:r>
            <a:r>
              <a:rPr lang="zh-CN" altLang="en-US" b="1" dirty="0">
                <a:solidFill>
                  <a:schemeClr val="accent1">
                    <a:lumMod val="75000"/>
                  </a:schemeClr>
                </a:solidFill>
                <a:latin typeface="+mn-ea"/>
              </a:rPr>
              <a:t>端口，被动方式由服务器和客户端自行协商决定。</a:t>
            </a:r>
          </a:p>
        </p:txBody>
      </p:sp>
      <p:sp>
        <p:nvSpPr>
          <p:cNvPr id="20" name="文本框 19">
            <a:extLst>
              <a:ext uri="{FF2B5EF4-FFF2-40B4-BE49-F238E27FC236}">
                <a16:creationId xmlns:a16="http://schemas.microsoft.com/office/drawing/2014/main" id="{FA3EB02E-FB73-4349-E49A-195ECC583BBD}"/>
              </a:ext>
            </a:extLst>
          </p:cNvPr>
          <p:cNvSpPr txBox="1"/>
          <p:nvPr/>
        </p:nvSpPr>
        <p:spPr>
          <a:xfrm>
            <a:off x="1290870" y="3565997"/>
            <a:ext cx="10596330" cy="646331"/>
          </a:xfrm>
          <a:prstGeom prst="rect">
            <a:avLst/>
          </a:prstGeom>
          <a:noFill/>
        </p:spPr>
        <p:txBody>
          <a:bodyPr wrap="square" rtlCol="0">
            <a:spAutoFit/>
          </a:bodyPr>
          <a:lstStyle/>
          <a:p>
            <a:r>
              <a:rPr lang="en-US" altLang="zh-CN" b="1" dirty="0">
                <a:latin typeface="+mn-ea"/>
              </a:rPr>
              <a:t>       FTP</a:t>
            </a:r>
            <a:r>
              <a:rPr lang="zh-CN" altLang="en-US" b="1" dirty="0">
                <a:latin typeface="+mn-ea"/>
              </a:rPr>
              <a:t>客户和服务器之间要建立“控制连接”和“数据连接”这两个并行的</a:t>
            </a:r>
            <a:r>
              <a:rPr lang="en-US" altLang="zh-CN" b="1" dirty="0">
                <a:latin typeface="+mn-ea"/>
              </a:rPr>
              <a:t>TCP</a:t>
            </a:r>
            <a:r>
              <a:rPr lang="zh-CN" altLang="en-US" b="1" dirty="0">
                <a:latin typeface="+mn-ea"/>
              </a:rPr>
              <a:t>连接。控制连接在整个会话期间都保持打开状态，而数据连接在每次文件传输时才建立，传输结束就关闭。</a:t>
            </a:r>
          </a:p>
        </p:txBody>
      </p:sp>
    </p:spTree>
    <p:custDataLst>
      <p:tags r:id="rId1"/>
    </p:custDataLst>
    <p:extLst>
      <p:ext uri="{BB962C8B-B14F-4D97-AF65-F5344CB8AC3E}">
        <p14:creationId xmlns:p14="http://schemas.microsoft.com/office/powerpoint/2010/main" val="197838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800" decel="100000"/>
                                        <p:tgtEl>
                                          <p:spTgt spid="17"/>
                                        </p:tgtEl>
                                      </p:cBhvr>
                                    </p:animEffect>
                                    <p:anim calcmode="lin" valueType="num">
                                      <p:cBhvr>
                                        <p:cTn id="8" dur="800" decel="100000" fill="hold"/>
                                        <p:tgtEl>
                                          <p:spTgt spid="17"/>
                                        </p:tgtEl>
                                        <p:attrNameLst>
                                          <p:attrName>style.rotation</p:attrName>
                                        </p:attrNameLst>
                                      </p:cBhvr>
                                      <p:tavLst>
                                        <p:tav tm="0">
                                          <p:val>
                                            <p:fltVal val="-90"/>
                                          </p:val>
                                        </p:tav>
                                        <p:tav tm="100000">
                                          <p:val>
                                            <p:fltVal val="0"/>
                                          </p:val>
                                        </p:tav>
                                      </p:tavLst>
                                    </p:anim>
                                    <p:anim calcmode="lin" valueType="num">
                                      <p:cBhvr>
                                        <p:cTn id="9" dur="800" decel="100000" fill="hold"/>
                                        <p:tgtEl>
                                          <p:spTgt spid="17"/>
                                        </p:tgtEl>
                                        <p:attrNameLst>
                                          <p:attrName>ppt_x</p:attrName>
                                        </p:attrNameLst>
                                      </p:cBhvr>
                                      <p:tavLst>
                                        <p:tav tm="0">
                                          <p:val>
                                            <p:strVal val="#ppt_x+0.4"/>
                                          </p:val>
                                        </p:tav>
                                        <p:tav tm="100000">
                                          <p:val>
                                            <p:strVal val="#ppt_x-0.05"/>
                                          </p:val>
                                        </p:tav>
                                      </p:tavLst>
                                    </p:anim>
                                    <p:anim calcmode="lin" valueType="num">
                                      <p:cBhvr>
                                        <p:cTn id="10" dur="800" decel="100000" fill="hold"/>
                                        <p:tgtEl>
                                          <p:spTgt spid="1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800" decel="100000"/>
                                        <p:tgtEl>
                                          <p:spTgt spid="13"/>
                                        </p:tgtEl>
                                      </p:cBhvr>
                                    </p:animEffect>
                                    <p:anim calcmode="lin" valueType="num">
                                      <p:cBhvr>
                                        <p:cTn id="18" dur="800" decel="100000" fill="hold"/>
                                        <p:tgtEl>
                                          <p:spTgt spid="13"/>
                                        </p:tgtEl>
                                        <p:attrNameLst>
                                          <p:attrName>style.rotation</p:attrName>
                                        </p:attrNameLst>
                                      </p:cBhvr>
                                      <p:tavLst>
                                        <p:tav tm="0">
                                          <p:val>
                                            <p:fltVal val="-90"/>
                                          </p:val>
                                        </p:tav>
                                        <p:tav tm="100000">
                                          <p:val>
                                            <p:fltVal val="0"/>
                                          </p:val>
                                        </p:tav>
                                      </p:tavLst>
                                    </p:anim>
                                    <p:anim calcmode="lin" valueType="num">
                                      <p:cBhvr>
                                        <p:cTn id="19" dur="800" decel="100000" fill="hold"/>
                                        <p:tgtEl>
                                          <p:spTgt spid="13"/>
                                        </p:tgtEl>
                                        <p:attrNameLst>
                                          <p:attrName>ppt_x</p:attrName>
                                        </p:attrNameLst>
                                      </p:cBhvr>
                                      <p:tavLst>
                                        <p:tav tm="0">
                                          <p:val>
                                            <p:strVal val="#ppt_x+0.4"/>
                                          </p:val>
                                        </p:tav>
                                        <p:tav tm="100000">
                                          <p:val>
                                            <p:strVal val="#ppt_x-0.05"/>
                                          </p:val>
                                        </p:tav>
                                      </p:tavLst>
                                    </p:anim>
                                    <p:anim calcmode="lin" valueType="num">
                                      <p:cBhvr>
                                        <p:cTn id="20" dur="800" decel="100000" fill="hold"/>
                                        <p:tgtEl>
                                          <p:spTgt spid="1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p:tgtEl>
                                          <p:spTgt spid="20"/>
                                        </p:tgtEl>
                                        <p:attrNameLst>
                                          <p:attrName>ppt_y</p:attrName>
                                        </p:attrNameLst>
                                      </p:cBhvr>
                                      <p:tavLst>
                                        <p:tav tm="0">
                                          <p:val>
                                            <p:strVal val="#ppt_y-#ppt_h*1.125000"/>
                                          </p:val>
                                        </p:tav>
                                        <p:tav tm="100000">
                                          <p:val>
                                            <p:strVal val="#ppt_y"/>
                                          </p:val>
                                        </p:tav>
                                      </p:tavLst>
                                    </p:anim>
                                    <p:animEffect transition="in" filter="wipe(down)">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ppt_y</p:attrName>
                                        </p:attrNameLst>
                                      </p:cBhvr>
                                      <p:tavLst>
                                        <p:tav tm="0">
                                          <p:val>
                                            <p:strVal val="#ppt_y-#ppt_h*1.125000"/>
                                          </p:val>
                                        </p:tav>
                                        <p:tav tm="100000">
                                          <p:val>
                                            <p:strVal val="#ppt_y"/>
                                          </p:val>
                                        </p:tav>
                                      </p:tavLst>
                                    </p:anim>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p:tgtEl>
                                          <p:spTgt spid="19"/>
                                        </p:tgtEl>
                                        <p:attrNameLst>
                                          <p:attrName>ppt_y</p:attrName>
                                        </p:attrNameLst>
                                      </p:cBhvr>
                                      <p:tavLst>
                                        <p:tav tm="0">
                                          <p:val>
                                            <p:strVal val="#ppt_y-#ppt_h*1.125000"/>
                                          </p:val>
                                        </p:tav>
                                        <p:tav tm="100000">
                                          <p:val>
                                            <p:strVal val="#ppt_y"/>
                                          </p:val>
                                        </p:tav>
                                      </p:tavLst>
                                    </p:anim>
                                    <p:animEffect transition="in" filter="wipe(down)">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应用层概述</a:t>
              </a:r>
            </a:p>
          </p:txBody>
        </p:sp>
      </p:grpSp>
      <p:sp>
        <p:nvSpPr>
          <p:cNvPr id="11" name="文本框 10">
            <a:extLst>
              <a:ext uri="{FF2B5EF4-FFF2-40B4-BE49-F238E27FC236}">
                <a16:creationId xmlns:a16="http://schemas.microsoft.com/office/drawing/2014/main" id="{17255EA0-5752-6ED4-88A1-8AE12B358123}"/>
              </a:ext>
            </a:extLst>
          </p:cNvPr>
          <p:cNvSpPr txBox="1"/>
          <p:nvPr/>
        </p:nvSpPr>
        <p:spPr>
          <a:xfrm>
            <a:off x="7887594" y="2973218"/>
            <a:ext cx="4100460" cy="646331"/>
          </a:xfrm>
          <a:prstGeom prst="rect">
            <a:avLst/>
          </a:prstGeom>
          <a:noFill/>
        </p:spPr>
        <p:txBody>
          <a:bodyPr wrap="square" rtlCol="0">
            <a:spAutoFit/>
          </a:bodyPr>
          <a:lstStyle/>
          <a:p>
            <a:r>
              <a:rPr lang="zh-CN" altLang="en-US" sz="36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万维网</a:t>
            </a:r>
            <a:r>
              <a:rPr lang="en-US" altLang="zh-CN" sz="36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WWW</a:t>
            </a:r>
            <a:r>
              <a:rPr lang="zh-CN" altLang="en-US" sz="36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应用</a:t>
            </a:r>
          </a:p>
        </p:txBody>
      </p:sp>
      <p:sp>
        <p:nvSpPr>
          <p:cNvPr id="12" name="文本框 11">
            <a:extLst>
              <a:ext uri="{FF2B5EF4-FFF2-40B4-BE49-F238E27FC236}">
                <a16:creationId xmlns:a16="http://schemas.microsoft.com/office/drawing/2014/main" id="{F5A24743-C55C-7425-5D74-9B6DA6D9F6D2}"/>
              </a:ext>
            </a:extLst>
          </p:cNvPr>
          <p:cNvSpPr txBox="1"/>
          <p:nvPr/>
        </p:nvSpPr>
        <p:spPr>
          <a:xfrm>
            <a:off x="7887594" y="3726877"/>
            <a:ext cx="3858412" cy="523220"/>
          </a:xfrm>
          <a:prstGeom prst="rect">
            <a:avLst/>
          </a:prstGeom>
          <a:noFill/>
        </p:spPr>
        <p:txBody>
          <a:bodyPr wrap="square" rtlCol="0">
            <a:spAutoFit/>
          </a:bodyPr>
          <a:lstStyle/>
          <a:p>
            <a:r>
              <a:rPr lang="zh-CN" altLang="en-US" sz="28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超文本传送协议</a:t>
            </a:r>
            <a:r>
              <a:rPr lang="en-US" altLang="zh-CN" sz="28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HTTP</a:t>
            </a:r>
            <a:endParaRPr lang="zh-CN" altLang="en-US" sz="28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endParaRPr>
          </a:p>
        </p:txBody>
      </p:sp>
      <p:pic>
        <p:nvPicPr>
          <p:cNvPr id="6" name="图片 5" descr="电脑游戏的截图&#10;&#10;中度可信度描述已自动生成">
            <a:extLst>
              <a:ext uri="{FF2B5EF4-FFF2-40B4-BE49-F238E27FC236}">
                <a16:creationId xmlns:a16="http://schemas.microsoft.com/office/drawing/2014/main" id="{E422AAF7-ECB3-5085-1B8B-1FCF8046AB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47355"/>
            <a:ext cx="7522785" cy="3332730"/>
          </a:xfrm>
          <a:prstGeom prst="rect">
            <a:avLst/>
          </a:prstGeom>
        </p:spPr>
      </p:pic>
    </p:spTree>
    <p:custDataLst>
      <p:tags r:id="rId1"/>
    </p:custDataLst>
    <p:extLst>
      <p:ext uri="{BB962C8B-B14F-4D97-AF65-F5344CB8AC3E}">
        <p14:creationId xmlns:p14="http://schemas.microsoft.com/office/powerpoint/2010/main" val="32628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8131A323-F80F-E280-7E1A-B76518195592}"/>
              </a:ext>
            </a:extLst>
          </p:cNvPr>
          <p:cNvGrpSpPr/>
          <p:nvPr/>
        </p:nvGrpSpPr>
        <p:grpSpPr>
          <a:xfrm>
            <a:off x="2609923" y="966438"/>
            <a:ext cx="6972153" cy="4685182"/>
            <a:chOff x="2609923" y="966438"/>
            <a:chExt cx="6972153" cy="4685182"/>
          </a:xfrm>
        </p:grpSpPr>
        <p:sp>
          <p:nvSpPr>
            <p:cNvPr id="12" name="íşlïḍè"/>
            <p:cNvSpPr txBox="1"/>
            <p:nvPr/>
          </p:nvSpPr>
          <p:spPr>
            <a:xfrm>
              <a:off x="3858458" y="966438"/>
              <a:ext cx="4492582" cy="419100"/>
            </a:xfrm>
            <a:prstGeom prst="rect">
              <a:avLst/>
            </a:prstGeom>
            <a:noFill/>
          </p:spPr>
          <p:txBody>
            <a:bodyPr wrap="square" lIns="91440" tIns="45720" rIns="91440" bIns="45720" anchor="ctr">
              <a:noAutofit/>
            </a:bodyPr>
            <a:lstStyle/>
            <a:p>
              <a:pPr algn="ctr"/>
              <a:r>
                <a:rPr lang="en-US" altLang="zh-CN" sz="2400" b="1" dirty="0"/>
                <a:t>6.6 </a:t>
              </a:r>
              <a:r>
                <a:rPr lang="zh-CN" altLang="en-US" sz="2400" b="1" dirty="0"/>
                <a:t>电子邮件</a:t>
              </a:r>
              <a:endParaRPr lang="en-US" altLang="zh-CN" sz="2400" b="1" dirty="0"/>
            </a:p>
          </p:txBody>
        </p:sp>
        <p:grpSp>
          <p:nvGrpSpPr>
            <p:cNvPr id="6" name="组合 5"/>
            <p:cNvGrpSpPr/>
            <p:nvPr/>
          </p:nvGrpSpPr>
          <p:grpSpPr>
            <a:xfrm>
              <a:off x="2609923" y="1642758"/>
              <a:ext cx="6972153" cy="419100"/>
              <a:chOff x="1183243" y="2200834"/>
              <a:chExt cx="697215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电子邮件的作用</a:t>
                </a:r>
              </a:p>
            </p:txBody>
          </p:sp>
        </p:grpSp>
        <p:grpSp>
          <p:nvGrpSpPr>
            <p:cNvPr id="11" name="组合 10">
              <a:extLst>
                <a:ext uri="{FF2B5EF4-FFF2-40B4-BE49-F238E27FC236}">
                  <a16:creationId xmlns:a16="http://schemas.microsoft.com/office/drawing/2014/main" id="{516D5F53-7149-DF8A-EC26-C06C2BD036BF}"/>
                </a:ext>
              </a:extLst>
            </p:cNvPr>
            <p:cNvGrpSpPr/>
            <p:nvPr/>
          </p:nvGrpSpPr>
          <p:grpSpPr>
            <a:xfrm>
              <a:off x="2609923" y="2241052"/>
              <a:ext cx="6972153" cy="419100"/>
              <a:chOff x="1183243" y="2200834"/>
              <a:chExt cx="6972153" cy="595554"/>
            </a:xfrm>
          </p:grpSpPr>
          <p:sp>
            <p:nvSpPr>
              <p:cNvPr id="16" name="平行四边形 15">
                <a:extLst>
                  <a:ext uri="{FF2B5EF4-FFF2-40B4-BE49-F238E27FC236}">
                    <a16:creationId xmlns:a16="http://schemas.microsoft.com/office/drawing/2014/main" id="{B95FDA8D-7B9E-8714-B959-C685F04461C7}"/>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17" name="平行四边形 16">
                <a:extLst>
                  <a:ext uri="{FF2B5EF4-FFF2-40B4-BE49-F238E27FC236}">
                    <a16:creationId xmlns:a16="http://schemas.microsoft.com/office/drawing/2014/main" id="{242A896A-CF0D-8096-22B7-5D5C3FA077D7}"/>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电子邮件系统的组成</a:t>
                </a:r>
              </a:p>
            </p:txBody>
          </p:sp>
        </p:grpSp>
        <p:grpSp>
          <p:nvGrpSpPr>
            <p:cNvPr id="18" name="组合 17">
              <a:extLst>
                <a:ext uri="{FF2B5EF4-FFF2-40B4-BE49-F238E27FC236}">
                  <a16:creationId xmlns:a16="http://schemas.microsoft.com/office/drawing/2014/main" id="{E343E932-3066-3247-74D0-2C6FB85E360D}"/>
                </a:ext>
              </a:extLst>
            </p:cNvPr>
            <p:cNvGrpSpPr/>
            <p:nvPr/>
          </p:nvGrpSpPr>
          <p:grpSpPr>
            <a:xfrm>
              <a:off x="2609923" y="2839346"/>
              <a:ext cx="6972153" cy="419100"/>
              <a:chOff x="1183243" y="2200834"/>
              <a:chExt cx="6972153" cy="595554"/>
            </a:xfrm>
          </p:grpSpPr>
          <p:sp>
            <p:nvSpPr>
              <p:cNvPr id="19" name="平行四边形 18">
                <a:extLst>
                  <a:ext uri="{FF2B5EF4-FFF2-40B4-BE49-F238E27FC236}">
                    <a16:creationId xmlns:a16="http://schemas.microsoft.com/office/drawing/2014/main" id="{59B72D0F-A61A-1807-A620-63A13BFC0C78}"/>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20" name="平行四边形 19">
                <a:extLst>
                  <a:ext uri="{FF2B5EF4-FFF2-40B4-BE49-F238E27FC236}">
                    <a16:creationId xmlns:a16="http://schemas.microsoft.com/office/drawing/2014/main" id="{C0A88AD4-A9D8-AEBC-7098-A768FFEED0A1}"/>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简单邮件传送协议</a:t>
                </a:r>
                <a:r>
                  <a:rPr lang="en-US" altLang="zh-CN" sz="2200" b="1" dirty="0">
                    <a:solidFill>
                      <a:schemeClr val="tx1"/>
                    </a:solidFill>
                  </a:rPr>
                  <a:t>SMTP</a:t>
                </a:r>
                <a:r>
                  <a:rPr lang="zh-CN" altLang="en-US" sz="2200" b="1" dirty="0">
                    <a:solidFill>
                      <a:schemeClr val="tx1"/>
                    </a:solidFill>
                  </a:rPr>
                  <a:t>的基本工作过程</a:t>
                </a:r>
              </a:p>
            </p:txBody>
          </p:sp>
        </p:grpSp>
        <p:grpSp>
          <p:nvGrpSpPr>
            <p:cNvPr id="21" name="组合 20">
              <a:extLst>
                <a:ext uri="{FF2B5EF4-FFF2-40B4-BE49-F238E27FC236}">
                  <a16:creationId xmlns:a16="http://schemas.microsoft.com/office/drawing/2014/main" id="{44FDAC88-2383-8931-C67F-C48FCE42CE9C}"/>
                </a:ext>
              </a:extLst>
            </p:cNvPr>
            <p:cNvGrpSpPr/>
            <p:nvPr/>
          </p:nvGrpSpPr>
          <p:grpSpPr>
            <a:xfrm>
              <a:off x="2609923" y="3437640"/>
              <a:ext cx="6972153" cy="419100"/>
              <a:chOff x="1183243" y="2200834"/>
              <a:chExt cx="6972153" cy="595554"/>
            </a:xfrm>
          </p:grpSpPr>
          <p:sp>
            <p:nvSpPr>
              <p:cNvPr id="22" name="平行四边形 21">
                <a:extLst>
                  <a:ext uri="{FF2B5EF4-FFF2-40B4-BE49-F238E27FC236}">
                    <a16:creationId xmlns:a16="http://schemas.microsoft.com/office/drawing/2014/main" id="{992B8AD1-3339-435F-710A-1EB0CCDF44E7}"/>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23" name="平行四边形 22">
                <a:extLst>
                  <a:ext uri="{FF2B5EF4-FFF2-40B4-BE49-F238E27FC236}">
                    <a16:creationId xmlns:a16="http://schemas.microsoft.com/office/drawing/2014/main" id="{5EF5DBA3-C098-8798-1BA2-B02C112F472D}"/>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电子邮件的信息格式</a:t>
                </a:r>
              </a:p>
            </p:txBody>
          </p:sp>
        </p:grpSp>
        <p:grpSp>
          <p:nvGrpSpPr>
            <p:cNvPr id="24" name="组合 23">
              <a:extLst>
                <a:ext uri="{FF2B5EF4-FFF2-40B4-BE49-F238E27FC236}">
                  <a16:creationId xmlns:a16="http://schemas.microsoft.com/office/drawing/2014/main" id="{57EF2A52-D244-BA1F-E365-8F47B1F77A4F}"/>
                </a:ext>
              </a:extLst>
            </p:cNvPr>
            <p:cNvGrpSpPr/>
            <p:nvPr/>
          </p:nvGrpSpPr>
          <p:grpSpPr>
            <a:xfrm>
              <a:off x="2609923" y="4035934"/>
              <a:ext cx="6972153" cy="419100"/>
              <a:chOff x="1183243" y="2200834"/>
              <a:chExt cx="6972153" cy="595554"/>
            </a:xfrm>
          </p:grpSpPr>
          <p:sp>
            <p:nvSpPr>
              <p:cNvPr id="26" name="平行四边形 25">
                <a:extLst>
                  <a:ext uri="{FF2B5EF4-FFF2-40B4-BE49-F238E27FC236}">
                    <a16:creationId xmlns:a16="http://schemas.microsoft.com/office/drawing/2014/main" id="{DBE8BE8C-9C26-23C6-DAB8-5AD5E3409E49}"/>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27" name="平行四边形 26">
                <a:extLst>
                  <a:ext uri="{FF2B5EF4-FFF2-40B4-BE49-F238E27FC236}">
                    <a16:creationId xmlns:a16="http://schemas.microsoft.com/office/drawing/2014/main" id="{17D6F5F7-6B97-5865-91CE-9FA7038BB7F7}"/>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多用途因特网邮件扩展</a:t>
                </a:r>
              </a:p>
            </p:txBody>
          </p:sp>
        </p:grpSp>
        <p:grpSp>
          <p:nvGrpSpPr>
            <p:cNvPr id="28" name="组合 27">
              <a:extLst>
                <a:ext uri="{FF2B5EF4-FFF2-40B4-BE49-F238E27FC236}">
                  <a16:creationId xmlns:a16="http://schemas.microsoft.com/office/drawing/2014/main" id="{A7555BDB-C55F-8042-3FB3-BDA0CCB2C952}"/>
                </a:ext>
              </a:extLst>
            </p:cNvPr>
            <p:cNvGrpSpPr/>
            <p:nvPr/>
          </p:nvGrpSpPr>
          <p:grpSpPr>
            <a:xfrm>
              <a:off x="2609923" y="4634228"/>
              <a:ext cx="6972153" cy="419100"/>
              <a:chOff x="1183243" y="2200834"/>
              <a:chExt cx="6972153" cy="595554"/>
            </a:xfrm>
          </p:grpSpPr>
          <p:sp>
            <p:nvSpPr>
              <p:cNvPr id="29" name="平行四边形 28">
                <a:extLst>
                  <a:ext uri="{FF2B5EF4-FFF2-40B4-BE49-F238E27FC236}">
                    <a16:creationId xmlns:a16="http://schemas.microsoft.com/office/drawing/2014/main" id="{1525E7FE-403D-775A-C08A-A050A6C665D0}"/>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06</a:t>
                </a:r>
                <a:endParaRPr lang="zh-CN" altLang="en-US" sz="2800" dirty="0">
                  <a:latin typeface="Impact" panose="020B0806030902050204" pitchFamily="34" charset="0"/>
                </a:endParaRPr>
              </a:p>
            </p:txBody>
          </p:sp>
          <p:sp>
            <p:nvSpPr>
              <p:cNvPr id="30" name="平行四边形 29">
                <a:extLst>
                  <a:ext uri="{FF2B5EF4-FFF2-40B4-BE49-F238E27FC236}">
                    <a16:creationId xmlns:a16="http://schemas.microsoft.com/office/drawing/2014/main" id="{80587A13-545C-50A0-2959-2D537C45EA04}"/>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常用的邮件读取协议</a:t>
                </a:r>
              </a:p>
            </p:txBody>
          </p:sp>
        </p:grpSp>
        <p:grpSp>
          <p:nvGrpSpPr>
            <p:cNvPr id="31" name="组合 30">
              <a:extLst>
                <a:ext uri="{FF2B5EF4-FFF2-40B4-BE49-F238E27FC236}">
                  <a16:creationId xmlns:a16="http://schemas.microsoft.com/office/drawing/2014/main" id="{3AAC13A4-0409-CE09-4683-3AF5C61C3748}"/>
                </a:ext>
              </a:extLst>
            </p:cNvPr>
            <p:cNvGrpSpPr/>
            <p:nvPr/>
          </p:nvGrpSpPr>
          <p:grpSpPr>
            <a:xfrm>
              <a:off x="2609923" y="5232520"/>
              <a:ext cx="6972153" cy="419100"/>
              <a:chOff x="1183243" y="2200834"/>
              <a:chExt cx="6972153" cy="595554"/>
            </a:xfrm>
          </p:grpSpPr>
          <p:sp>
            <p:nvSpPr>
              <p:cNvPr id="32" name="平行四边形 31">
                <a:extLst>
                  <a:ext uri="{FF2B5EF4-FFF2-40B4-BE49-F238E27FC236}">
                    <a16:creationId xmlns:a16="http://schemas.microsoft.com/office/drawing/2014/main" id="{E9375DBC-2026-ED8F-03FE-9C39EAF12FF4}"/>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07</a:t>
                </a:r>
                <a:endParaRPr lang="zh-CN" altLang="en-US" sz="2800" dirty="0">
                  <a:latin typeface="Impact" panose="020B0806030902050204" pitchFamily="34" charset="0"/>
                </a:endParaRPr>
              </a:p>
            </p:txBody>
          </p:sp>
          <p:sp>
            <p:nvSpPr>
              <p:cNvPr id="33" name="平行四边形 32">
                <a:extLst>
                  <a:ext uri="{FF2B5EF4-FFF2-40B4-BE49-F238E27FC236}">
                    <a16:creationId xmlns:a16="http://schemas.microsoft.com/office/drawing/2014/main" id="{8B42D647-67F9-01AA-A6A5-E80825C2F9A0}"/>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基于万维网的电子邮件</a:t>
                </a:r>
              </a:p>
            </p:txBody>
          </p:sp>
        </p:grpSp>
      </p:grpSp>
    </p:spTree>
    <p:extLst>
      <p:ext uri="{BB962C8B-B14F-4D97-AF65-F5344CB8AC3E}">
        <p14:creationId xmlns:p14="http://schemas.microsoft.com/office/powerpoint/2010/main" val="45800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latin typeface="+mj-ea"/>
                  <a:ea typeface="+mj-ea"/>
                </a:rPr>
                <a:t>电子邮件的作用</a:t>
              </a:r>
            </a:p>
          </p:txBody>
        </p:sp>
      </p:grpSp>
      <p:sp>
        <p:nvSpPr>
          <p:cNvPr id="22" name="矩形 21">
            <a:extLst>
              <a:ext uri="{FF2B5EF4-FFF2-40B4-BE49-F238E27FC236}">
                <a16:creationId xmlns:a16="http://schemas.microsoft.com/office/drawing/2014/main" id="{F6643F61-C9C7-ED79-DC38-55A6E2B8C617}"/>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5448EC53-9AAE-E668-6C66-430927F55A00}"/>
              </a:ext>
            </a:extLst>
          </p:cNvPr>
          <p:cNvSpPr txBox="1"/>
          <p:nvPr/>
        </p:nvSpPr>
        <p:spPr>
          <a:xfrm>
            <a:off x="1293757" y="1192132"/>
            <a:ext cx="10593443" cy="400110"/>
          </a:xfrm>
          <a:prstGeom prst="rect">
            <a:avLst/>
          </a:prstGeom>
          <a:noFill/>
        </p:spPr>
        <p:txBody>
          <a:bodyPr wrap="square" lIns="91440" tIns="45720" rIns="91440" bIns="45720" anchor="ctr">
            <a:noAutofit/>
          </a:bodyPr>
          <a:lstStyle/>
          <a:p>
            <a:r>
              <a:rPr lang="zh-CN" altLang="en-US" b="1" dirty="0"/>
              <a:t>电子邮件</a:t>
            </a:r>
            <a:r>
              <a:rPr lang="en-US" altLang="zh-CN" b="1" dirty="0"/>
              <a:t>E-mail</a:t>
            </a:r>
            <a:r>
              <a:rPr lang="zh-CN" altLang="en-US" b="1" dirty="0"/>
              <a:t>是因特网上</a:t>
            </a:r>
            <a:r>
              <a:rPr lang="zh-CN" altLang="en-US" b="1" dirty="0">
                <a:solidFill>
                  <a:schemeClr val="accent1">
                    <a:lumMod val="75000"/>
                  </a:schemeClr>
                </a:solidFill>
              </a:rPr>
              <a:t>最早流行的一种应用</a:t>
            </a:r>
            <a:r>
              <a:rPr lang="zh-CN" altLang="en-US" b="1" dirty="0"/>
              <a:t>，并且仍然是当今因特网上最重要、最实用的应用之一。</a:t>
            </a:r>
            <a:endParaRPr lang="en-US" altLang="zh-CN" b="1" dirty="0">
              <a:solidFill>
                <a:srgbClr val="C00000"/>
              </a:solidFill>
            </a:endParaRPr>
          </a:p>
        </p:txBody>
      </p:sp>
      <p:sp>
        <p:nvSpPr>
          <p:cNvPr id="24" name="矩形 23">
            <a:extLst>
              <a:ext uri="{FF2B5EF4-FFF2-40B4-BE49-F238E27FC236}">
                <a16:creationId xmlns:a16="http://schemas.microsoft.com/office/drawing/2014/main" id="{DA136842-259E-B418-CE49-4576E55E03B1}"/>
              </a:ext>
            </a:extLst>
          </p:cNvPr>
          <p:cNvSpPr/>
          <p:nvPr/>
        </p:nvSpPr>
        <p:spPr>
          <a:xfrm>
            <a:off x="1016000" y="173501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34502666-444D-3AD6-BDAB-D7C1FC92B499}"/>
              </a:ext>
            </a:extLst>
          </p:cNvPr>
          <p:cNvSpPr txBox="1"/>
          <p:nvPr/>
        </p:nvSpPr>
        <p:spPr>
          <a:xfrm>
            <a:off x="1293757" y="1653954"/>
            <a:ext cx="10593443" cy="400110"/>
          </a:xfrm>
          <a:prstGeom prst="rect">
            <a:avLst/>
          </a:prstGeom>
          <a:noFill/>
        </p:spPr>
        <p:txBody>
          <a:bodyPr wrap="square" lIns="91440" tIns="45720" rIns="91440" bIns="45720" anchor="ctr">
            <a:noAutofit/>
          </a:bodyPr>
          <a:lstStyle/>
          <a:p>
            <a:r>
              <a:rPr lang="zh-CN" altLang="en-US" b="1" dirty="0"/>
              <a:t>传统的电话通信属于实时通信，存在以下两个缺点：</a:t>
            </a:r>
            <a:endParaRPr lang="en-US" altLang="zh-CN" b="1" dirty="0"/>
          </a:p>
        </p:txBody>
      </p:sp>
      <p:sp>
        <p:nvSpPr>
          <p:cNvPr id="26" name="矩形 25">
            <a:extLst>
              <a:ext uri="{FF2B5EF4-FFF2-40B4-BE49-F238E27FC236}">
                <a16:creationId xmlns:a16="http://schemas.microsoft.com/office/drawing/2014/main" id="{8D7331DE-FA4E-9589-5766-C8DFE58EB523}"/>
              </a:ext>
            </a:extLst>
          </p:cNvPr>
          <p:cNvSpPr/>
          <p:nvPr/>
        </p:nvSpPr>
        <p:spPr>
          <a:xfrm>
            <a:off x="1403723" y="219683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íşlïḍè">
            <a:extLst>
              <a:ext uri="{FF2B5EF4-FFF2-40B4-BE49-F238E27FC236}">
                <a16:creationId xmlns:a16="http://schemas.microsoft.com/office/drawing/2014/main" id="{C265C35A-35EA-A6A4-0B7D-109F2215E5C3}"/>
              </a:ext>
            </a:extLst>
          </p:cNvPr>
          <p:cNvSpPr txBox="1"/>
          <p:nvPr/>
        </p:nvSpPr>
        <p:spPr>
          <a:xfrm>
            <a:off x="1681481" y="2115776"/>
            <a:ext cx="10205720" cy="400110"/>
          </a:xfrm>
          <a:prstGeom prst="rect">
            <a:avLst/>
          </a:prstGeom>
          <a:noFill/>
        </p:spPr>
        <p:txBody>
          <a:bodyPr wrap="square" lIns="91440" tIns="45720" rIns="91440" bIns="45720" anchor="ctr">
            <a:noAutofit/>
          </a:bodyPr>
          <a:lstStyle/>
          <a:p>
            <a:r>
              <a:rPr lang="zh-CN" altLang="en-US" b="1" dirty="0"/>
              <a:t>电话通信的主叫和被叫双方必须同时在场；</a:t>
            </a:r>
            <a:endParaRPr lang="en-US" altLang="zh-CN" b="1" dirty="0"/>
          </a:p>
        </p:txBody>
      </p:sp>
      <p:sp>
        <p:nvSpPr>
          <p:cNvPr id="28" name="矩形 27">
            <a:extLst>
              <a:ext uri="{FF2B5EF4-FFF2-40B4-BE49-F238E27FC236}">
                <a16:creationId xmlns:a16="http://schemas.microsoft.com/office/drawing/2014/main" id="{EA2AC9CE-AB39-A33C-9C39-CAD15190C4BF}"/>
              </a:ext>
            </a:extLst>
          </p:cNvPr>
          <p:cNvSpPr/>
          <p:nvPr/>
        </p:nvSpPr>
        <p:spPr>
          <a:xfrm>
            <a:off x="1403723" y="265866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íşlïḍè">
            <a:extLst>
              <a:ext uri="{FF2B5EF4-FFF2-40B4-BE49-F238E27FC236}">
                <a16:creationId xmlns:a16="http://schemas.microsoft.com/office/drawing/2014/main" id="{B141B6A0-9C23-83C6-21C1-823F019D85E7}"/>
              </a:ext>
            </a:extLst>
          </p:cNvPr>
          <p:cNvSpPr txBox="1"/>
          <p:nvPr/>
        </p:nvSpPr>
        <p:spPr>
          <a:xfrm>
            <a:off x="1681481" y="2577598"/>
            <a:ext cx="10205720" cy="400110"/>
          </a:xfrm>
          <a:prstGeom prst="rect">
            <a:avLst/>
          </a:prstGeom>
          <a:noFill/>
        </p:spPr>
        <p:txBody>
          <a:bodyPr wrap="square" lIns="91440" tIns="45720" rIns="91440" bIns="45720" anchor="ctr">
            <a:noAutofit/>
          </a:bodyPr>
          <a:lstStyle/>
          <a:p>
            <a:r>
              <a:rPr lang="zh-CN" altLang="en-US" b="1" dirty="0"/>
              <a:t>一些不是十分紧迫的电话也常常不必要地打断人们的工作或休息。</a:t>
            </a:r>
            <a:endParaRPr lang="en-US" altLang="zh-CN" b="1" dirty="0"/>
          </a:p>
        </p:txBody>
      </p:sp>
      <p:sp>
        <p:nvSpPr>
          <p:cNvPr id="30" name="矩形 29">
            <a:extLst>
              <a:ext uri="{FF2B5EF4-FFF2-40B4-BE49-F238E27FC236}">
                <a16:creationId xmlns:a16="http://schemas.microsoft.com/office/drawing/2014/main" id="{F505319F-7983-5856-B1BE-1FFACF3774EB}"/>
              </a:ext>
            </a:extLst>
          </p:cNvPr>
          <p:cNvSpPr/>
          <p:nvPr/>
        </p:nvSpPr>
        <p:spPr>
          <a:xfrm>
            <a:off x="1016000" y="310147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íşlïḍè">
            <a:extLst>
              <a:ext uri="{FF2B5EF4-FFF2-40B4-BE49-F238E27FC236}">
                <a16:creationId xmlns:a16="http://schemas.microsoft.com/office/drawing/2014/main" id="{70EEDE4B-3DC3-8BFD-A3AE-127ED12AE381}"/>
              </a:ext>
            </a:extLst>
          </p:cNvPr>
          <p:cNvSpPr txBox="1"/>
          <p:nvPr/>
        </p:nvSpPr>
        <p:spPr>
          <a:xfrm>
            <a:off x="1293757" y="3020410"/>
            <a:ext cx="10593443" cy="400110"/>
          </a:xfrm>
          <a:prstGeom prst="rect">
            <a:avLst/>
          </a:prstGeom>
          <a:noFill/>
        </p:spPr>
        <p:txBody>
          <a:bodyPr wrap="square" lIns="91440" tIns="45720" rIns="91440" bIns="45720" anchor="ctr">
            <a:noAutofit/>
          </a:bodyPr>
          <a:lstStyle/>
          <a:p>
            <a:r>
              <a:rPr lang="zh-CN" altLang="en-US" b="1" dirty="0"/>
              <a:t>而电子邮件与邮政系统的寄信相似。</a:t>
            </a:r>
            <a:endParaRPr lang="en-US" altLang="zh-CN" b="1" dirty="0">
              <a:solidFill>
                <a:srgbClr val="C00000"/>
              </a:solidFill>
            </a:endParaRPr>
          </a:p>
        </p:txBody>
      </p:sp>
      <p:sp>
        <p:nvSpPr>
          <p:cNvPr id="33" name="íşlïḍè">
            <a:extLst>
              <a:ext uri="{FF2B5EF4-FFF2-40B4-BE49-F238E27FC236}">
                <a16:creationId xmlns:a16="http://schemas.microsoft.com/office/drawing/2014/main" id="{B1EF500F-1257-5E4B-5BA0-16A73280955F}"/>
              </a:ext>
            </a:extLst>
          </p:cNvPr>
          <p:cNvSpPr txBox="1"/>
          <p:nvPr/>
        </p:nvSpPr>
        <p:spPr>
          <a:xfrm>
            <a:off x="1681481" y="3538742"/>
            <a:ext cx="10205720" cy="400110"/>
          </a:xfrm>
          <a:prstGeom prst="rect">
            <a:avLst/>
          </a:prstGeom>
          <a:noFill/>
        </p:spPr>
        <p:txBody>
          <a:bodyPr wrap="square" lIns="91440" tIns="45720" rIns="91440" bIns="45720" anchor="ctr">
            <a:noAutofit/>
          </a:bodyPr>
          <a:lstStyle/>
          <a:p>
            <a:r>
              <a:rPr lang="zh-CN" altLang="en-US" b="1" dirty="0"/>
              <a:t>发件人将邮件发送到自己使用的</a:t>
            </a:r>
            <a:r>
              <a:rPr lang="zh-CN" altLang="en-US" b="1" dirty="0">
                <a:solidFill>
                  <a:schemeClr val="accent1">
                    <a:lumMod val="75000"/>
                  </a:schemeClr>
                </a:solidFill>
              </a:rPr>
              <a:t>邮件服务器</a:t>
            </a:r>
            <a:r>
              <a:rPr lang="zh-CN" altLang="en-US" b="1" dirty="0"/>
              <a:t>；</a:t>
            </a:r>
            <a:endParaRPr lang="en-US" altLang="zh-CN" b="1" dirty="0"/>
          </a:p>
        </p:txBody>
      </p:sp>
      <p:sp>
        <p:nvSpPr>
          <p:cNvPr id="34" name="文本框 33">
            <a:extLst>
              <a:ext uri="{FF2B5EF4-FFF2-40B4-BE49-F238E27FC236}">
                <a16:creationId xmlns:a16="http://schemas.microsoft.com/office/drawing/2014/main" id="{CF5D8E61-C5B0-7138-0F15-EA02451C1E97}"/>
              </a:ext>
            </a:extLst>
          </p:cNvPr>
          <p:cNvSpPr txBox="1"/>
          <p:nvPr/>
        </p:nvSpPr>
        <p:spPr>
          <a:xfrm>
            <a:off x="1344706" y="3555712"/>
            <a:ext cx="510988" cy="369332"/>
          </a:xfrm>
          <a:prstGeom prst="rect">
            <a:avLst/>
          </a:prstGeom>
          <a:noFill/>
        </p:spPr>
        <p:txBody>
          <a:bodyPr wrap="square" rtlCol="0">
            <a:spAutoFit/>
          </a:bodyPr>
          <a:lstStyle/>
          <a:p>
            <a:r>
              <a:rPr lang="zh-CN" altLang="en-US" dirty="0"/>
              <a:t>❶</a:t>
            </a:r>
          </a:p>
        </p:txBody>
      </p:sp>
      <p:sp>
        <p:nvSpPr>
          <p:cNvPr id="35" name="íşlïḍè">
            <a:extLst>
              <a:ext uri="{FF2B5EF4-FFF2-40B4-BE49-F238E27FC236}">
                <a16:creationId xmlns:a16="http://schemas.microsoft.com/office/drawing/2014/main" id="{3BA9E807-4AE5-55C1-A0EB-D0813636B290}"/>
              </a:ext>
            </a:extLst>
          </p:cNvPr>
          <p:cNvSpPr txBox="1"/>
          <p:nvPr/>
        </p:nvSpPr>
        <p:spPr>
          <a:xfrm>
            <a:off x="1681481" y="3986756"/>
            <a:ext cx="10205720" cy="400110"/>
          </a:xfrm>
          <a:prstGeom prst="rect">
            <a:avLst/>
          </a:prstGeom>
          <a:noFill/>
        </p:spPr>
        <p:txBody>
          <a:bodyPr wrap="square" lIns="91440" tIns="45720" rIns="91440" bIns="45720" anchor="ctr">
            <a:noAutofit/>
          </a:bodyPr>
          <a:lstStyle/>
          <a:p>
            <a:r>
              <a:rPr lang="zh-CN" altLang="en-US" b="1" dirty="0"/>
              <a:t>发件人的邮件服务器将收到的邮件按其目的地址转发到收件人邮件服务器中的收件人邮箱；</a:t>
            </a:r>
            <a:endParaRPr lang="en-US" altLang="zh-CN" b="1" dirty="0"/>
          </a:p>
        </p:txBody>
      </p:sp>
      <p:sp>
        <p:nvSpPr>
          <p:cNvPr id="36" name="文本框 35">
            <a:extLst>
              <a:ext uri="{FF2B5EF4-FFF2-40B4-BE49-F238E27FC236}">
                <a16:creationId xmlns:a16="http://schemas.microsoft.com/office/drawing/2014/main" id="{F338C143-8BAF-D090-0C3D-DFEDD7B2734D}"/>
              </a:ext>
            </a:extLst>
          </p:cNvPr>
          <p:cNvSpPr txBox="1"/>
          <p:nvPr/>
        </p:nvSpPr>
        <p:spPr>
          <a:xfrm>
            <a:off x="1344706" y="4003726"/>
            <a:ext cx="510988" cy="369332"/>
          </a:xfrm>
          <a:prstGeom prst="rect">
            <a:avLst/>
          </a:prstGeom>
          <a:noFill/>
        </p:spPr>
        <p:txBody>
          <a:bodyPr wrap="square" rtlCol="0">
            <a:spAutoFit/>
          </a:bodyPr>
          <a:lstStyle/>
          <a:p>
            <a:r>
              <a:rPr lang="zh-CN" altLang="en-US" dirty="0"/>
              <a:t>❷</a:t>
            </a:r>
          </a:p>
        </p:txBody>
      </p:sp>
      <p:sp>
        <p:nvSpPr>
          <p:cNvPr id="37" name="íşlïḍè">
            <a:extLst>
              <a:ext uri="{FF2B5EF4-FFF2-40B4-BE49-F238E27FC236}">
                <a16:creationId xmlns:a16="http://schemas.microsoft.com/office/drawing/2014/main" id="{744035E2-E1AC-61DF-7F88-50564AA758DD}"/>
              </a:ext>
            </a:extLst>
          </p:cNvPr>
          <p:cNvSpPr txBox="1"/>
          <p:nvPr/>
        </p:nvSpPr>
        <p:spPr>
          <a:xfrm>
            <a:off x="1681481" y="4465548"/>
            <a:ext cx="10205720" cy="400110"/>
          </a:xfrm>
          <a:prstGeom prst="rect">
            <a:avLst/>
          </a:prstGeom>
          <a:noFill/>
        </p:spPr>
        <p:txBody>
          <a:bodyPr wrap="square" lIns="91440" tIns="45720" rIns="91440" bIns="45720" anchor="ctr">
            <a:noAutofit/>
          </a:bodyPr>
          <a:lstStyle/>
          <a:p>
            <a:r>
              <a:rPr lang="zh-CN" altLang="en-US" b="1" dirty="0"/>
              <a:t>收件人在方便的时候访问收件人邮件服务器中自己的邮箱，获取收到的电子邮件。</a:t>
            </a:r>
            <a:endParaRPr lang="en-US" altLang="zh-CN" b="1" dirty="0"/>
          </a:p>
        </p:txBody>
      </p:sp>
      <p:sp>
        <p:nvSpPr>
          <p:cNvPr id="38" name="文本框 37">
            <a:extLst>
              <a:ext uri="{FF2B5EF4-FFF2-40B4-BE49-F238E27FC236}">
                <a16:creationId xmlns:a16="http://schemas.microsoft.com/office/drawing/2014/main" id="{411C06F4-80FC-36A1-67F6-56E1FEF9CADC}"/>
              </a:ext>
            </a:extLst>
          </p:cNvPr>
          <p:cNvSpPr txBox="1"/>
          <p:nvPr/>
        </p:nvSpPr>
        <p:spPr>
          <a:xfrm>
            <a:off x="1344706" y="4482518"/>
            <a:ext cx="510988" cy="369332"/>
          </a:xfrm>
          <a:prstGeom prst="rect">
            <a:avLst/>
          </a:prstGeom>
          <a:noFill/>
        </p:spPr>
        <p:txBody>
          <a:bodyPr wrap="square" rtlCol="0">
            <a:spAutoFit/>
          </a:bodyPr>
          <a:lstStyle/>
          <a:p>
            <a:r>
              <a:rPr lang="zh-CN" altLang="en-US" dirty="0"/>
              <a:t>❸</a:t>
            </a:r>
          </a:p>
        </p:txBody>
      </p:sp>
      <p:sp>
        <p:nvSpPr>
          <p:cNvPr id="39" name="矩形 38">
            <a:extLst>
              <a:ext uri="{FF2B5EF4-FFF2-40B4-BE49-F238E27FC236}">
                <a16:creationId xmlns:a16="http://schemas.microsoft.com/office/drawing/2014/main" id="{EC3ED4A7-BBEE-CD38-B8E0-7ABE8B1CC6B6}"/>
              </a:ext>
            </a:extLst>
          </p:cNvPr>
          <p:cNvSpPr/>
          <p:nvPr/>
        </p:nvSpPr>
        <p:spPr>
          <a:xfrm>
            <a:off x="1016000" y="497414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íşlïḍè">
            <a:extLst>
              <a:ext uri="{FF2B5EF4-FFF2-40B4-BE49-F238E27FC236}">
                <a16:creationId xmlns:a16="http://schemas.microsoft.com/office/drawing/2014/main" id="{617CD0A8-D805-E1F3-43F5-AB3951EB7653}"/>
              </a:ext>
            </a:extLst>
          </p:cNvPr>
          <p:cNvSpPr txBox="1"/>
          <p:nvPr/>
        </p:nvSpPr>
        <p:spPr>
          <a:xfrm>
            <a:off x="1293757" y="4893087"/>
            <a:ext cx="10593443" cy="400110"/>
          </a:xfrm>
          <a:prstGeom prst="rect">
            <a:avLst/>
          </a:prstGeom>
          <a:noFill/>
        </p:spPr>
        <p:txBody>
          <a:bodyPr wrap="square" lIns="91440" tIns="45720" rIns="91440" bIns="45720" anchor="ctr">
            <a:noAutofit/>
          </a:bodyPr>
          <a:lstStyle/>
          <a:p>
            <a:r>
              <a:rPr lang="zh-CN" altLang="en-US" b="1" dirty="0"/>
              <a:t>电子邮件使用方便、传递迅速而且费用低廉。它不仅可以传送文字信息，而且还可附上声音和图像。</a:t>
            </a:r>
            <a:endParaRPr lang="en-US" altLang="zh-CN" b="1" dirty="0"/>
          </a:p>
        </p:txBody>
      </p:sp>
      <p:sp>
        <p:nvSpPr>
          <p:cNvPr id="41" name="矩形 40">
            <a:extLst>
              <a:ext uri="{FF2B5EF4-FFF2-40B4-BE49-F238E27FC236}">
                <a16:creationId xmlns:a16="http://schemas.microsoft.com/office/drawing/2014/main" id="{0169EA07-6FFE-75B4-B4E3-7B0C52AC93B8}"/>
              </a:ext>
            </a:extLst>
          </p:cNvPr>
          <p:cNvSpPr/>
          <p:nvPr/>
        </p:nvSpPr>
        <p:spPr>
          <a:xfrm>
            <a:off x="1016000" y="551465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íşlïḍè">
            <a:extLst>
              <a:ext uri="{FF2B5EF4-FFF2-40B4-BE49-F238E27FC236}">
                <a16:creationId xmlns:a16="http://schemas.microsoft.com/office/drawing/2014/main" id="{CF241FF0-66DB-65DE-EBD0-DD130746DD37}"/>
              </a:ext>
            </a:extLst>
          </p:cNvPr>
          <p:cNvSpPr txBox="1"/>
          <p:nvPr/>
        </p:nvSpPr>
        <p:spPr>
          <a:xfrm>
            <a:off x="1293757" y="5433590"/>
            <a:ext cx="10593443" cy="675109"/>
          </a:xfrm>
          <a:prstGeom prst="rect">
            <a:avLst/>
          </a:prstGeom>
          <a:noFill/>
        </p:spPr>
        <p:txBody>
          <a:bodyPr wrap="square" lIns="91440" tIns="45720" rIns="91440" bIns="45720" anchor="ctr">
            <a:noAutofit/>
          </a:bodyPr>
          <a:lstStyle/>
          <a:p>
            <a:r>
              <a:rPr lang="zh-CN" altLang="en-US" b="1" dirty="0"/>
              <a:t>由于电子邮件的广泛使用，现在许多国家已经正式取消了电报业务。在我国，</a:t>
            </a:r>
            <a:r>
              <a:rPr lang="zh-CN" altLang="en-US" b="1" dirty="0">
                <a:solidFill>
                  <a:schemeClr val="accent1">
                    <a:lumMod val="75000"/>
                  </a:schemeClr>
                </a:solidFill>
              </a:rPr>
              <a:t>电信局的电报业务也因电子邮件的普及而濒临消失</a:t>
            </a:r>
            <a:r>
              <a:rPr lang="zh-CN" altLang="en-US" b="1" dirty="0"/>
              <a:t>。</a:t>
            </a:r>
          </a:p>
        </p:txBody>
      </p:sp>
    </p:spTree>
    <p:custDataLst>
      <p:tags r:id="rId1"/>
    </p:custDataLst>
    <p:extLst>
      <p:ext uri="{BB962C8B-B14F-4D97-AF65-F5344CB8AC3E}">
        <p14:creationId xmlns:p14="http://schemas.microsoft.com/office/powerpoint/2010/main" val="20823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 calcmode="lin" valueType="num">
                                      <p:cBhvr>
                                        <p:cTn id="26" dur="500" fill="hold"/>
                                        <p:tgtEl>
                                          <p:spTgt spid="24"/>
                                        </p:tgtEl>
                                        <p:attrNameLst>
                                          <p:attrName>style.rotation</p:attrName>
                                        </p:attrNameLst>
                                      </p:cBhvr>
                                      <p:tavLst>
                                        <p:tav tm="0">
                                          <p:val>
                                            <p:fltVal val="360"/>
                                          </p:val>
                                        </p:tav>
                                        <p:tav tm="100000">
                                          <p:val>
                                            <p:fltVal val="0"/>
                                          </p:val>
                                        </p:tav>
                                      </p:tavLst>
                                    </p:anim>
                                    <p:animEffect transition="in" filter="fade">
                                      <p:cBhvr>
                                        <p:cTn id="27" dur="500"/>
                                        <p:tgtEl>
                                          <p:spTgt spid="2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 calcmode="lin" valueType="num">
                                      <p:cBhvr>
                                        <p:cTn id="37" dur="500" fill="hold"/>
                                        <p:tgtEl>
                                          <p:spTgt spid="26"/>
                                        </p:tgtEl>
                                        <p:attrNameLst>
                                          <p:attrName>style.rotation</p:attrName>
                                        </p:attrNameLst>
                                      </p:cBhvr>
                                      <p:tavLst>
                                        <p:tav tm="0">
                                          <p:val>
                                            <p:fltVal val="360"/>
                                          </p:val>
                                        </p:tav>
                                        <p:tav tm="100000">
                                          <p:val>
                                            <p:fltVal val="0"/>
                                          </p:val>
                                        </p:tav>
                                      </p:tavLst>
                                    </p:anim>
                                    <p:animEffect transition="in" filter="fade">
                                      <p:cBhvr>
                                        <p:cTn id="38" dur="500"/>
                                        <p:tgtEl>
                                          <p:spTgt spid="2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 calcmode="lin" valueType="num">
                                      <p:cBhvr>
                                        <p:cTn id="48" dur="500" fill="hold"/>
                                        <p:tgtEl>
                                          <p:spTgt spid="28"/>
                                        </p:tgtEl>
                                        <p:attrNameLst>
                                          <p:attrName>style.rotation</p:attrName>
                                        </p:attrNameLst>
                                      </p:cBhvr>
                                      <p:tavLst>
                                        <p:tav tm="0">
                                          <p:val>
                                            <p:fltVal val="360"/>
                                          </p:val>
                                        </p:tav>
                                        <p:tav tm="100000">
                                          <p:val>
                                            <p:fltVal val="0"/>
                                          </p:val>
                                        </p:tav>
                                      </p:tavLst>
                                    </p:anim>
                                    <p:animEffect transition="in" filter="fade">
                                      <p:cBhvr>
                                        <p:cTn id="49" dur="500"/>
                                        <p:tgtEl>
                                          <p:spTgt spid="28"/>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 calcmode="lin" valueType="num">
                                      <p:cBhvr>
                                        <p:cTn id="59" dur="500" fill="hold"/>
                                        <p:tgtEl>
                                          <p:spTgt spid="30"/>
                                        </p:tgtEl>
                                        <p:attrNameLst>
                                          <p:attrName>style.rotation</p:attrName>
                                        </p:attrNameLst>
                                      </p:cBhvr>
                                      <p:tavLst>
                                        <p:tav tm="0">
                                          <p:val>
                                            <p:fltVal val="360"/>
                                          </p:val>
                                        </p:tav>
                                        <p:tav tm="100000">
                                          <p:val>
                                            <p:fltVal val="0"/>
                                          </p:val>
                                        </p:tav>
                                      </p:tavLst>
                                    </p:anim>
                                    <p:animEffect transition="in" filter="fade">
                                      <p:cBhvr>
                                        <p:cTn id="60" dur="500"/>
                                        <p:tgtEl>
                                          <p:spTgt spid="30"/>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3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p:cTn id="68" dur="500" fill="hold"/>
                                        <p:tgtEl>
                                          <p:spTgt spid="34"/>
                                        </p:tgtEl>
                                        <p:attrNameLst>
                                          <p:attrName>ppt_w</p:attrName>
                                        </p:attrNameLst>
                                      </p:cBhvr>
                                      <p:tavLst>
                                        <p:tav tm="0">
                                          <p:val>
                                            <p:fltVal val="0"/>
                                          </p:val>
                                        </p:tav>
                                        <p:tav tm="100000">
                                          <p:val>
                                            <p:strVal val="#ppt_w"/>
                                          </p:val>
                                        </p:tav>
                                      </p:tavLst>
                                    </p:anim>
                                    <p:anim calcmode="lin" valueType="num">
                                      <p:cBhvr>
                                        <p:cTn id="69" dur="500" fill="hold"/>
                                        <p:tgtEl>
                                          <p:spTgt spid="34"/>
                                        </p:tgtEl>
                                        <p:attrNameLst>
                                          <p:attrName>ppt_h</p:attrName>
                                        </p:attrNameLst>
                                      </p:cBhvr>
                                      <p:tavLst>
                                        <p:tav tm="0">
                                          <p:val>
                                            <p:fltVal val="0"/>
                                          </p:val>
                                        </p:tav>
                                        <p:tav tm="100000">
                                          <p:val>
                                            <p:strVal val="#ppt_h"/>
                                          </p:val>
                                        </p:tav>
                                      </p:tavLst>
                                    </p:anim>
                                    <p:anim calcmode="lin" valueType="num">
                                      <p:cBhvr>
                                        <p:cTn id="70" dur="500" fill="hold"/>
                                        <p:tgtEl>
                                          <p:spTgt spid="34"/>
                                        </p:tgtEl>
                                        <p:attrNameLst>
                                          <p:attrName>style.rotation</p:attrName>
                                        </p:attrNameLst>
                                      </p:cBhvr>
                                      <p:tavLst>
                                        <p:tav tm="0">
                                          <p:val>
                                            <p:fltVal val="360"/>
                                          </p:val>
                                        </p:tav>
                                        <p:tav tm="100000">
                                          <p:val>
                                            <p:fltVal val="0"/>
                                          </p:val>
                                        </p:tav>
                                      </p:tavLst>
                                    </p:anim>
                                    <p:animEffect transition="in" filter="fade">
                                      <p:cBhvr>
                                        <p:cTn id="71" dur="500"/>
                                        <p:tgtEl>
                                          <p:spTgt spid="34"/>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500" fill="hold"/>
                                        <p:tgtEl>
                                          <p:spTgt spid="36"/>
                                        </p:tgtEl>
                                        <p:attrNameLst>
                                          <p:attrName>ppt_w</p:attrName>
                                        </p:attrNameLst>
                                      </p:cBhvr>
                                      <p:tavLst>
                                        <p:tav tm="0">
                                          <p:val>
                                            <p:fltVal val="0"/>
                                          </p:val>
                                        </p:tav>
                                        <p:tav tm="100000">
                                          <p:val>
                                            <p:strVal val="#ppt_w"/>
                                          </p:val>
                                        </p:tav>
                                      </p:tavLst>
                                    </p:anim>
                                    <p:anim calcmode="lin" valueType="num">
                                      <p:cBhvr>
                                        <p:cTn id="80" dur="500" fill="hold"/>
                                        <p:tgtEl>
                                          <p:spTgt spid="36"/>
                                        </p:tgtEl>
                                        <p:attrNameLst>
                                          <p:attrName>ppt_h</p:attrName>
                                        </p:attrNameLst>
                                      </p:cBhvr>
                                      <p:tavLst>
                                        <p:tav tm="0">
                                          <p:val>
                                            <p:fltVal val="0"/>
                                          </p:val>
                                        </p:tav>
                                        <p:tav tm="100000">
                                          <p:val>
                                            <p:strVal val="#ppt_h"/>
                                          </p:val>
                                        </p:tav>
                                      </p:tavLst>
                                    </p:anim>
                                    <p:anim calcmode="lin" valueType="num">
                                      <p:cBhvr>
                                        <p:cTn id="81" dur="500" fill="hold"/>
                                        <p:tgtEl>
                                          <p:spTgt spid="36"/>
                                        </p:tgtEl>
                                        <p:attrNameLst>
                                          <p:attrName>style.rotation</p:attrName>
                                        </p:attrNameLst>
                                      </p:cBhvr>
                                      <p:tavLst>
                                        <p:tav tm="0">
                                          <p:val>
                                            <p:fltVal val="360"/>
                                          </p:val>
                                        </p:tav>
                                        <p:tav tm="100000">
                                          <p:val>
                                            <p:fltVal val="0"/>
                                          </p:val>
                                        </p:tav>
                                      </p:tavLst>
                                    </p:anim>
                                    <p:animEffect transition="in" filter="fade">
                                      <p:cBhvr>
                                        <p:cTn id="82" dur="500"/>
                                        <p:tgtEl>
                                          <p:spTgt spid="36"/>
                                        </p:tgtEl>
                                      </p:cBhvr>
                                    </p:animEffect>
                                  </p:childTnLst>
                                </p:cTn>
                              </p:par>
                            </p:childTnLst>
                          </p:cTn>
                        </p:par>
                        <p:par>
                          <p:cTn id="83" fill="hold">
                            <p:stCondLst>
                              <p:cond delay="500"/>
                            </p:stCondLst>
                            <p:childTnLst>
                              <p:par>
                                <p:cTn id="84" presetID="1" presetClass="entr" presetSubtype="0" fill="hold" grpId="0" nodeType="afterEffect">
                                  <p:stCondLst>
                                    <p:cond delay="0"/>
                                  </p:stCondLst>
                                  <p:iterate type="lt">
                                    <p:tmAbs val="100"/>
                                  </p:iterate>
                                  <p:childTnLst>
                                    <p:set>
                                      <p:cBhvr>
                                        <p:cTn id="85" dur="1" fill="hold">
                                          <p:stCondLst>
                                            <p:cond delay="0"/>
                                          </p:stCondLst>
                                        </p:cTn>
                                        <p:tgtEl>
                                          <p:spTgt spid="3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49" presetClass="entr" presetSubtype="0" decel="100000"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p:cTn id="90" dur="500" fill="hold"/>
                                        <p:tgtEl>
                                          <p:spTgt spid="38"/>
                                        </p:tgtEl>
                                        <p:attrNameLst>
                                          <p:attrName>ppt_w</p:attrName>
                                        </p:attrNameLst>
                                      </p:cBhvr>
                                      <p:tavLst>
                                        <p:tav tm="0">
                                          <p:val>
                                            <p:fltVal val="0"/>
                                          </p:val>
                                        </p:tav>
                                        <p:tav tm="100000">
                                          <p:val>
                                            <p:strVal val="#ppt_w"/>
                                          </p:val>
                                        </p:tav>
                                      </p:tavLst>
                                    </p:anim>
                                    <p:anim calcmode="lin" valueType="num">
                                      <p:cBhvr>
                                        <p:cTn id="91" dur="500" fill="hold"/>
                                        <p:tgtEl>
                                          <p:spTgt spid="38"/>
                                        </p:tgtEl>
                                        <p:attrNameLst>
                                          <p:attrName>ppt_h</p:attrName>
                                        </p:attrNameLst>
                                      </p:cBhvr>
                                      <p:tavLst>
                                        <p:tav tm="0">
                                          <p:val>
                                            <p:fltVal val="0"/>
                                          </p:val>
                                        </p:tav>
                                        <p:tav tm="100000">
                                          <p:val>
                                            <p:strVal val="#ppt_h"/>
                                          </p:val>
                                        </p:tav>
                                      </p:tavLst>
                                    </p:anim>
                                    <p:anim calcmode="lin" valueType="num">
                                      <p:cBhvr>
                                        <p:cTn id="92" dur="500" fill="hold"/>
                                        <p:tgtEl>
                                          <p:spTgt spid="38"/>
                                        </p:tgtEl>
                                        <p:attrNameLst>
                                          <p:attrName>style.rotation</p:attrName>
                                        </p:attrNameLst>
                                      </p:cBhvr>
                                      <p:tavLst>
                                        <p:tav tm="0">
                                          <p:val>
                                            <p:fltVal val="360"/>
                                          </p:val>
                                        </p:tav>
                                        <p:tav tm="100000">
                                          <p:val>
                                            <p:fltVal val="0"/>
                                          </p:val>
                                        </p:tav>
                                      </p:tavLst>
                                    </p:anim>
                                    <p:animEffect transition="in" filter="fade">
                                      <p:cBhvr>
                                        <p:cTn id="93" dur="500"/>
                                        <p:tgtEl>
                                          <p:spTgt spid="38"/>
                                        </p:tgtEl>
                                      </p:cBhvr>
                                    </p:animEffect>
                                  </p:childTnLst>
                                </p:cTn>
                              </p:par>
                            </p:childTnLst>
                          </p:cTn>
                        </p:par>
                        <p:par>
                          <p:cTn id="94" fill="hold">
                            <p:stCondLst>
                              <p:cond delay="500"/>
                            </p:stCondLst>
                            <p:childTnLst>
                              <p:par>
                                <p:cTn id="95" presetID="1" presetClass="entr" presetSubtype="0" fill="hold" grpId="0" nodeType="afterEffect">
                                  <p:stCondLst>
                                    <p:cond delay="0"/>
                                  </p:stCondLst>
                                  <p:iterate type="lt">
                                    <p:tmAbs val="100"/>
                                  </p:iterate>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49" presetClass="entr" presetSubtype="0" decel="100000"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p:cTn id="101" dur="500" fill="hold"/>
                                        <p:tgtEl>
                                          <p:spTgt spid="39"/>
                                        </p:tgtEl>
                                        <p:attrNameLst>
                                          <p:attrName>ppt_w</p:attrName>
                                        </p:attrNameLst>
                                      </p:cBhvr>
                                      <p:tavLst>
                                        <p:tav tm="0">
                                          <p:val>
                                            <p:fltVal val="0"/>
                                          </p:val>
                                        </p:tav>
                                        <p:tav tm="100000">
                                          <p:val>
                                            <p:strVal val="#ppt_w"/>
                                          </p:val>
                                        </p:tav>
                                      </p:tavLst>
                                    </p:anim>
                                    <p:anim calcmode="lin" valueType="num">
                                      <p:cBhvr>
                                        <p:cTn id="102" dur="500" fill="hold"/>
                                        <p:tgtEl>
                                          <p:spTgt spid="39"/>
                                        </p:tgtEl>
                                        <p:attrNameLst>
                                          <p:attrName>ppt_h</p:attrName>
                                        </p:attrNameLst>
                                      </p:cBhvr>
                                      <p:tavLst>
                                        <p:tav tm="0">
                                          <p:val>
                                            <p:fltVal val="0"/>
                                          </p:val>
                                        </p:tav>
                                        <p:tav tm="100000">
                                          <p:val>
                                            <p:strVal val="#ppt_h"/>
                                          </p:val>
                                        </p:tav>
                                      </p:tavLst>
                                    </p:anim>
                                    <p:anim calcmode="lin" valueType="num">
                                      <p:cBhvr>
                                        <p:cTn id="103" dur="500" fill="hold"/>
                                        <p:tgtEl>
                                          <p:spTgt spid="39"/>
                                        </p:tgtEl>
                                        <p:attrNameLst>
                                          <p:attrName>style.rotation</p:attrName>
                                        </p:attrNameLst>
                                      </p:cBhvr>
                                      <p:tavLst>
                                        <p:tav tm="0">
                                          <p:val>
                                            <p:fltVal val="360"/>
                                          </p:val>
                                        </p:tav>
                                        <p:tav tm="100000">
                                          <p:val>
                                            <p:fltVal val="0"/>
                                          </p:val>
                                        </p:tav>
                                      </p:tavLst>
                                    </p:anim>
                                    <p:animEffect transition="in" filter="fade">
                                      <p:cBhvr>
                                        <p:cTn id="104" dur="500"/>
                                        <p:tgtEl>
                                          <p:spTgt spid="39"/>
                                        </p:tgtEl>
                                      </p:cBhvr>
                                    </p:animEffect>
                                  </p:childTnLst>
                                </p:cTn>
                              </p:par>
                            </p:childTnLst>
                          </p:cTn>
                        </p:par>
                        <p:par>
                          <p:cTn id="105" fill="hold">
                            <p:stCondLst>
                              <p:cond delay="500"/>
                            </p:stCondLst>
                            <p:childTnLst>
                              <p:par>
                                <p:cTn id="106" presetID="1" presetClass="entr" presetSubtype="0" fill="hold" grpId="0" nodeType="afterEffect">
                                  <p:stCondLst>
                                    <p:cond delay="0"/>
                                  </p:stCondLst>
                                  <p:iterate type="lt">
                                    <p:tmAbs val="100"/>
                                  </p:iterate>
                                  <p:childTnLst>
                                    <p:set>
                                      <p:cBhvr>
                                        <p:cTn id="107" dur="1" fill="hold">
                                          <p:stCondLst>
                                            <p:cond delay="0"/>
                                          </p:stCondLst>
                                        </p:cTn>
                                        <p:tgtEl>
                                          <p:spTgt spid="40"/>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49" presetClass="entr" presetSubtype="0" decel="100000"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 calcmode="lin" valueType="num">
                                      <p:cBhvr>
                                        <p:cTn id="112" dur="500" fill="hold"/>
                                        <p:tgtEl>
                                          <p:spTgt spid="41"/>
                                        </p:tgtEl>
                                        <p:attrNameLst>
                                          <p:attrName>ppt_w</p:attrName>
                                        </p:attrNameLst>
                                      </p:cBhvr>
                                      <p:tavLst>
                                        <p:tav tm="0">
                                          <p:val>
                                            <p:fltVal val="0"/>
                                          </p:val>
                                        </p:tav>
                                        <p:tav tm="100000">
                                          <p:val>
                                            <p:strVal val="#ppt_w"/>
                                          </p:val>
                                        </p:tav>
                                      </p:tavLst>
                                    </p:anim>
                                    <p:anim calcmode="lin" valueType="num">
                                      <p:cBhvr>
                                        <p:cTn id="113" dur="500" fill="hold"/>
                                        <p:tgtEl>
                                          <p:spTgt spid="41"/>
                                        </p:tgtEl>
                                        <p:attrNameLst>
                                          <p:attrName>ppt_h</p:attrName>
                                        </p:attrNameLst>
                                      </p:cBhvr>
                                      <p:tavLst>
                                        <p:tav tm="0">
                                          <p:val>
                                            <p:fltVal val="0"/>
                                          </p:val>
                                        </p:tav>
                                        <p:tav tm="100000">
                                          <p:val>
                                            <p:strVal val="#ppt_h"/>
                                          </p:val>
                                        </p:tav>
                                      </p:tavLst>
                                    </p:anim>
                                    <p:anim calcmode="lin" valueType="num">
                                      <p:cBhvr>
                                        <p:cTn id="114" dur="500" fill="hold"/>
                                        <p:tgtEl>
                                          <p:spTgt spid="41"/>
                                        </p:tgtEl>
                                        <p:attrNameLst>
                                          <p:attrName>style.rotation</p:attrName>
                                        </p:attrNameLst>
                                      </p:cBhvr>
                                      <p:tavLst>
                                        <p:tav tm="0">
                                          <p:val>
                                            <p:fltVal val="360"/>
                                          </p:val>
                                        </p:tav>
                                        <p:tav tm="100000">
                                          <p:val>
                                            <p:fltVal val="0"/>
                                          </p:val>
                                        </p:tav>
                                      </p:tavLst>
                                    </p:anim>
                                    <p:animEffect transition="in" filter="fade">
                                      <p:cBhvr>
                                        <p:cTn id="115" dur="500"/>
                                        <p:tgtEl>
                                          <p:spTgt spid="41"/>
                                        </p:tgtEl>
                                      </p:cBhvr>
                                    </p:animEffect>
                                  </p:childTnLst>
                                </p:cTn>
                              </p:par>
                            </p:childTnLst>
                          </p:cTn>
                        </p:par>
                        <p:par>
                          <p:cTn id="116" fill="hold">
                            <p:stCondLst>
                              <p:cond delay="500"/>
                            </p:stCondLst>
                            <p:childTnLst>
                              <p:par>
                                <p:cTn id="117" presetID="1" presetClass="entr" presetSubtype="0" fill="hold" grpId="0" nodeType="afterEffect">
                                  <p:stCondLst>
                                    <p:cond delay="0"/>
                                  </p:stCondLst>
                                  <p:iterate type="lt">
                                    <p:tmAbs val="100"/>
                                  </p:iterate>
                                  <p:childTnLst>
                                    <p:set>
                                      <p:cBhvr>
                                        <p:cTn id="1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6" grpId="0" animBg="1"/>
      <p:bldP spid="27" grpId="0"/>
      <p:bldP spid="28" grpId="0" animBg="1"/>
      <p:bldP spid="29" grpId="0"/>
      <p:bldP spid="30" grpId="0" animBg="1"/>
      <p:bldP spid="31" grpId="0"/>
      <p:bldP spid="33" grpId="0"/>
      <p:bldP spid="34" grpId="0"/>
      <p:bldP spid="35" grpId="0"/>
      <p:bldP spid="36" grpId="0"/>
      <p:bldP spid="37" grpId="0"/>
      <p:bldP spid="38" grpId="0"/>
      <p:bldP spid="39" grpId="0" animBg="1"/>
      <p:bldP spid="40" grpId="0"/>
      <p:bldP spid="41" grpId="0" animBg="1"/>
      <p:bldP spid="4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电子邮件系统的组成</a:t>
              </a:r>
            </a:p>
          </p:txBody>
        </p:sp>
      </p:grpSp>
      <p:sp>
        <p:nvSpPr>
          <p:cNvPr id="22" name="矩形 21">
            <a:extLst>
              <a:ext uri="{FF2B5EF4-FFF2-40B4-BE49-F238E27FC236}">
                <a16:creationId xmlns:a16="http://schemas.microsoft.com/office/drawing/2014/main" id="{F6643F61-C9C7-ED79-DC38-55A6E2B8C617}"/>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5448EC53-9AAE-E668-6C66-430927F55A00}"/>
              </a:ext>
            </a:extLst>
          </p:cNvPr>
          <p:cNvSpPr txBox="1"/>
          <p:nvPr/>
        </p:nvSpPr>
        <p:spPr>
          <a:xfrm>
            <a:off x="1293757" y="1192132"/>
            <a:ext cx="10593443" cy="400110"/>
          </a:xfrm>
          <a:prstGeom prst="rect">
            <a:avLst/>
          </a:prstGeom>
          <a:noFill/>
        </p:spPr>
        <p:txBody>
          <a:bodyPr wrap="square" lIns="91440" tIns="45720" rIns="91440" bIns="45720" anchor="ctr">
            <a:noAutofit/>
          </a:bodyPr>
          <a:lstStyle/>
          <a:p>
            <a:r>
              <a:rPr lang="zh-CN" altLang="en-US" b="1" dirty="0"/>
              <a:t>电子邮件系统采用</a:t>
            </a:r>
            <a:r>
              <a:rPr lang="zh-CN" altLang="en-US" b="1" dirty="0">
                <a:solidFill>
                  <a:schemeClr val="accent1">
                    <a:lumMod val="75000"/>
                  </a:schemeClr>
                </a:solidFill>
              </a:rPr>
              <a:t>客户</a:t>
            </a:r>
            <a:r>
              <a:rPr lang="en-US" altLang="zh-CN" b="1" dirty="0">
                <a:solidFill>
                  <a:schemeClr val="accent1">
                    <a:lumMod val="75000"/>
                  </a:schemeClr>
                </a:solidFill>
              </a:rPr>
              <a:t>/</a:t>
            </a:r>
            <a:r>
              <a:rPr lang="zh-CN" altLang="en-US" b="1" dirty="0">
                <a:solidFill>
                  <a:schemeClr val="accent1">
                    <a:lumMod val="75000"/>
                  </a:schemeClr>
                </a:solidFill>
              </a:rPr>
              <a:t>服务器方式</a:t>
            </a:r>
            <a:r>
              <a:rPr lang="zh-CN" altLang="en-US" b="1" dirty="0"/>
              <a:t>。</a:t>
            </a:r>
            <a:endParaRPr lang="en-US" altLang="zh-CN" b="1" dirty="0">
              <a:solidFill>
                <a:srgbClr val="C00000"/>
              </a:solidFill>
            </a:endParaRPr>
          </a:p>
        </p:txBody>
      </p:sp>
      <p:sp>
        <p:nvSpPr>
          <p:cNvPr id="24" name="矩形 23">
            <a:extLst>
              <a:ext uri="{FF2B5EF4-FFF2-40B4-BE49-F238E27FC236}">
                <a16:creationId xmlns:a16="http://schemas.microsoft.com/office/drawing/2014/main" id="{DA136842-259E-B418-CE49-4576E55E03B1}"/>
              </a:ext>
            </a:extLst>
          </p:cNvPr>
          <p:cNvSpPr/>
          <p:nvPr/>
        </p:nvSpPr>
        <p:spPr>
          <a:xfrm>
            <a:off x="1016000" y="165432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34502666-444D-3AD6-BDAB-D7C1FC92B499}"/>
              </a:ext>
            </a:extLst>
          </p:cNvPr>
          <p:cNvSpPr txBox="1"/>
          <p:nvPr/>
        </p:nvSpPr>
        <p:spPr>
          <a:xfrm>
            <a:off x="1293757" y="1573266"/>
            <a:ext cx="10593443" cy="400110"/>
          </a:xfrm>
          <a:prstGeom prst="rect">
            <a:avLst/>
          </a:prstGeom>
          <a:noFill/>
        </p:spPr>
        <p:txBody>
          <a:bodyPr wrap="square" lIns="91440" tIns="45720" rIns="91440" bIns="45720" anchor="ctr">
            <a:noAutofit/>
          </a:bodyPr>
          <a:lstStyle/>
          <a:p>
            <a:r>
              <a:rPr lang="zh-CN" altLang="en-US" b="1" dirty="0"/>
              <a:t>电子邮件系统的三个主要组成构件：</a:t>
            </a:r>
            <a:r>
              <a:rPr lang="zh-CN" altLang="en-US" b="1" dirty="0">
                <a:solidFill>
                  <a:schemeClr val="accent1">
                    <a:lumMod val="75000"/>
                  </a:schemeClr>
                </a:solidFill>
              </a:rPr>
              <a:t>用户代理</a:t>
            </a:r>
            <a:r>
              <a:rPr lang="zh-CN" altLang="en-US" b="1" dirty="0"/>
              <a:t>，</a:t>
            </a:r>
            <a:r>
              <a:rPr lang="zh-CN" altLang="en-US" b="1" dirty="0">
                <a:solidFill>
                  <a:schemeClr val="accent1">
                    <a:lumMod val="75000"/>
                  </a:schemeClr>
                </a:solidFill>
              </a:rPr>
              <a:t>邮件服务器</a:t>
            </a:r>
            <a:r>
              <a:rPr lang="zh-CN" altLang="en-US" b="1" dirty="0"/>
              <a:t>，以及</a:t>
            </a:r>
            <a:r>
              <a:rPr lang="zh-CN" altLang="en-US" b="1" dirty="0">
                <a:solidFill>
                  <a:schemeClr val="accent1">
                    <a:lumMod val="75000"/>
                  </a:schemeClr>
                </a:solidFill>
              </a:rPr>
              <a:t>电子邮件所需的协议</a:t>
            </a:r>
            <a:r>
              <a:rPr lang="zh-CN" altLang="en-US" b="1" dirty="0"/>
              <a:t>。</a:t>
            </a:r>
            <a:endParaRPr lang="en-US" altLang="zh-CN" b="1" dirty="0"/>
          </a:p>
        </p:txBody>
      </p:sp>
      <p:sp>
        <p:nvSpPr>
          <p:cNvPr id="26" name="矩形 25">
            <a:extLst>
              <a:ext uri="{FF2B5EF4-FFF2-40B4-BE49-F238E27FC236}">
                <a16:creationId xmlns:a16="http://schemas.microsoft.com/office/drawing/2014/main" id="{8D7331DE-FA4E-9589-5766-C8DFE58EB523}"/>
              </a:ext>
            </a:extLst>
          </p:cNvPr>
          <p:cNvSpPr/>
          <p:nvPr/>
        </p:nvSpPr>
        <p:spPr>
          <a:xfrm>
            <a:off x="1403723" y="207580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íşlïḍè">
            <a:extLst>
              <a:ext uri="{FF2B5EF4-FFF2-40B4-BE49-F238E27FC236}">
                <a16:creationId xmlns:a16="http://schemas.microsoft.com/office/drawing/2014/main" id="{C265C35A-35EA-A6A4-0B7D-109F2215E5C3}"/>
              </a:ext>
            </a:extLst>
          </p:cNvPr>
          <p:cNvSpPr txBox="1"/>
          <p:nvPr/>
        </p:nvSpPr>
        <p:spPr>
          <a:xfrm>
            <a:off x="1681481" y="1994744"/>
            <a:ext cx="10205720" cy="40011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用户代理</a:t>
            </a:r>
            <a:r>
              <a:rPr lang="zh-CN" altLang="en-US" b="1" dirty="0"/>
              <a:t>是用户与电子邮件系统的接口，又称为</a:t>
            </a:r>
            <a:r>
              <a:rPr lang="zh-CN" altLang="en-US" b="1" dirty="0">
                <a:solidFill>
                  <a:schemeClr val="accent1">
                    <a:lumMod val="75000"/>
                  </a:schemeClr>
                </a:solidFill>
              </a:rPr>
              <a:t>电子邮件客户端软件</a:t>
            </a:r>
            <a:r>
              <a:rPr lang="zh-CN" altLang="en-US" b="1" dirty="0"/>
              <a:t>。</a:t>
            </a:r>
            <a:endParaRPr lang="en-US" altLang="zh-CN" b="1" dirty="0"/>
          </a:p>
        </p:txBody>
      </p:sp>
      <p:grpSp>
        <p:nvGrpSpPr>
          <p:cNvPr id="5" name="组合 4">
            <a:extLst>
              <a:ext uri="{FF2B5EF4-FFF2-40B4-BE49-F238E27FC236}">
                <a16:creationId xmlns:a16="http://schemas.microsoft.com/office/drawing/2014/main" id="{8BA5EBAF-F8C7-79FB-A010-AC63F77D9937}"/>
              </a:ext>
            </a:extLst>
          </p:cNvPr>
          <p:cNvGrpSpPr/>
          <p:nvPr/>
        </p:nvGrpSpPr>
        <p:grpSpPr>
          <a:xfrm>
            <a:off x="2070714" y="3898800"/>
            <a:ext cx="7801899" cy="2545588"/>
            <a:chOff x="2070714" y="3898800"/>
            <a:chExt cx="7801899" cy="2545588"/>
          </a:xfrm>
        </p:grpSpPr>
        <p:cxnSp>
          <p:nvCxnSpPr>
            <p:cNvPr id="6" name="直接连接符 5">
              <a:extLst>
                <a:ext uri="{FF2B5EF4-FFF2-40B4-BE49-F238E27FC236}">
                  <a16:creationId xmlns:a16="http://schemas.microsoft.com/office/drawing/2014/main" id="{ADB2BECF-8BA9-AC08-8C9C-4087E9D0B624}"/>
                </a:ext>
              </a:extLst>
            </p:cNvPr>
            <p:cNvCxnSpPr>
              <a:cxnSpLocks/>
            </p:cNvCxnSpPr>
            <p:nvPr/>
          </p:nvCxnSpPr>
          <p:spPr>
            <a:xfrm flipH="1" flipV="1">
              <a:off x="6408999" y="5206461"/>
              <a:ext cx="3024352" cy="908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2C35C1B-B5F7-6E92-3A92-EF9D6B379CD6}"/>
                </a:ext>
              </a:extLst>
            </p:cNvPr>
            <p:cNvCxnSpPr>
              <a:cxnSpLocks/>
            </p:cNvCxnSpPr>
            <p:nvPr/>
          </p:nvCxnSpPr>
          <p:spPr>
            <a:xfrm flipV="1">
              <a:off x="7101711" y="4122367"/>
              <a:ext cx="2322502" cy="10974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C50F424-D14B-D278-B9FF-E55409B4DF44}"/>
                </a:ext>
              </a:extLst>
            </p:cNvPr>
            <p:cNvCxnSpPr>
              <a:cxnSpLocks/>
            </p:cNvCxnSpPr>
            <p:nvPr/>
          </p:nvCxnSpPr>
          <p:spPr>
            <a:xfrm flipH="1">
              <a:off x="2710999" y="5284659"/>
              <a:ext cx="3104606" cy="857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757410-F62E-DEF0-D051-5DC15650303D}"/>
                </a:ext>
              </a:extLst>
            </p:cNvPr>
            <p:cNvCxnSpPr>
              <a:cxnSpLocks/>
            </p:cNvCxnSpPr>
            <p:nvPr/>
          </p:nvCxnSpPr>
          <p:spPr>
            <a:xfrm flipH="1" flipV="1">
              <a:off x="2698502" y="4035418"/>
              <a:ext cx="2995445" cy="12702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形 9">
              <a:extLst>
                <a:ext uri="{FF2B5EF4-FFF2-40B4-BE49-F238E27FC236}">
                  <a16:creationId xmlns:a16="http://schemas.microsoft.com/office/drawing/2014/main" id="{3017CFA0-43A3-E809-A31E-48AB220190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714" y="5435966"/>
              <a:ext cx="692512" cy="998031"/>
            </a:xfrm>
            <a:prstGeom prst="rect">
              <a:avLst/>
            </a:prstGeom>
          </p:spPr>
        </p:pic>
        <p:pic>
          <p:nvPicPr>
            <p:cNvPr id="11" name="图形 10">
              <a:extLst>
                <a:ext uri="{FF2B5EF4-FFF2-40B4-BE49-F238E27FC236}">
                  <a16:creationId xmlns:a16="http://schemas.microsoft.com/office/drawing/2014/main" id="{9179D0F8-E7AD-1054-BD2B-4A52BDA5E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6711" y="5447188"/>
              <a:ext cx="651233" cy="997200"/>
            </a:xfrm>
            <a:prstGeom prst="rect">
              <a:avLst/>
            </a:prstGeom>
          </p:spPr>
        </p:pic>
        <p:pic>
          <p:nvPicPr>
            <p:cNvPr id="12" name="图形 11">
              <a:extLst>
                <a:ext uri="{FF2B5EF4-FFF2-40B4-BE49-F238E27FC236}">
                  <a16:creationId xmlns:a16="http://schemas.microsoft.com/office/drawing/2014/main" id="{4ABE0879-09D3-8BF0-C190-AE69530369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4841" y="3898800"/>
              <a:ext cx="717772" cy="853200"/>
            </a:xfrm>
            <a:prstGeom prst="rect">
              <a:avLst/>
            </a:prstGeom>
          </p:spPr>
        </p:pic>
        <p:sp>
          <p:nvSpPr>
            <p:cNvPr id="13" name="图形 73">
              <a:extLst>
                <a:ext uri="{FF2B5EF4-FFF2-40B4-BE49-F238E27FC236}">
                  <a16:creationId xmlns:a16="http://schemas.microsoft.com/office/drawing/2014/main" id="{0567FB01-E88D-781D-DB42-AD1897185F5A}"/>
                </a:ext>
              </a:extLst>
            </p:cNvPr>
            <p:cNvSpPr/>
            <p:nvPr/>
          </p:nvSpPr>
          <p:spPr>
            <a:xfrm>
              <a:off x="4807011" y="4658885"/>
              <a:ext cx="2708819" cy="155416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14" name="图形 13">
              <a:extLst>
                <a:ext uri="{FF2B5EF4-FFF2-40B4-BE49-F238E27FC236}">
                  <a16:creationId xmlns:a16="http://schemas.microsoft.com/office/drawing/2014/main" id="{0B7114C7-EB1C-F300-0FF8-F815BEA054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2024" y="3899618"/>
              <a:ext cx="716190" cy="851320"/>
            </a:xfrm>
            <a:prstGeom prst="rect">
              <a:avLst/>
            </a:prstGeom>
          </p:spPr>
        </p:pic>
      </p:grpSp>
      <p:grpSp>
        <p:nvGrpSpPr>
          <p:cNvPr id="15" name="组合 14">
            <a:extLst>
              <a:ext uri="{FF2B5EF4-FFF2-40B4-BE49-F238E27FC236}">
                <a16:creationId xmlns:a16="http://schemas.microsoft.com/office/drawing/2014/main" id="{6B8C38E8-70A2-970B-593D-8D32AB4AE5C1}"/>
              </a:ext>
            </a:extLst>
          </p:cNvPr>
          <p:cNvGrpSpPr/>
          <p:nvPr/>
        </p:nvGrpSpPr>
        <p:grpSpPr>
          <a:xfrm>
            <a:off x="2535668" y="5138774"/>
            <a:ext cx="667659" cy="662801"/>
            <a:chOff x="2779422" y="3959271"/>
            <a:chExt cx="667659" cy="662801"/>
          </a:xfrm>
        </p:grpSpPr>
        <p:sp>
          <p:nvSpPr>
            <p:cNvPr id="16" name="椭圆 15">
              <a:extLst>
                <a:ext uri="{FF2B5EF4-FFF2-40B4-BE49-F238E27FC236}">
                  <a16:creationId xmlns:a16="http://schemas.microsoft.com/office/drawing/2014/main" id="{33522AF6-9AE6-0D24-29AF-56C652A924F8}"/>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17" name="文本框 16">
              <a:extLst>
                <a:ext uri="{FF2B5EF4-FFF2-40B4-BE49-F238E27FC236}">
                  <a16:creationId xmlns:a16="http://schemas.microsoft.com/office/drawing/2014/main" id="{1911856A-E14C-C821-D038-19D2C49A32EC}"/>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grpSp>
        <p:nvGrpSpPr>
          <p:cNvPr id="18" name="组合 17">
            <a:extLst>
              <a:ext uri="{FF2B5EF4-FFF2-40B4-BE49-F238E27FC236}">
                <a16:creationId xmlns:a16="http://schemas.microsoft.com/office/drawing/2014/main" id="{9675AC71-1B9D-ED21-D012-2DC342024EDE}"/>
              </a:ext>
            </a:extLst>
          </p:cNvPr>
          <p:cNvGrpSpPr/>
          <p:nvPr/>
        </p:nvGrpSpPr>
        <p:grpSpPr>
          <a:xfrm>
            <a:off x="8801956" y="5138774"/>
            <a:ext cx="667659" cy="662801"/>
            <a:chOff x="2779422" y="3959271"/>
            <a:chExt cx="667659" cy="662801"/>
          </a:xfrm>
        </p:grpSpPr>
        <p:sp>
          <p:nvSpPr>
            <p:cNvPr id="19" name="椭圆 18">
              <a:extLst>
                <a:ext uri="{FF2B5EF4-FFF2-40B4-BE49-F238E27FC236}">
                  <a16:creationId xmlns:a16="http://schemas.microsoft.com/office/drawing/2014/main" id="{B97A6B90-C23C-7C07-1971-E829192F7319}"/>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20" name="文本框 19">
              <a:extLst>
                <a:ext uri="{FF2B5EF4-FFF2-40B4-BE49-F238E27FC236}">
                  <a16:creationId xmlns:a16="http://schemas.microsoft.com/office/drawing/2014/main" id="{03C45EDA-33F1-0906-1FA8-DE9606184B00}"/>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sp>
        <p:nvSpPr>
          <p:cNvPr id="21" name="文本框 20">
            <a:extLst>
              <a:ext uri="{FF2B5EF4-FFF2-40B4-BE49-F238E27FC236}">
                <a16:creationId xmlns:a16="http://schemas.microsoft.com/office/drawing/2014/main" id="{09EF8D5A-AFBA-1247-9428-5D4687EBE8E1}"/>
              </a:ext>
            </a:extLst>
          </p:cNvPr>
          <p:cNvSpPr txBox="1"/>
          <p:nvPr/>
        </p:nvSpPr>
        <p:spPr>
          <a:xfrm>
            <a:off x="1149798" y="6054509"/>
            <a:ext cx="1047873" cy="369332"/>
          </a:xfrm>
          <a:prstGeom prst="rect">
            <a:avLst/>
          </a:prstGeom>
          <a:noFill/>
        </p:spPr>
        <p:txBody>
          <a:bodyPr wrap="square">
            <a:spAutoFit/>
          </a:bodyPr>
          <a:lstStyle/>
          <a:p>
            <a:pPr algn="ctr"/>
            <a:r>
              <a:rPr lang="zh-CN" altLang="en-US" b="1" dirty="0">
                <a:latin typeface="+mn-ea"/>
              </a:rPr>
              <a:t>发送方</a:t>
            </a:r>
          </a:p>
        </p:txBody>
      </p:sp>
      <p:sp>
        <p:nvSpPr>
          <p:cNvPr id="32" name="文本框 31">
            <a:extLst>
              <a:ext uri="{FF2B5EF4-FFF2-40B4-BE49-F238E27FC236}">
                <a16:creationId xmlns:a16="http://schemas.microsoft.com/office/drawing/2014/main" id="{3277AA96-B72D-A5AC-E73A-6B08E0AC3B79}"/>
              </a:ext>
            </a:extLst>
          </p:cNvPr>
          <p:cNvSpPr txBox="1"/>
          <p:nvPr/>
        </p:nvSpPr>
        <p:spPr>
          <a:xfrm>
            <a:off x="9888813" y="6054509"/>
            <a:ext cx="1047873" cy="369332"/>
          </a:xfrm>
          <a:prstGeom prst="rect">
            <a:avLst/>
          </a:prstGeom>
          <a:noFill/>
        </p:spPr>
        <p:txBody>
          <a:bodyPr wrap="square">
            <a:spAutoFit/>
          </a:bodyPr>
          <a:lstStyle/>
          <a:p>
            <a:pPr algn="ctr"/>
            <a:r>
              <a:rPr lang="zh-CN" altLang="en-US" b="1" dirty="0">
                <a:latin typeface="+mn-ea"/>
              </a:rPr>
              <a:t>接收方</a:t>
            </a:r>
          </a:p>
        </p:txBody>
      </p:sp>
      <p:sp>
        <p:nvSpPr>
          <p:cNvPr id="43" name="矩形 42">
            <a:extLst>
              <a:ext uri="{FF2B5EF4-FFF2-40B4-BE49-F238E27FC236}">
                <a16:creationId xmlns:a16="http://schemas.microsoft.com/office/drawing/2014/main" id="{8A5E897B-07BA-2728-A157-D5812AB65646}"/>
              </a:ext>
            </a:extLst>
          </p:cNvPr>
          <p:cNvSpPr/>
          <p:nvPr/>
        </p:nvSpPr>
        <p:spPr>
          <a:xfrm>
            <a:off x="1404935" y="249490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íşlïḍè">
            <a:extLst>
              <a:ext uri="{FF2B5EF4-FFF2-40B4-BE49-F238E27FC236}">
                <a16:creationId xmlns:a16="http://schemas.microsoft.com/office/drawing/2014/main" id="{77BB300F-2B23-48C7-8A88-A3C4D9E96980}"/>
              </a:ext>
            </a:extLst>
          </p:cNvPr>
          <p:cNvSpPr txBox="1"/>
          <p:nvPr/>
        </p:nvSpPr>
        <p:spPr>
          <a:xfrm>
            <a:off x="1682693" y="2413841"/>
            <a:ext cx="10205720" cy="66429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邮件服务器</a:t>
            </a:r>
            <a:r>
              <a:rPr lang="zh-CN" altLang="en-US" b="1" dirty="0"/>
              <a:t>是电子邮件系统的基础设施。因特网上所有的因特网服务提供者</a:t>
            </a:r>
            <a:r>
              <a:rPr lang="en-US" altLang="zh-CN" b="1" dirty="0"/>
              <a:t>ISP</a:t>
            </a:r>
            <a:r>
              <a:rPr lang="zh-CN" altLang="en-US" b="1" dirty="0"/>
              <a:t>都有邮件服务器，其功能是</a:t>
            </a:r>
            <a:r>
              <a:rPr lang="zh-CN" altLang="en-US" b="1" dirty="0">
                <a:solidFill>
                  <a:schemeClr val="accent1">
                    <a:lumMod val="75000"/>
                  </a:schemeClr>
                </a:solidFill>
              </a:rPr>
              <a:t>发送和接收邮件</a:t>
            </a:r>
            <a:r>
              <a:rPr lang="zh-CN" altLang="en-US" b="1" dirty="0"/>
              <a:t>，同时还要负责维护用户的邮箱。</a:t>
            </a:r>
            <a:endParaRPr lang="en-US" altLang="zh-CN" b="1" dirty="0"/>
          </a:p>
        </p:txBody>
      </p:sp>
      <p:sp>
        <p:nvSpPr>
          <p:cNvPr id="45" name="文本框 44">
            <a:extLst>
              <a:ext uri="{FF2B5EF4-FFF2-40B4-BE49-F238E27FC236}">
                <a16:creationId xmlns:a16="http://schemas.microsoft.com/office/drawing/2014/main" id="{68E77D1A-610A-0145-D380-CE5B83498526}"/>
              </a:ext>
            </a:extLst>
          </p:cNvPr>
          <p:cNvSpPr txBox="1"/>
          <p:nvPr/>
        </p:nvSpPr>
        <p:spPr>
          <a:xfrm>
            <a:off x="783034" y="3780848"/>
            <a:ext cx="1436914" cy="646331"/>
          </a:xfrm>
          <a:prstGeom prst="rect">
            <a:avLst/>
          </a:prstGeom>
          <a:noFill/>
        </p:spPr>
        <p:txBody>
          <a:bodyPr wrap="square">
            <a:spAutoFit/>
          </a:bodyPr>
          <a:lstStyle/>
          <a:p>
            <a:pPr algn="ctr"/>
            <a:r>
              <a:rPr lang="zh-CN" altLang="en-US" b="1" dirty="0">
                <a:latin typeface="+mn-ea"/>
              </a:rPr>
              <a:t>发送方</a:t>
            </a:r>
            <a:endParaRPr lang="en-US" altLang="zh-CN" b="1" dirty="0">
              <a:latin typeface="+mn-ea"/>
            </a:endParaRPr>
          </a:p>
          <a:p>
            <a:pPr algn="ctr"/>
            <a:r>
              <a:rPr lang="zh-CN" altLang="en-US" b="1" dirty="0">
                <a:latin typeface="+mn-ea"/>
              </a:rPr>
              <a:t>邮件服务器</a:t>
            </a:r>
          </a:p>
        </p:txBody>
      </p:sp>
      <p:sp>
        <p:nvSpPr>
          <p:cNvPr id="46" name="文本框 45">
            <a:extLst>
              <a:ext uri="{FF2B5EF4-FFF2-40B4-BE49-F238E27FC236}">
                <a16:creationId xmlns:a16="http://schemas.microsoft.com/office/drawing/2014/main" id="{21987453-EED6-A106-0FDC-B5E832CBA3AE}"/>
              </a:ext>
            </a:extLst>
          </p:cNvPr>
          <p:cNvSpPr txBox="1"/>
          <p:nvPr/>
        </p:nvSpPr>
        <p:spPr>
          <a:xfrm>
            <a:off x="9946557" y="3671045"/>
            <a:ext cx="1436914" cy="646331"/>
          </a:xfrm>
          <a:prstGeom prst="rect">
            <a:avLst/>
          </a:prstGeom>
          <a:noFill/>
        </p:spPr>
        <p:txBody>
          <a:bodyPr wrap="square">
            <a:spAutoFit/>
          </a:bodyPr>
          <a:lstStyle/>
          <a:p>
            <a:pPr algn="ctr"/>
            <a:r>
              <a:rPr lang="zh-CN" altLang="en-US" b="1" dirty="0">
                <a:latin typeface="+mn-ea"/>
              </a:rPr>
              <a:t>接收方</a:t>
            </a:r>
            <a:endParaRPr lang="en-US" altLang="zh-CN" b="1" dirty="0">
              <a:latin typeface="+mn-ea"/>
            </a:endParaRPr>
          </a:p>
          <a:p>
            <a:pPr algn="ctr"/>
            <a:r>
              <a:rPr lang="zh-CN" altLang="en-US" b="1" dirty="0">
                <a:latin typeface="+mn-ea"/>
              </a:rPr>
              <a:t>邮件服务器</a:t>
            </a:r>
          </a:p>
        </p:txBody>
      </p:sp>
      <p:pic>
        <p:nvPicPr>
          <p:cNvPr id="47" name="图片 46" descr="画着卡通人物&#10;&#10;描述已自动生成">
            <a:extLst>
              <a:ext uri="{FF2B5EF4-FFF2-40B4-BE49-F238E27FC236}">
                <a16:creationId xmlns:a16="http://schemas.microsoft.com/office/drawing/2014/main" id="{AFFF0161-65EA-3D0A-BF29-7C405C88BA84}"/>
              </a:ext>
            </a:extLst>
          </p:cNvPr>
          <p:cNvPicPr>
            <a:picLocks noChangeAspect="1"/>
          </p:cNvPicPr>
          <p:nvPr/>
        </p:nvPicPr>
        <p:blipFill>
          <a:blip r:embed="rId9">
            <a:clrChange>
              <a:clrFrom>
                <a:srgbClr val="EFF4FA"/>
              </a:clrFrom>
              <a:clrTo>
                <a:srgbClr val="EFF4FA">
                  <a:alpha val="0"/>
                </a:srgbClr>
              </a:clrTo>
            </a:clrChange>
            <a:extLst>
              <a:ext uri="{28A0092B-C50C-407E-A947-70E740481C1C}">
                <a14:useLocalDpi xmlns:a14="http://schemas.microsoft.com/office/drawing/2010/main" val="0"/>
              </a:ext>
            </a:extLst>
          </a:blip>
          <a:stretch>
            <a:fillRect/>
          </a:stretch>
        </p:blipFill>
        <p:spPr>
          <a:xfrm>
            <a:off x="2313957" y="3389184"/>
            <a:ext cx="946265" cy="398181"/>
          </a:xfrm>
          <a:prstGeom prst="rect">
            <a:avLst/>
          </a:prstGeom>
        </p:spPr>
      </p:pic>
      <p:pic>
        <p:nvPicPr>
          <p:cNvPr id="48" name="图片 47" descr="文本&#10;&#10;描述已自动生成">
            <a:extLst>
              <a:ext uri="{FF2B5EF4-FFF2-40B4-BE49-F238E27FC236}">
                <a16:creationId xmlns:a16="http://schemas.microsoft.com/office/drawing/2014/main" id="{C9B33B32-6CD3-D2CE-5124-D39A404C3226}"/>
              </a:ext>
            </a:extLst>
          </p:cNvPr>
          <p:cNvPicPr>
            <a:picLocks noChangeAspect="1"/>
          </p:cNvPicPr>
          <p:nvPr/>
        </p:nvPicPr>
        <p:blipFill>
          <a:blip r:embed="rId10">
            <a:clrChange>
              <a:clrFrom>
                <a:srgbClr val="FEEAE1"/>
              </a:clrFrom>
              <a:clrTo>
                <a:srgbClr val="FEEAE1">
                  <a:alpha val="0"/>
                </a:srgbClr>
              </a:clrTo>
            </a:clrChange>
            <a:extLst>
              <a:ext uri="{28A0092B-C50C-407E-A947-70E740481C1C}">
                <a14:useLocalDpi xmlns:a14="http://schemas.microsoft.com/office/drawing/2010/main" val="0"/>
              </a:ext>
            </a:extLst>
          </a:blip>
          <a:stretch>
            <a:fillRect/>
          </a:stretch>
        </p:blipFill>
        <p:spPr>
          <a:xfrm>
            <a:off x="8771342" y="3392393"/>
            <a:ext cx="1474501" cy="444519"/>
          </a:xfrm>
          <a:prstGeom prst="rect">
            <a:avLst/>
          </a:prstGeom>
        </p:spPr>
      </p:pic>
    </p:spTree>
    <p:custDataLst>
      <p:tags r:id="rId1"/>
    </p:custDataLst>
    <p:extLst>
      <p:ext uri="{BB962C8B-B14F-4D97-AF65-F5344CB8AC3E}">
        <p14:creationId xmlns:p14="http://schemas.microsoft.com/office/powerpoint/2010/main" val="29885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 calcmode="lin" valueType="num">
                                      <p:cBhvr>
                                        <p:cTn id="26" dur="500" fill="hold"/>
                                        <p:tgtEl>
                                          <p:spTgt spid="24"/>
                                        </p:tgtEl>
                                        <p:attrNameLst>
                                          <p:attrName>style.rotation</p:attrName>
                                        </p:attrNameLst>
                                      </p:cBhvr>
                                      <p:tavLst>
                                        <p:tav tm="0">
                                          <p:val>
                                            <p:fltVal val="360"/>
                                          </p:val>
                                        </p:tav>
                                        <p:tav tm="100000">
                                          <p:val>
                                            <p:fltVal val="0"/>
                                          </p:val>
                                        </p:tav>
                                      </p:tavLst>
                                    </p:anim>
                                    <p:animEffect transition="in" filter="fade">
                                      <p:cBhvr>
                                        <p:cTn id="27" dur="500"/>
                                        <p:tgtEl>
                                          <p:spTgt spid="2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800" decel="100000"/>
                                        <p:tgtEl>
                                          <p:spTgt spid="5"/>
                                        </p:tgtEl>
                                      </p:cBhvr>
                                    </p:animEffect>
                                    <p:anim calcmode="lin" valueType="num">
                                      <p:cBhvr>
                                        <p:cTn id="36" dur="800" decel="100000" fill="hold"/>
                                        <p:tgtEl>
                                          <p:spTgt spid="5"/>
                                        </p:tgtEl>
                                        <p:attrNameLst>
                                          <p:attrName>style.rotation</p:attrName>
                                        </p:attrNameLst>
                                      </p:cBhvr>
                                      <p:tavLst>
                                        <p:tav tm="0">
                                          <p:val>
                                            <p:fltVal val="-90"/>
                                          </p:val>
                                        </p:tav>
                                        <p:tav tm="100000">
                                          <p:val>
                                            <p:fltVal val="0"/>
                                          </p:val>
                                        </p:tav>
                                      </p:tavLst>
                                    </p:anim>
                                    <p:anim calcmode="lin" valueType="num">
                                      <p:cBhvr>
                                        <p:cTn id="37" dur="800" decel="100000" fill="hold"/>
                                        <p:tgtEl>
                                          <p:spTgt spid="5"/>
                                        </p:tgtEl>
                                        <p:attrNameLst>
                                          <p:attrName>ppt_x</p:attrName>
                                        </p:attrNameLst>
                                      </p:cBhvr>
                                      <p:tavLst>
                                        <p:tav tm="0">
                                          <p:val>
                                            <p:strVal val="#ppt_x+0.4"/>
                                          </p:val>
                                        </p:tav>
                                        <p:tav tm="100000">
                                          <p:val>
                                            <p:strVal val="#ppt_x-0.05"/>
                                          </p:val>
                                        </p:tav>
                                      </p:tavLst>
                                    </p:anim>
                                    <p:anim calcmode="lin" valueType="num">
                                      <p:cBhvr>
                                        <p:cTn id="38" dur="800" decel="100000" fill="hold"/>
                                        <p:tgtEl>
                                          <p:spTgt spid="5"/>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p:tgtEl>
                                          <p:spTgt spid="21"/>
                                        </p:tgtEl>
                                        <p:attrNameLst>
                                          <p:attrName>ppt_x</p:attrName>
                                        </p:attrNameLst>
                                      </p:cBhvr>
                                      <p:tavLst>
                                        <p:tav tm="0">
                                          <p:val>
                                            <p:strVal val="#ppt_x+#ppt_w*1.125000"/>
                                          </p:val>
                                        </p:tav>
                                        <p:tav tm="100000">
                                          <p:val>
                                            <p:strVal val="#ppt_x"/>
                                          </p:val>
                                        </p:tav>
                                      </p:tavLst>
                                    </p:anim>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ppt_x</p:attrName>
                                        </p:attrNameLst>
                                      </p:cBhvr>
                                      <p:tavLst>
                                        <p:tav tm="0">
                                          <p:val>
                                            <p:strVal val="#ppt_x-#ppt_w*1.125000"/>
                                          </p:val>
                                        </p:tav>
                                        <p:tav tm="100000">
                                          <p:val>
                                            <p:strVal val="#ppt_x"/>
                                          </p:val>
                                        </p:tav>
                                      </p:tavLst>
                                    </p:anim>
                                    <p:animEffect transition="in" filter="wipe(righ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entr" presetSubtype="0" decel="10000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 calcmode="lin" valueType="num">
                                      <p:cBhvr>
                                        <p:cTn id="73" dur="500" fill="hold"/>
                                        <p:tgtEl>
                                          <p:spTgt spid="26"/>
                                        </p:tgtEl>
                                        <p:attrNameLst>
                                          <p:attrName>style.rotation</p:attrName>
                                        </p:attrNameLst>
                                      </p:cBhvr>
                                      <p:tavLst>
                                        <p:tav tm="0">
                                          <p:val>
                                            <p:fltVal val="360"/>
                                          </p:val>
                                        </p:tav>
                                        <p:tav tm="100000">
                                          <p:val>
                                            <p:fltVal val="0"/>
                                          </p:val>
                                        </p:tav>
                                      </p:tavLst>
                                    </p:anim>
                                    <p:animEffect transition="in" filter="fade">
                                      <p:cBhvr>
                                        <p:cTn id="74" dur="500"/>
                                        <p:tgtEl>
                                          <p:spTgt spid="26"/>
                                        </p:tgtEl>
                                      </p:cBhvr>
                                    </p:animEffect>
                                  </p:childTnLst>
                                </p:cTn>
                              </p:par>
                            </p:childTnLst>
                          </p:cTn>
                        </p:par>
                        <p:par>
                          <p:cTn id="75" fill="hold">
                            <p:stCondLst>
                              <p:cond delay="500"/>
                            </p:stCondLst>
                            <p:childTnLst>
                              <p:par>
                                <p:cTn id="76" presetID="1" presetClass="entr" presetSubtype="0" fill="hold" grpId="0" nodeType="afterEffect">
                                  <p:stCondLst>
                                    <p:cond delay="0"/>
                                  </p:stCondLst>
                                  <p:iterate type="lt">
                                    <p:tmAbs val="100"/>
                                  </p:iterate>
                                  <p:childTnLst>
                                    <p:set>
                                      <p:cBhvr>
                                        <p:cTn id="77" dur="1" fill="hold">
                                          <p:stCondLst>
                                            <p:cond delay="0"/>
                                          </p:stCondLst>
                                        </p:cTn>
                                        <p:tgtEl>
                                          <p:spTgt spid="2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500"/>
                                        <p:tgtEl>
                                          <p:spTgt spid="45"/>
                                        </p:tgtEl>
                                        <p:attrNameLst>
                                          <p:attrName>ppt_x</p:attrName>
                                        </p:attrNameLst>
                                      </p:cBhvr>
                                      <p:tavLst>
                                        <p:tav tm="0">
                                          <p:val>
                                            <p:strVal val="#ppt_x+#ppt_w*1.125000"/>
                                          </p:val>
                                        </p:tav>
                                        <p:tav tm="100000">
                                          <p:val>
                                            <p:strVal val="#ppt_x"/>
                                          </p:val>
                                        </p:tav>
                                      </p:tavLst>
                                    </p:anim>
                                    <p:animEffect transition="in" filter="wipe(left)">
                                      <p:cBhvr>
                                        <p:cTn id="83" dur="500"/>
                                        <p:tgtEl>
                                          <p:spTgt spid="45"/>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4" fill="hold" nodeType="click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additive="base">
                                        <p:cTn id="88" dur="500"/>
                                        <p:tgtEl>
                                          <p:spTgt spid="47"/>
                                        </p:tgtEl>
                                        <p:attrNameLst>
                                          <p:attrName>ppt_y</p:attrName>
                                        </p:attrNameLst>
                                      </p:cBhvr>
                                      <p:tavLst>
                                        <p:tav tm="0">
                                          <p:val>
                                            <p:strVal val="#ppt_y+#ppt_h*1.125000"/>
                                          </p:val>
                                        </p:tav>
                                        <p:tav tm="100000">
                                          <p:val>
                                            <p:strVal val="#ppt_y"/>
                                          </p:val>
                                        </p:tav>
                                      </p:tavLst>
                                    </p:anim>
                                    <p:animEffect transition="in" filter="wipe(up)">
                                      <p:cBhvr>
                                        <p:cTn id="89" dur="500"/>
                                        <p:tgtEl>
                                          <p:spTgt spid="47"/>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8" fill="hold" grpId="0" nodeType="clickEffect">
                                  <p:stCondLst>
                                    <p:cond delay="0"/>
                                  </p:stCondLst>
                                  <p:childTnLst>
                                    <p:set>
                                      <p:cBhvr>
                                        <p:cTn id="93" dur="1" fill="hold">
                                          <p:stCondLst>
                                            <p:cond delay="0"/>
                                          </p:stCondLst>
                                        </p:cTn>
                                        <p:tgtEl>
                                          <p:spTgt spid="46"/>
                                        </p:tgtEl>
                                        <p:attrNameLst>
                                          <p:attrName>style.visibility</p:attrName>
                                        </p:attrNameLst>
                                      </p:cBhvr>
                                      <p:to>
                                        <p:strVal val="visible"/>
                                      </p:to>
                                    </p:set>
                                    <p:anim calcmode="lin" valueType="num">
                                      <p:cBhvr additive="base">
                                        <p:cTn id="94" dur="500"/>
                                        <p:tgtEl>
                                          <p:spTgt spid="46"/>
                                        </p:tgtEl>
                                        <p:attrNameLst>
                                          <p:attrName>ppt_x</p:attrName>
                                        </p:attrNameLst>
                                      </p:cBhvr>
                                      <p:tavLst>
                                        <p:tav tm="0">
                                          <p:val>
                                            <p:strVal val="#ppt_x-#ppt_w*1.125000"/>
                                          </p:val>
                                        </p:tav>
                                        <p:tav tm="100000">
                                          <p:val>
                                            <p:strVal val="#ppt_x"/>
                                          </p:val>
                                        </p:tav>
                                      </p:tavLst>
                                    </p:anim>
                                    <p:animEffect transition="in" filter="wipe(right)">
                                      <p:cBhvr>
                                        <p:cTn id="95" dur="500"/>
                                        <p:tgtEl>
                                          <p:spTgt spid="46"/>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4" fill="hold" nodeType="click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additive="base">
                                        <p:cTn id="100" dur="500"/>
                                        <p:tgtEl>
                                          <p:spTgt spid="48"/>
                                        </p:tgtEl>
                                        <p:attrNameLst>
                                          <p:attrName>ppt_y</p:attrName>
                                        </p:attrNameLst>
                                      </p:cBhvr>
                                      <p:tavLst>
                                        <p:tav tm="0">
                                          <p:val>
                                            <p:strVal val="#ppt_y+#ppt_h*1.125000"/>
                                          </p:val>
                                        </p:tav>
                                        <p:tav tm="100000">
                                          <p:val>
                                            <p:strVal val="#ppt_y"/>
                                          </p:val>
                                        </p:tav>
                                      </p:tavLst>
                                    </p:anim>
                                    <p:animEffect transition="in" filter="wipe(up)">
                                      <p:cBhvr>
                                        <p:cTn id="101" dur="500"/>
                                        <p:tgtEl>
                                          <p:spTgt spid="48"/>
                                        </p:tgtEl>
                                      </p:cBhvr>
                                    </p:animEffect>
                                  </p:childTnLst>
                                </p:cTn>
                              </p:par>
                            </p:childTnLst>
                          </p:cTn>
                        </p:par>
                      </p:childTnLst>
                    </p:cTn>
                  </p:par>
                  <p:par>
                    <p:cTn id="102" fill="hold">
                      <p:stCondLst>
                        <p:cond delay="indefinite"/>
                      </p:stCondLst>
                      <p:childTnLst>
                        <p:par>
                          <p:cTn id="103" fill="hold">
                            <p:stCondLst>
                              <p:cond delay="0"/>
                            </p:stCondLst>
                            <p:childTnLst>
                              <p:par>
                                <p:cTn id="104" presetID="49" presetClass="entr" presetSubtype="0" decel="100000" fill="hold" grpId="0" nodeType="click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p:cTn id="106" dur="500" fill="hold"/>
                                        <p:tgtEl>
                                          <p:spTgt spid="43"/>
                                        </p:tgtEl>
                                        <p:attrNameLst>
                                          <p:attrName>ppt_w</p:attrName>
                                        </p:attrNameLst>
                                      </p:cBhvr>
                                      <p:tavLst>
                                        <p:tav tm="0">
                                          <p:val>
                                            <p:fltVal val="0"/>
                                          </p:val>
                                        </p:tav>
                                        <p:tav tm="100000">
                                          <p:val>
                                            <p:strVal val="#ppt_w"/>
                                          </p:val>
                                        </p:tav>
                                      </p:tavLst>
                                    </p:anim>
                                    <p:anim calcmode="lin" valueType="num">
                                      <p:cBhvr>
                                        <p:cTn id="107" dur="500" fill="hold"/>
                                        <p:tgtEl>
                                          <p:spTgt spid="43"/>
                                        </p:tgtEl>
                                        <p:attrNameLst>
                                          <p:attrName>ppt_h</p:attrName>
                                        </p:attrNameLst>
                                      </p:cBhvr>
                                      <p:tavLst>
                                        <p:tav tm="0">
                                          <p:val>
                                            <p:fltVal val="0"/>
                                          </p:val>
                                        </p:tav>
                                        <p:tav tm="100000">
                                          <p:val>
                                            <p:strVal val="#ppt_h"/>
                                          </p:val>
                                        </p:tav>
                                      </p:tavLst>
                                    </p:anim>
                                    <p:anim calcmode="lin" valueType="num">
                                      <p:cBhvr>
                                        <p:cTn id="108" dur="500" fill="hold"/>
                                        <p:tgtEl>
                                          <p:spTgt spid="43"/>
                                        </p:tgtEl>
                                        <p:attrNameLst>
                                          <p:attrName>style.rotation</p:attrName>
                                        </p:attrNameLst>
                                      </p:cBhvr>
                                      <p:tavLst>
                                        <p:tav tm="0">
                                          <p:val>
                                            <p:fltVal val="360"/>
                                          </p:val>
                                        </p:tav>
                                        <p:tav tm="100000">
                                          <p:val>
                                            <p:fltVal val="0"/>
                                          </p:val>
                                        </p:tav>
                                      </p:tavLst>
                                    </p:anim>
                                    <p:animEffect transition="in" filter="fade">
                                      <p:cBhvr>
                                        <p:cTn id="109" dur="500"/>
                                        <p:tgtEl>
                                          <p:spTgt spid="43"/>
                                        </p:tgtEl>
                                      </p:cBhvr>
                                    </p:animEffect>
                                  </p:childTnLst>
                                </p:cTn>
                              </p:par>
                            </p:childTnLst>
                          </p:cTn>
                        </p:par>
                        <p:par>
                          <p:cTn id="110" fill="hold">
                            <p:stCondLst>
                              <p:cond delay="500"/>
                            </p:stCondLst>
                            <p:childTnLst>
                              <p:par>
                                <p:cTn id="111" presetID="1" presetClass="entr" presetSubtype="0" fill="hold" grpId="0" nodeType="afterEffect">
                                  <p:stCondLst>
                                    <p:cond delay="0"/>
                                  </p:stCondLst>
                                  <p:iterate type="lt">
                                    <p:tmAbs val="100"/>
                                  </p:iterate>
                                  <p:childTnLst>
                                    <p:set>
                                      <p:cBhvr>
                                        <p:cTn id="1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6" grpId="0" animBg="1"/>
      <p:bldP spid="27" grpId="0"/>
      <p:bldP spid="21" grpId="0"/>
      <p:bldP spid="32" grpId="0"/>
      <p:bldP spid="43" grpId="0" animBg="1"/>
      <p:bldP spid="44" grpId="0"/>
      <p:bldP spid="45" grpId="0"/>
      <p:bldP spid="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电子邮件系统的组成</a:t>
              </a:r>
            </a:p>
          </p:txBody>
        </p:sp>
      </p:grpSp>
      <p:sp>
        <p:nvSpPr>
          <p:cNvPr id="22" name="矩形 21">
            <a:extLst>
              <a:ext uri="{FF2B5EF4-FFF2-40B4-BE49-F238E27FC236}">
                <a16:creationId xmlns:a16="http://schemas.microsoft.com/office/drawing/2014/main" id="{F6643F61-C9C7-ED79-DC38-55A6E2B8C617}"/>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5448EC53-9AAE-E668-6C66-430927F55A00}"/>
              </a:ext>
            </a:extLst>
          </p:cNvPr>
          <p:cNvSpPr txBox="1"/>
          <p:nvPr/>
        </p:nvSpPr>
        <p:spPr>
          <a:xfrm>
            <a:off x="1293757" y="1192132"/>
            <a:ext cx="10593443" cy="400110"/>
          </a:xfrm>
          <a:prstGeom prst="rect">
            <a:avLst/>
          </a:prstGeom>
          <a:noFill/>
        </p:spPr>
        <p:txBody>
          <a:bodyPr wrap="square" lIns="91440" tIns="45720" rIns="91440" bIns="45720" anchor="ctr">
            <a:noAutofit/>
          </a:bodyPr>
          <a:lstStyle/>
          <a:p>
            <a:r>
              <a:rPr lang="zh-CN" altLang="en-US" b="1" dirty="0"/>
              <a:t>电子邮件系统采用</a:t>
            </a:r>
            <a:r>
              <a:rPr lang="zh-CN" altLang="en-US" b="1" dirty="0">
                <a:solidFill>
                  <a:schemeClr val="accent1">
                    <a:lumMod val="75000"/>
                  </a:schemeClr>
                </a:solidFill>
              </a:rPr>
              <a:t>客户</a:t>
            </a:r>
            <a:r>
              <a:rPr lang="en-US" altLang="zh-CN" b="1" dirty="0">
                <a:solidFill>
                  <a:schemeClr val="accent1">
                    <a:lumMod val="75000"/>
                  </a:schemeClr>
                </a:solidFill>
              </a:rPr>
              <a:t>/</a:t>
            </a:r>
            <a:r>
              <a:rPr lang="zh-CN" altLang="en-US" b="1" dirty="0">
                <a:solidFill>
                  <a:schemeClr val="accent1">
                    <a:lumMod val="75000"/>
                  </a:schemeClr>
                </a:solidFill>
              </a:rPr>
              <a:t>服务器方式</a:t>
            </a:r>
            <a:r>
              <a:rPr lang="zh-CN" altLang="en-US" b="1" dirty="0"/>
              <a:t>。</a:t>
            </a:r>
            <a:endParaRPr lang="en-US" altLang="zh-CN" b="1" dirty="0">
              <a:solidFill>
                <a:srgbClr val="C00000"/>
              </a:solidFill>
            </a:endParaRPr>
          </a:p>
        </p:txBody>
      </p:sp>
      <p:sp>
        <p:nvSpPr>
          <p:cNvPr id="24" name="矩形 23">
            <a:extLst>
              <a:ext uri="{FF2B5EF4-FFF2-40B4-BE49-F238E27FC236}">
                <a16:creationId xmlns:a16="http://schemas.microsoft.com/office/drawing/2014/main" id="{DA136842-259E-B418-CE49-4576E55E03B1}"/>
              </a:ext>
            </a:extLst>
          </p:cNvPr>
          <p:cNvSpPr/>
          <p:nvPr/>
        </p:nvSpPr>
        <p:spPr>
          <a:xfrm>
            <a:off x="1016000" y="165432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34502666-444D-3AD6-BDAB-D7C1FC92B499}"/>
              </a:ext>
            </a:extLst>
          </p:cNvPr>
          <p:cNvSpPr txBox="1"/>
          <p:nvPr/>
        </p:nvSpPr>
        <p:spPr>
          <a:xfrm>
            <a:off x="1293757" y="1573266"/>
            <a:ext cx="10593443" cy="400110"/>
          </a:xfrm>
          <a:prstGeom prst="rect">
            <a:avLst/>
          </a:prstGeom>
          <a:noFill/>
        </p:spPr>
        <p:txBody>
          <a:bodyPr wrap="square" lIns="91440" tIns="45720" rIns="91440" bIns="45720" anchor="ctr">
            <a:noAutofit/>
          </a:bodyPr>
          <a:lstStyle/>
          <a:p>
            <a:r>
              <a:rPr lang="zh-CN" altLang="en-US" b="1" dirty="0"/>
              <a:t>电子邮件系统的三个主要组成构件：</a:t>
            </a:r>
            <a:r>
              <a:rPr lang="zh-CN" altLang="en-US" b="1" dirty="0">
                <a:solidFill>
                  <a:schemeClr val="accent1">
                    <a:lumMod val="75000"/>
                  </a:schemeClr>
                </a:solidFill>
              </a:rPr>
              <a:t>用户代理</a:t>
            </a:r>
            <a:r>
              <a:rPr lang="zh-CN" altLang="en-US" b="1" dirty="0"/>
              <a:t>，</a:t>
            </a:r>
            <a:r>
              <a:rPr lang="zh-CN" altLang="en-US" b="1" dirty="0">
                <a:solidFill>
                  <a:schemeClr val="accent1">
                    <a:lumMod val="75000"/>
                  </a:schemeClr>
                </a:solidFill>
              </a:rPr>
              <a:t>邮件服务器</a:t>
            </a:r>
            <a:r>
              <a:rPr lang="zh-CN" altLang="en-US" b="1" dirty="0"/>
              <a:t>，以及</a:t>
            </a:r>
            <a:r>
              <a:rPr lang="zh-CN" altLang="en-US" b="1" dirty="0">
                <a:solidFill>
                  <a:schemeClr val="accent1">
                    <a:lumMod val="75000"/>
                  </a:schemeClr>
                </a:solidFill>
              </a:rPr>
              <a:t>电子邮件所需的协议</a:t>
            </a:r>
            <a:r>
              <a:rPr lang="zh-CN" altLang="en-US" b="1" dirty="0"/>
              <a:t>。</a:t>
            </a:r>
            <a:endParaRPr lang="en-US" altLang="zh-CN" b="1" dirty="0"/>
          </a:p>
        </p:txBody>
      </p:sp>
      <p:sp>
        <p:nvSpPr>
          <p:cNvPr id="26" name="矩形 25">
            <a:extLst>
              <a:ext uri="{FF2B5EF4-FFF2-40B4-BE49-F238E27FC236}">
                <a16:creationId xmlns:a16="http://schemas.microsoft.com/office/drawing/2014/main" id="{8D7331DE-FA4E-9589-5766-C8DFE58EB523}"/>
              </a:ext>
            </a:extLst>
          </p:cNvPr>
          <p:cNvSpPr/>
          <p:nvPr/>
        </p:nvSpPr>
        <p:spPr>
          <a:xfrm>
            <a:off x="1403723" y="207580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íşlïḍè">
            <a:extLst>
              <a:ext uri="{FF2B5EF4-FFF2-40B4-BE49-F238E27FC236}">
                <a16:creationId xmlns:a16="http://schemas.microsoft.com/office/drawing/2014/main" id="{C265C35A-35EA-A6A4-0B7D-109F2215E5C3}"/>
              </a:ext>
            </a:extLst>
          </p:cNvPr>
          <p:cNvSpPr txBox="1"/>
          <p:nvPr/>
        </p:nvSpPr>
        <p:spPr>
          <a:xfrm>
            <a:off x="1681481" y="1994744"/>
            <a:ext cx="10205720" cy="40011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用户代理</a:t>
            </a:r>
            <a:r>
              <a:rPr lang="zh-CN" altLang="en-US" b="1" dirty="0"/>
              <a:t>是用户与电子邮件系统的接口，又称为</a:t>
            </a:r>
            <a:r>
              <a:rPr lang="zh-CN" altLang="en-US" b="1" dirty="0">
                <a:solidFill>
                  <a:schemeClr val="accent1">
                    <a:lumMod val="75000"/>
                  </a:schemeClr>
                </a:solidFill>
              </a:rPr>
              <a:t>电子邮件客户端软件</a:t>
            </a:r>
            <a:r>
              <a:rPr lang="zh-CN" altLang="en-US" b="1" dirty="0"/>
              <a:t>。</a:t>
            </a:r>
            <a:endParaRPr lang="en-US" altLang="zh-CN" b="1" dirty="0"/>
          </a:p>
        </p:txBody>
      </p:sp>
      <p:grpSp>
        <p:nvGrpSpPr>
          <p:cNvPr id="5" name="组合 4">
            <a:extLst>
              <a:ext uri="{FF2B5EF4-FFF2-40B4-BE49-F238E27FC236}">
                <a16:creationId xmlns:a16="http://schemas.microsoft.com/office/drawing/2014/main" id="{8BA5EBAF-F8C7-79FB-A010-AC63F77D9937}"/>
              </a:ext>
            </a:extLst>
          </p:cNvPr>
          <p:cNvGrpSpPr/>
          <p:nvPr/>
        </p:nvGrpSpPr>
        <p:grpSpPr>
          <a:xfrm>
            <a:off x="2070714" y="3898800"/>
            <a:ext cx="7801899" cy="2545588"/>
            <a:chOff x="2070714" y="3898800"/>
            <a:chExt cx="7801899" cy="2545588"/>
          </a:xfrm>
        </p:grpSpPr>
        <p:cxnSp>
          <p:nvCxnSpPr>
            <p:cNvPr id="6" name="直接连接符 5">
              <a:extLst>
                <a:ext uri="{FF2B5EF4-FFF2-40B4-BE49-F238E27FC236}">
                  <a16:creationId xmlns:a16="http://schemas.microsoft.com/office/drawing/2014/main" id="{ADB2BECF-8BA9-AC08-8C9C-4087E9D0B624}"/>
                </a:ext>
              </a:extLst>
            </p:cNvPr>
            <p:cNvCxnSpPr>
              <a:cxnSpLocks/>
            </p:cNvCxnSpPr>
            <p:nvPr/>
          </p:nvCxnSpPr>
          <p:spPr>
            <a:xfrm flipH="1" flipV="1">
              <a:off x="6408999" y="5206461"/>
              <a:ext cx="3024352" cy="908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2C35C1B-B5F7-6E92-3A92-EF9D6B379CD6}"/>
                </a:ext>
              </a:extLst>
            </p:cNvPr>
            <p:cNvCxnSpPr>
              <a:cxnSpLocks/>
            </p:cNvCxnSpPr>
            <p:nvPr/>
          </p:nvCxnSpPr>
          <p:spPr>
            <a:xfrm flipV="1">
              <a:off x="7101711" y="4122367"/>
              <a:ext cx="2322502" cy="10974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C50F424-D14B-D278-B9FF-E55409B4DF44}"/>
                </a:ext>
              </a:extLst>
            </p:cNvPr>
            <p:cNvCxnSpPr>
              <a:cxnSpLocks/>
            </p:cNvCxnSpPr>
            <p:nvPr/>
          </p:nvCxnSpPr>
          <p:spPr>
            <a:xfrm flipH="1">
              <a:off x="2710999" y="5284659"/>
              <a:ext cx="3104606" cy="857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757410-F62E-DEF0-D051-5DC15650303D}"/>
                </a:ext>
              </a:extLst>
            </p:cNvPr>
            <p:cNvCxnSpPr>
              <a:cxnSpLocks/>
            </p:cNvCxnSpPr>
            <p:nvPr/>
          </p:nvCxnSpPr>
          <p:spPr>
            <a:xfrm flipH="1" flipV="1">
              <a:off x="2698502" y="4035418"/>
              <a:ext cx="2995445" cy="12702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形 9">
              <a:extLst>
                <a:ext uri="{FF2B5EF4-FFF2-40B4-BE49-F238E27FC236}">
                  <a16:creationId xmlns:a16="http://schemas.microsoft.com/office/drawing/2014/main" id="{3017CFA0-43A3-E809-A31E-48AB220190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714" y="5435966"/>
              <a:ext cx="692512" cy="998031"/>
            </a:xfrm>
            <a:prstGeom prst="rect">
              <a:avLst/>
            </a:prstGeom>
          </p:spPr>
        </p:pic>
        <p:pic>
          <p:nvPicPr>
            <p:cNvPr id="11" name="图形 10">
              <a:extLst>
                <a:ext uri="{FF2B5EF4-FFF2-40B4-BE49-F238E27FC236}">
                  <a16:creationId xmlns:a16="http://schemas.microsoft.com/office/drawing/2014/main" id="{9179D0F8-E7AD-1054-BD2B-4A52BDA5E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6711" y="5447188"/>
              <a:ext cx="651233" cy="997200"/>
            </a:xfrm>
            <a:prstGeom prst="rect">
              <a:avLst/>
            </a:prstGeom>
          </p:spPr>
        </p:pic>
        <p:pic>
          <p:nvPicPr>
            <p:cNvPr id="12" name="图形 11">
              <a:extLst>
                <a:ext uri="{FF2B5EF4-FFF2-40B4-BE49-F238E27FC236}">
                  <a16:creationId xmlns:a16="http://schemas.microsoft.com/office/drawing/2014/main" id="{4ABE0879-09D3-8BF0-C190-AE69530369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4841" y="3898800"/>
              <a:ext cx="717772" cy="853200"/>
            </a:xfrm>
            <a:prstGeom prst="rect">
              <a:avLst/>
            </a:prstGeom>
          </p:spPr>
        </p:pic>
        <p:sp>
          <p:nvSpPr>
            <p:cNvPr id="13" name="图形 73">
              <a:extLst>
                <a:ext uri="{FF2B5EF4-FFF2-40B4-BE49-F238E27FC236}">
                  <a16:creationId xmlns:a16="http://schemas.microsoft.com/office/drawing/2014/main" id="{0567FB01-E88D-781D-DB42-AD1897185F5A}"/>
                </a:ext>
              </a:extLst>
            </p:cNvPr>
            <p:cNvSpPr/>
            <p:nvPr/>
          </p:nvSpPr>
          <p:spPr>
            <a:xfrm>
              <a:off x="4807011" y="4658885"/>
              <a:ext cx="2708819" cy="155416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14" name="图形 13">
              <a:extLst>
                <a:ext uri="{FF2B5EF4-FFF2-40B4-BE49-F238E27FC236}">
                  <a16:creationId xmlns:a16="http://schemas.microsoft.com/office/drawing/2014/main" id="{0B7114C7-EB1C-F300-0FF8-F815BEA054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2024" y="3899618"/>
              <a:ext cx="716190" cy="851320"/>
            </a:xfrm>
            <a:prstGeom prst="rect">
              <a:avLst/>
            </a:prstGeom>
          </p:spPr>
        </p:pic>
      </p:grpSp>
      <p:grpSp>
        <p:nvGrpSpPr>
          <p:cNvPr id="15" name="组合 14">
            <a:extLst>
              <a:ext uri="{FF2B5EF4-FFF2-40B4-BE49-F238E27FC236}">
                <a16:creationId xmlns:a16="http://schemas.microsoft.com/office/drawing/2014/main" id="{6B8C38E8-70A2-970B-593D-8D32AB4AE5C1}"/>
              </a:ext>
            </a:extLst>
          </p:cNvPr>
          <p:cNvGrpSpPr/>
          <p:nvPr/>
        </p:nvGrpSpPr>
        <p:grpSpPr>
          <a:xfrm>
            <a:off x="2535668" y="5138774"/>
            <a:ext cx="667659" cy="662801"/>
            <a:chOff x="2779422" y="3959271"/>
            <a:chExt cx="667659" cy="662801"/>
          </a:xfrm>
        </p:grpSpPr>
        <p:sp>
          <p:nvSpPr>
            <p:cNvPr id="16" name="椭圆 15">
              <a:extLst>
                <a:ext uri="{FF2B5EF4-FFF2-40B4-BE49-F238E27FC236}">
                  <a16:creationId xmlns:a16="http://schemas.microsoft.com/office/drawing/2014/main" id="{33522AF6-9AE6-0D24-29AF-56C652A924F8}"/>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17" name="文本框 16">
              <a:extLst>
                <a:ext uri="{FF2B5EF4-FFF2-40B4-BE49-F238E27FC236}">
                  <a16:creationId xmlns:a16="http://schemas.microsoft.com/office/drawing/2014/main" id="{1911856A-E14C-C821-D038-19D2C49A32EC}"/>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grpSp>
        <p:nvGrpSpPr>
          <p:cNvPr id="18" name="组合 17">
            <a:extLst>
              <a:ext uri="{FF2B5EF4-FFF2-40B4-BE49-F238E27FC236}">
                <a16:creationId xmlns:a16="http://schemas.microsoft.com/office/drawing/2014/main" id="{9675AC71-1B9D-ED21-D012-2DC342024EDE}"/>
              </a:ext>
            </a:extLst>
          </p:cNvPr>
          <p:cNvGrpSpPr/>
          <p:nvPr/>
        </p:nvGrpSpPr>
        <p:grpSpPr>
          <a:xfrm>
            <a:off x="8801956" y="5138774"/>
            <a:ext cx="667659" cy="662801"/>
            <a:chOff x="2779422" y="3959271"/>
            <a:chExt cx="667659" cy="662801"/>
          </a:xfrm>
        </p:grpSpPr>
        <p:sp>
          <p:nvSpPr>
            <p:cNvPr id="19" name="椭圆 18">
              <a:extLst>
                <a:ext uri="{FF2B5EF4-FFF2-40B4-BE49-F238E27FC236}">
                  <a16:creationId xmlns:a16="http://schemas.microsoft.com/office/drawing/2014/main" id="{B97A6B90-C23C-7C07-1971-E829192F7319}"/>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20" name="文本框 19">
              <a:extLst>
                <a:ext uri="{FF2B5EF4-FFF2-40B4-BE49-F238E27FC236}">
                  <a16:creationId xmlns:a16="http://schemas.microsoft.com/office/drawing/2014/main" id="{03C45EDA-33F1-0906-1FA8-DE9606184B00}"/>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sp>
        <p:nvSpPr>
          <p:cNvPr id="21" name="文本框 20">
            <a:extLst>
              <a:ext uri="{FF2B5EF4-FFF2-40B4-BE49-F238E27FC236}">
                <a16:creationId xmlns:a16="http://schemas.microsoft.com/office/drawing/2014/main" id="{09EF8D5A-AFBA-1247-9428-5D4687EBE8E1}"/>
              </a:ext>
            </a:extLst>
          </p:cNvPr>
          <p:cNvSpPr txBox="1"/>
          <p:nvPr/>
        </p:nvSpPr>
        <p:spPr>
          <a:xfrm>
            <a:off x="1149798" y="6054509"/>
            <a:ext cx="1047873" cy="369332"/>
          </a:xfrm>
          <a:prstGeom prst="rect">
            <a:avLst/>
          </a:prstGeom>
          <a:noFill/>
        </p:spPr>
        <p:txBody>
          <a:bodyPr wrap="square">
            <a:spAutoFit/>
          </a:bodyPr>
          <a:lstStyle/>
          <a:p>
            <a:pPr algn="ctr"/>
            <a:r>
              <a:rPr lang="zh-CN" altLang="en-US" b="1" dirty="0">
                <a:latin typeface="+mn-ea"/>
              </a:rPr>
              <a:t>发送方</a:t>
            </a:r>
          </a:p>
        </p:txBody>
      </p:sp>
      <p:sp>
        <p:nvSpPr>
          <p:cNvPr id="32" name="文本框 31">
            <a:extLst>
              <a:ext uri="{FF2B5EF4-FFF2-40B4-BE49-F238E27FC236}">
                <a16:creationId xmlns:a16="http://schemas.microsoft.com/office/drawing/2014/main" id="{3277AA96-B72D-A5AC-E73A-6B08E0AC3B79}"/>
              </a:ext>
            </a:extLst>
          </p:cNvPr>
          <p:cNvSpPr txBox="1"/>
          <p:nvPr/>
        </p:nvSpPr>
        <p:spPr>
          <a:xfrm>
            <a:off x="9888813" y="6054509"/>
            <a:ext cx="1047873" cy="369332"/>
          </a:xfrm>
          <a:prstGeom prst="rect">
            <a:avLst/>
          </a:prstGeom>
          <a:noFill/>
        </p:spPr>
        <p:txBody>
          <a:bodyPr wrap="square">
            <a:spAutoFit/>
          </a:bodyPr>
          <a:lstStyle/>
          <a:p>
            <a:pPr algn="ctr"/>
            <a:r>
              <a:rPr lang="zh-CN" altLang="en-US" b="1" dirty="0">
                <a:latin typeface="+mn-ea"/>
              </a:rPr>
              <a:t>接收方</a:t>
            </a:r>
          </a:p>
        </p:txBody>
      </p:sp>
      <p:sp>
        <p:nvSpPr>
          <p:cNvPr id="43" name="矩形 42">
            <a:extLst>
              <a:ext uri="{FF2B5EF4-FFF2-40B4-BE49-F238E27FC236}">
                <a16:creationId xmlns:a16="http://schemas.microsoft.com/office/drawing/2014/main" id="{8A5E897B-07BA-2728-A157-D5812AB65646}"/>
              </a:ext>
            </a:extLst>
          </p:cNvPr>
          <p:cNvSpPr/>
          <p:nvPr/>
        </p:nvSpPr>
        <p:spPr>
          <a:xfrm>
            <a:off x="1404935" y="249490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íşlïḍè">
            <a:extLst>
              <a:ext uri="{FF2B5EF4-FFF2-40B4-BE49-F238E27FC236}">
                <a16:creationId xmlns:a16="http://schemas.microsoft.com/office/drawing/2014/main" id="{77BB300F-2B23-48C7-8A88-A3C4D9E96980}"/>
              </a:ext>
            </a:extLst>
          </p:cNvPr>
          <p:cNvSpPr txBox="1"/>
          <p:nvPr/>
        </p:nvSpPr>
        <p:spPr>
          <a:xfrm>
            <a:off x="1682693" y="2413841"/>
            <a:ext cx="10205720" cy="66429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邮件服务器</a:t>
            </a:r>
            <a:r>
              <a:rPr lang="zh-CN" altLang="en-US" b="1" dirty="0"/>
              <a:t>是电子邮件系统的基础设施。因特网上所有的因特网服务提供者</a:t>
            </a:r>
            <a:r>
              <a:rPr lang="en-US" altLang="zh-CN" b="1" dirty="0"/>
              <a:t>ISP</a:t>
            </a:r>
            <a:r>
              <a:rPr lang="zh-CN" altLang="en-US" b="1" dirty="0"/>
              <a:t>都有邮件服务器，其功能是</a:t>
            </a:r>
            <a:r>
              <a:rPr lang="zh-CN" altLang="en-US" b="1" dirty="0">
                <a:solidFill>
                  <a:schemeClr val="accent1">
                    <a:lumMod val="75000"/>
                  </a:schemeClr>
                </a:solidFill>
              </a:rPr>
              <a:t>发送和接收邮件</a:t>
            </a:r>
            <a:r>
              <a:rPr lang="zh-CN" altLang="en-US" b="1" dirty="0"/>
              <a:t>，同时还要负责维护用户的邮箱。</a:t>
            </a:r>
            <a:endParaRPr lang="en-US" altLang="zh-CN" b="1" dirty="0"/>
          </a:p>
        </p:txBody>
      </p:sp>
      <p:sp>
        <p:nvSpPr>
          <p:cNvPr id="45" name="文本框 44">
            <a:extLst>
              <a:ext uri="{FF2B5EF4-FFF2-40B4-BE49-F238E27FC236}">
                <a16:creationId xmlns:a16="http://schemas.microsoft.com/office/drawing/2014/main" id="{68E77D1A-610A-0145-D380-CE5B83498526}"/>
              </a:ext>
            </a:extLst>
          </p:cNvPr>
          <p:cNvSpPr txBox="1"/>
          <p:nvPr/>
        </p:nvSpPr>
        <p:spPr>
          <a:xfrm>
            <a:off x="783034" y="3780848"/>
            <a:ext cx="1436914" cy="646331"/>
          </a:xfrm>
          <a:prstGeom prst="rect">
            <a:avLst/>
          </a:prstGeom>
          <a:noFill/>
        </p:spPr>
        <p:txBody>
          <a:bodyPr wrap="square">
            <a:spAutoFit/>
          </a:bodyPr>
          <a:lstStyle/>
          <a:p>
            <a:pPr algn="ctr"/>
            <a:r>
              <a:rPr lang="zh-CN" altLang="en-US" b="1" dirty="0">
                <a:latin typeface="+mn-ea"/>
              </a:rPr>
              <a:t>发送方</a:t>
            </a:r>
            <a:endParaRPr lang="en-US" altLang="zh-CN" b="1" dirty="0">
              <a:latin typeface="+mn-ea"/>
            </a:endParaRPr>
          </a:p>
          <a:p>
            <a:pPr algn="ctr"/>
            <a:r>
              <a:rPr lang="zh-CN" altLang="en-US" b="1" dirty="0">
                <a:latin typeface="+mn-ea"/>
              </a:rPr>
              <a:t>邮件服务器</a:t>
            </a:r>
          </a:p>
        </p:txBody>
      </p:sp>
      <p:sp>
        <p:nvSpPr>
          <p:cNvPr id="46" name="文本框 45">
            <a:extLst>
              <a:ext uri="{FF2B5EF4-FFF2-40B4-BE49-F238E27FC236}">
                <a16:creationId xmlns:a16="http://schemas.microsoft.com/office/drawing/2014/main" id="{21987453-EED6-A106-0FDC-B5E832CBA3AE}"/>
              </a:ext>
            </a:extLst>
          </p:cNvPr>
          <p:cNvSpPr txBox="1"/>
          <p:nvPr/>
        </p:nvSpPr>
        <p:spPr>
          <a:xfrm>
            <a:off x="9946557" y="3671045"/>
            <a:ext cx="1436914" cy="646331"/>
          </a:xfrm>
          <a:prstGeom prst="rect">
            <a:avLst/>
          </a:prstGeom>
          <a:noFill/>
        </p:spPr>
        <p:txBody>
          <a:bodyPr wrap="square">
            <a:spAutoFit/>
          </a:bodyPr>
          <a:lstStyle/>
          <a:p>
            <a:pPr algn="ctr"/>
            <a:r>
              <a:rPr lang="zh-CN" altLang="en-US" b="1" dirty="0">
                <a:latin typeface="+mn-ea"/>
              </a:rPr>
              <a:t>接收方</a:t>
            </a:r>
            <a:endParaRPr lang="en-US" altLang="zh-CN" b="1" dirty="0">
              <a:latin typeface="+mn-ea"/>
            </a:endParaRPr>
          </a:p>
          <a:p>
            <a:pPr algn="ctr"/>
            <a:r>
              <a:rPr lang="zh-CN" altLang="en-US" b="1" dirty="0">
                <a:latin typeface="+mn-ea"/>
              </a:rPr>
              <a:t>邮件服务器</a:t>
            </a:r>
          </a:p>
        </p:txBody>
      </p:sp>
      <p:grpSp>
        <p:nvGrpSpPr>
          <p:cNvPr id="28" name="组合 27">
            <a:extLst>
              <a:ext uri="{FF2B5EF4-FFF2-40B4-BE49-F238E27FC236}">
                <a16:creationId xmlns:a16="http://schemas.microsoft.com/office/drawing/2014/main" id="{1E41F9DD-6F43-B295-192D-90EA780B153D}"/>
              </a:ext>
            </a:extLst>
          </p:cNvPr>
          <p:cNvGrpSpPr/>
          <p:nvPr/>
        </p:nvGrpSpPr>
        <p:grpSpPr>
          <a:xfrm>
            <a:off x="3074875" y="3573463"/>
            <a:ext cx="1460492" cy="1325103"/>
            <a:chOff x="3074875" y="3573463"/>
            <a:chExt cx="1460492" cy="1325103"/>
          </a:xfrm>
        </p:grpSpPr>
        <p:sp>
          <p:nvSpPr>
            <p:cNvPr id="29" name="矩形 28">
              <a:extLst>
                <a:ext uri="{FF2B5EF4-FFF2-40B4-BE49-F238E27FC236}">
                  <a16:creationId xmlns:a16="http://schemas.microsoft.com/office/drawing/2014/main" id="{26226B8D-7FA4-332C-E202-399B3414C611}"/>
                </a:ext>
              </a:extLst>
            </p:cNvPr>
            <p:cNvSpPr/>
            <p:nvPr/>
          </p:nvSpPr>
          <p:spPr>
            <a:xfrm>
              <a:off x="3074875" y="3573463"/>
              <a:ext cx="1460492" cy="13251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30" name="矩形 29">
              <a:extLst>
                <a:ext uri="{FF2B5EF4-FFF2-40B4-BE49-F238E27FC236}">
                  <a16:creationId xmlns:a16="http://schemas.microsoft.com/office/drawing/2014/main" id="{D0903DAB-356D-0CCB-723E-7C59F1A46283}"/>
                </a:ext>
              </a:extLst>
            </p:cNvPr>
            <p:cNvSpPr/>
            <p:nvPr/>
          </p:nvSpPr>
          <p:spPr>
            <a:xfrm>
              <a:off x="3217998" y="4474145"/>
              <a:ext cx="1161289" cy="334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1" name="图形 30" descr="信封 纯色填充">
              <a:extLst>
                <a:ext uri="{FF2B5EF4-FFF2-40B4-BE49-F238E27FC236}">
                  <a16:creationId xmlns:a16="http://schemas.microsoft.com/office/drawing/2014/main" id="{718EBFE4-7E6B-5BA1-9DD4-0BE14E71B9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1184" y="4446849"/>
              <a:ext cx="361851" cy="361851"/>
            </a:xfrm>
            <a:prstGeom prst="rect">
              <a:avLst/>
            </a:prstGeom>
          </p:spPr>
        </p:pic>
        <p:pic>
          <p:nvPicPr>
            <p:cNvPr id="33" name="图形 32" descr="信封 纯色填充">
              <a:extLst>
                <a:ext uri="{FF2B5EF4-FFF2-40B4-BE49-F238E27FC236}">
                  <a16:creationId xmlns:a16="http://schemas.microsoft.com/office/drawing/2014/main" id="{AF196436-7F84-5CBC-CE7D-4F97474E19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7546" y="4445053"/>
              <a:ext cx="367518" cy="367518"/>
            </a:xfrm>
            <a:prstGeom prst="rect">
              <a:avLst/>
            </a:prstGeom>
          </p:spPr>
        </p:pic>
        <p:sp>
          <p:nvSpPr>
            <p:cNvPr id="34" name="文本框 33">
              <a:extLst>
                <a:ext uri="{FF2B5EF4-FFF2-40B4-BE49-F238E27FC236}">
                  <a16:creationId xmlns:a16="http://schemas.microsoft.com/office/drawing/2014/main" id="{0DAA105D-DEAF-2A38-7C3E-36C67BA7E830}"/>
                </a:ext>
              </a:extLst>
            </p:cNvPr>
            <p:cNvSpPr txBox="1"/>
            <p:nvPr/>
          </p:nvSpPr>
          <p:spPr>
            <a:xfrm>
              <a:off x="3553532" y="4376219"/>
              <a:ext cx="491490"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pic>
          <p:nvPicPr>
            <p:cNvPr id="35" name="图片 34" descr="形状&#10;&#10;中度可信度描述已自动生成">
              <a:extLst>
                <a:ext uri="{FF2B5EF4-FFF2-40B4-BE49-F238E27FC236}">
                  <a16:creationId xmlns:a16="http://schemas.microsoft.com/office/drawing/2014/main" id="{4EE264AE-7F1A-D717-ACFB-878185E79D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8825" y="3611554"/>
              <a:ext cx="716190" cy="580753"/>
            </a:xfrm>
            <a:prstGeom prst="rect">
              <a:avLst/>
            </a:prstGeom>
          </p:spPr>
        </p:pic>
      </p:grpSp>
      <p:grpSp>
        <p:nvGrpSpPr>
          <p:cNvPr id="36" name="组合 35">
            <a:extLst>
              <a:ext uri="{FF2B5EF4-FFF2-40B4-BE49-F238E27FC236}">
                <a16:creationId xmlns:a16="http://schemas.microsoft.com/office/drawing/2014/main" id="{99B35E3A-EAE6-E025-FF3B-493DA267E818}"/>
              </a:ext>
            </a:extLst>
          </p:cNvPr>
          <p:cNvGrpSpPr/>
          <p:nvPr/>
        </p:nvGrpSpPr>
        <p:grpSpPr>
          <a:xfrm>
            <a:off x="7816549" y="3571515"/>
            <a:ext cx="1460492" cy="1325103"/>
            <a:chOff x="7816549" y="3571515"/>
            <a:chExt cx="1460492" cy="1325103"/>
          </a:xfrm>
        </p:grpSpPr>
        <p:sp>
          <p:nvSpPr>
            <p:cNvPr id="37" name="矩形 36">
              <a:extLst>
                <a:ext uri="{FF2B5EF4-FFF2-40B4-BE49-F238E27FC236}">
                  <a16:creationId xmlns:a16="http://schemas.microsoft.com/office/drawing/2014/main" id="{914606A6-C020-91BC-726E-5B01596A639E}"/>
                </a:ext>
              </a:extLst>
            </p:cNvPr>
            <p:cNvSpPr/>
            <p:nvPr/>
          </p:nvSpPr>
          <p:spPr>
            <a:xfrm>
              <a:off x="7816549" y="3571515"/>
              <a:ext cx="1460492" cy="13251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矩形 37">
              <a:extLst>
                <a:ext uri="{FF2B5EF4-FFF2-40B4-BE49-F238E27FC236}">
                  <a16:creationId xmlns:a16="http://schemas.microsoft.com/office/drawing/2014/main" id="{D024E1E9-2E64-2D4C-F170-CCFD0E438C2B}"/>
                </a:ext>
              </a:extLst>
            </p:cNvPr>
            <p:cNvSpPr/>
            <p:nvPr/>
          </p:nvSpPr>
          <p:spPr>
            <a:xfrm>
              <a:off x="7959672" y="4472197"/>
              <a:ext cx="1161289" cy="334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9" name="图形 38" descr="信封 纯色填充">
              <a:extLst>
                <a:ext uri="{FF2B5EF4-FFF2-40B4-BE49-F238E27FC236}">
                  <a16:creationId xmlns:a16="http://schemas.microsoft.com/office/drawing/2014/main" id="{AF2E9FB8-A4FA-42A3-486B-2FFB2F85F09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2858" y="4444901"/>
              <a:ext cx="361851" cy="361851"/>
            </a:xfrm>
            <a:prstGeom prst="rect">
              <a:avLst/>
            </a:prstGeom>
          </p:spPr>
        </p:pic>
        <p:pic>
          <p:nvPicPr>
            <p:cNvPr id="40" name="图形 39" descr="信封 纯色填充">
              <a:extLst>
                <a:ext uri="{FF2B5EF4-FFF2-40B4-BE49-F238E27FC236}">
                  <a16:creationId xmlns:a16="http://schemas.microsoft.com/office/drawing/2014/main" id="{365DE5C2-11DF-C648-80D6-8DBACF1EE59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9220" y="4443105"/>
              <a:ext cx="367518" cy="367518"/>
            </a:xfrm>
            <a:prstGeom prst="rect">
              <a:avLst/>
            </a:prstGeom>
          </p:spPr>
        </p:pic>
        <p:sp>
          <p:nvSpPr>
            <p:cNvPr id="41" name="文本框 40">
              <a:extLst>
                <a:ext uri="{FF2B5EF4-FFF2-40B4-BE49-F238E27FC236}">
                  <a16:creationId xmlns:a16="http://schemas.microsoft.com/office/drawing/2014/main" id="{704A93A2-F9B9-AE63-87EC-30FFAF7FEEAB}"/>
                </a:ext>
              </a:extLst>
            </p:cNvPr>
            <p:cNvSpPr txBox="1"/>
            <p:nvPr/>
          </p:nvSpPr>
          <p:spPr>
            <a:xfrm>
              <a:off x="8295206" y="4374271"/>
              <a:ext cx="491490"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pic>
          <p:nvPicPr>
            <p:cNvPr id="42" name="图片 41" descr="形状&#10;&#10;中度可信度描述已自动生成">
              <a:extLst>
                <a:ext uri="{FF2B5EF4-FFF2-40B4-BE49-F238E27FC236}">
                  <a16:creationId xmlns:a16="http://schemas.microsoft.com/office/drawing/2014/main" id="{DBF2AC43-2491-8C78-671F-72EC451FD4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40499" y="3609606"/>
              <a:ext cx="716190" cy="580753"/>
            </a:xfrm>
            <a:prstGeom prst="rect">
              <a:avLst/>
            </a:prstGeom>
          </p:spPr>
        </p:pic>
      </p:grpSp>
    </p:spTree>
    <p:custDataLst>
      <p:tags r:id="rId1"/>
    </p:custDataLst>
    <p:extLst>
      <p:ext uri="{BB962C8B-B14F-4D97-AF65-F5344CB8AC3E}">
        <p14:creationId xmlns:p14="http://schemas.microsoft.com/office/powerpoint/2010/main" val="142114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par>
                                <p:cTn id="9" presetID="12" presetClass="entr" presetSubtype="2"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ppt_x</p:attrName>
                                        </p:attrNameLst>
                                      </p:cBhvr>
                                      <p:tavLst>
                                        <p:tav tm="0">
                                          <p:val>
                                            <p:strVal val="#ppt_x+#ppt_w*1.125000"/>
                                          </p:val>
                                        </p:tav>
                                        <p:tav tm="100000">
                                          <p:val>
                                            <p:strVal val="#ppt_x"/>
                                          </p:val>
                                        </p:tav>
                                      </p:tavLst>
                                    </p:anim>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电子邮件系统的组成</a:t>
              </a:r>
            </a:p>
          </p:txBody>
        </p:sp>
      </p:grpSp>
      <p:sp>
        <p:nvSpPr>
          <p:cNvPr id="22" name="矩形 21">
            <a:extLst>
              <a:ext uri="{FF2B5EF4-FFF2-40B4-BE49-F238E27FC236}">
                <a16:creationId xmlns:a16="http://schemas.microsoft.com/office/drawing/2014/main" id="{F6643F61-C9C7-ED79-DC38-55A6E2B8C617}"/>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5448EC53-9AAE-E668-6C66-430927F55A00}"/>
              </a:ext>
            </a:extLst>
          </p:cNvPr>
          <p:cNvSpPr txBox="1"/>
          <p:nvPr/>
        </p:nvSpPr>
        <p:spPr>
          <a:xfrm>
            <a:off x="1293757" y="1192132"/>
            <a:ext cx="10593443" cy="400110"/>
          </a:xfrm>
          <a:prstGeom prst="rect">
            <a:avLst/>
          </a:prstGeom>
          <a:noFill/>
        </p:spPr>
        <p:txBody>
          <a:bodyPr wrap="square" lIns="91440" tIns="45720" rIns="91440" bIns="45720" anchor="ctr">
            <a:noAutofit/>
          </a:bodyPr>
          <a:lstStyle/>
          <a:p>
            <a:r>
              <a:rPr lang="zh-CN" altLang="en-US" b="1" dirty="0"/>
              <a:t>电子邮件系统采用</a:t>
            </a:r>
            <a:r>
              <a:rPr lang="zh-CN" altLang="en-US" b="1" dirty="0">
                <a:solidFill>
                  <a:schemeClr val="accent1">
                    <a:lumMod val="75000"/>
                  </a:schemeClr>
                </a:solidFill>
              </a:rPr>
              <a:t>客户</a:t>
            </a:r>
            <a:r>
              <a:rPr lang="en-US" altLang="zh-CN" b="1" dirty="0">
                <a:solidFill>
                  <a:schemeClr val="accent1">
                    <a:lumMod val="75000"/>
                  </a:schemeClr>
                </a:solidFill>
              </a:rPr>
              <a:t>/</a:t>
            </a:r>
            <a:r>
              <a:rPr lang="zh-CN" altLang="en-US" b="1" dirty="0">
                <a:solidFill>
                  <a:schemeClr val="accent1">
                    <a:lumMod val="75000"/>
                  </a:schemeClr>
                </a:solidFill>
              </a:rPr>
              <a:t>服务器方式</a:t>
            </a:r>
            <a:r>
              <a:rPr lang="zh-CN" altLang="en-US" b="1" dirty="0"/>
              <a:t>。</a:t>
            </a:r>
            <a:endParaRPr lang="en-US" altLang="zh-CN" b="1" dirty="0">
              <a:solidFill>
                <a:srgbClr val="C00000"/>
              </a:solidFill>
            </a:endParaRPr>
          </a:p>
        </p:txBody>
      </p:sp>
      <p:sp>
        <p:nvSpPr>
          <p:cNvPr id="24" name="矩形 23">
            <a:extLst>
              <a:ext uri="{FF2B5EF4-FFF2-40B4-BE49-F238E27FC236}">
                <a16:creationId xmlns:a16="http://schemas.microsoft.com/office/drawing/2014/main" id="{DA136842-259E-B418-CE49-4576E55E03B1}"/>
              </a:ext>
            </a:extLst>
          </p:cNvPr>
          <p:cNvSpPr/>
          <p:nvPr/>
        </p:nvSpPr>
        <p:spPr>
          <a:xfrm>
            <a:off x="1016000" y="165432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34502666-444D-3AD6-BDAB-D7C1FC92B499}"/>
              </a:ext>
            </a:extLst>
          </p:cNvPr>
          <p:cNvSpPr txBox="1"/>
          <p:nvPr/>
        </p:nvSpPr>
        <p:spPr>
          <a:xfrm>
            <a:off x="1293757" y="1573266"/>
            <a:ext cx="10593443" cy="400110"/>
          </a:xfrm>
          <a:prstGeom prst="rect">
            <a:avLst/>
          </a:prstGeom>
          <a:noFill/>
        </p:spPr>
        <p:txBody>
          <a:bodyPr wrap="square" lIns="91440" tIns="45720" rIns="91440" bIns="45720" anchor="ctr">
            <a:noAutofit/>
          </a:bodyPr>
          <a:lstStyle/>
          <a:p>
            <a:r>
              <a:rPr lang="zh-CN" altLang="en-US" b="1" dirty="0"/>
              <a:t>电子邮件系统的三个主要组成构件：</a:t>
            </a:r>
            <a:r>
              <a:rPr lang="zh-CN" altLang="en-US" b="1" dirty="0">
                <a:solidFill>
                  <a:schemeClr val="accent1">
                    <a:lumMod val="75000"/>
                  </a:schemeClr>
                </a:solidFill>
              </a:rPr>
              <a:t>用户代理</a:t>
            </a:r>
            <a:r>
              <a:rPr lang="zh-CN" altLang="en-US" b="1" dirty="0"/>
              <a:t>，</a:t>
            </a:r>
            <a:r>
              <a:rPr lang="zh-CN" altLang="en-US" b="1" dirty="0">
                <a:solidFill>
                  <a:schemeClr val="accent1">
                    <a:lumMod val="75000"/>
                  </a:schemeClr>
                </a:solidFill>
              </a:rPr>
              <a:t>邮件服务器</a:t>
            </a:r>
            <a:r>
              <a:rPr lang="zh-CN" altLang="en-US" b="1" dirty="0"/>
              <a:t>，以及</a:t>
            </a:r>
            <a:r>
              <a:rPr lang="zh-CN" altLang="en-US" b="1" dirty="0">
                <a:solidFill>
                  <a:schemeClr val="accent1">
                    <a:lumMod val="75000"/>
                  </a:schemeClr>
                </a:solidFill>
              </a:rPr>
              <a:t>电子邮件所需的协议</a:t>
            </a:r>
            <a:r>
              <a:rPr lang="zh-CN" altLang="en-US" b="1" dirty="0"/>
              <a:t>。</a:t>
            </a:r>
            <a:endParaRPr lang="en-US" altLang="zh-CN" b="1" dirty="0"/>
          </a:p>
        </p:txBody>
      </p:sp>
      <p:sp>
        <p:nvSpPr>
          <p:cNvPr id="26" name="矩形 25">
            <a:extLst>
              <a:ext uri="{FF2B5EF4-FFF2-40B4-BE49-F238E27FC236}">
                <a16:creationId xmlns:a16="http://schemas.microsoft.com/office/drawing/2014/main" id="{8D7331DE-FA4E-9589-5766-C8DFE58EB523}"/>
              </a:ext>
            </a:extLst>
          </p:cNvPr>
          <p:cNvSpPr/>
          <p:nvPr/>
        </p:nvSpPr>
        <p:spPr>
          <a:xfrm>
            <a:off x="1403723" y="207580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íşlïḍè">
            <a:extLst>
              <a:ext uri="{FF2B5EF4-FFF2-40B4-BE49-F238E27FC236}">
                <a16:creationId xmlns:a16="http://schemas.microsoft.com/office/drawing/2014/main" id="{C265C35A-35EA-A6A4-0B7D-109F2215E5C3}"/>
              </a:ext>
            </a:extLst>
          </p:cNvPr>
          <p:cNvSpPr txBox="1"/>
          <p:nvPr/>
        </p:nvSpPr>
        <p:spPr>
          <a:xfrm>
            <a:off x="1681481" y="1994744"/>
            <a:ext cx="10205720" cy="40011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用户代理</a:t>
            </a:r>
            <a:r>
              <a:rPr lang="zh-CN" altLang="en-US" b="1" dirty="0"/>
              <a:t>是用户与电子邮件系统的接口，又称为</a:t>
            </a:r>
            <a:r>
              <a:rPr lang="zh-CN" altLang="en-US" b="1" dirty="0">
                <a:solidFill>
                  <a:schemeClr val="accent1">
                    <a:lumMod val="75000"/>
                  </a:schemeClr>
                </a:solidFill>
              </a:rPr>
              <a:t>电子邮件客户端软件</a:t>
            </a:r>
            <a:r>
              <a:rPr lang="zh-CN" altLang="en-US" b="1" dirty="0"/>
              <a:t>。</a:t>
            </a:r>
            <a:endParaRPr lang="en-US" altLang="zh-CN" b="1" dirty="0"/>
          </a:p>
        </p:txBody>
      </p:sp>
      <p:grpSp>
        <p:nvGrpSpPr>
          <p:cNvPr id="5" name="组合 4">
            <a:extLst>
              <a:ext uri="{FF2B5EF4-FFF2-40B4-BE49-F238E27FC236}">
                <a16:creationId xmlns:a16="http://schemas.microsoft.com/office/drawing/2014/main" id="{8BA5EBAF-F8C7-79FB-A010-AC63F77D9937}"/>
              </a:ext>
            </a:extLst>
          </p:cNvPr>
          <p:cNvGrpSpPr/>
          <p:nvPr/>
        </p:nvGrpSpPr>
        <p:grpSpPr>
          <a:xfrm>
            <a:off x="2070714" y="3898800"/>
            <a:ext cx="7801899" cy="2545588"/>
            <a:chOff x="2070714" y="3898800"/>
            <a:chExt cx="7801899" cy="2545588"/>
          </a:xfrm>
        </p:grpSpPr>
        <p:cxnSp>
          <p:nvCxnSpPr>
            <p:cNvPr id="6" name="直接连接符 5">
              <a:extLst>
                <a:ext uri="{FF2B5EF4-FFF2-40B4-BE49-F238E27FC236}">
                  <a16:creationId xmlns:a16="http://schemas.microsoft.com/office/drawing/2014/main" id="{ADB2BECF-8BA9-AC08-8C9C-4087E9D0B624}"/>
                </a:ext>
              </a:extLst>
            </p:cNvPr>
            <p:cNvCxnSpPr>
              <a:cxnSpLocks/>
            </p:cNvCxnSpPr>
            <p:nvPr/>
          </p:nvCxnSpPr>
          <p:spPr>
            <a:xfrm flipH="1" flipV="1">
              <a:off x="6408999" y="5206461"/>
              <a:ext cx="3024352" cy="908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2C35C1B-B5F7-6E92-3A92-EF9D6B379CD6}"/>
                </a:ext>
              </a:extLst>
            </p:cNvPr>
            <p:cNvCxnSpPr>
              <a:cxnSpLocks/>
            </p:cNvCxnSpPr>
            <p:nvPr/>
          </p:nvCxnSpPr>
          <p:spPr>
            <a:xfrm flipV="1">
              <a:off x="7101711" y="4122367"/>
              <a:ext cx="2322502" cy="10974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C50F424-D14B-D278-B9FF-E55409B4DF44}"/>
                </a:ext>
              </a:extLst>
            </p:cNvPr>
            <p:cNvCxnSpPr>
              <a:cxnSpLocks/>
            </p:cNvCxnSpPr>
            <p:nvPr/>
          </p:nvCxnSpPr>
          <p:spPr>
            <a:xfrm flipH="1">
              <a:off x="2710999" y="5284659"/>
              <a:ext cx="3104606" cy="857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757410-F62E-DEF0-D051-5DC15650303D}"/>
                </a:ext>
              </a:extLst>
            </p:cNvPr>
            <p:cNvCxnSpPr>
              <a:cxnSpLocks/>
            </p:cNvCxnSpPr>
            <p:nvPr/>
          </p:nvCxnSpPr>
          <p:spPr>
            <a:xfrm flipH="1" flipV="1">
              <a:off x="2698502" y="4035418"/>
              <a:ext cx="2995445" cy="12702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形 9">
              <a:extLst>
                <a:ext uri="{FF2B5EF4-FFF2-40B4-BE49-F238E27FC236}">
                  <a16:creationId xmlns:a16="http://schemas.microsoft.com/office/drawing/2014/main" id="{3017CFA0-43A3-E809-A31E-48AB220190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714" y="5435966"/>
              <a:ext cx="692512" cy="998031"/>
            </a:xfrm>
            <a:prstGeom prst="rect">
              <a:avLst/>
            </a:prstGeom>
          </p:spPr>
        </p:pic>
        <p:pic>
          <p:nvPicPr>
            <p:cNvPr id="11" name="图形 10">
              <a:extLst>
                <a:ext uri="{FF2B5EF4-FFF2-40B4-BE49-F238E27FC236}">
                  <a16:creationId xmlns:a16="http://schemas.microsoft.com/office/drawing/2014/main" id="{9179D0F8-E7AD-1054-BD2B-4A52BDA5E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6711" y="5447188"/>
              <a:ext cx="651233" cy="997200"/>
            </a:xfrm>
            <a:prstGeom prst="rect">
              <a:avLst/>
            </a:prstGeom>
          </p:spPr>
        </p:pic>
        <p:pic>
          <p:nvPicPr>
            <p:cNvPr id="12" name="图形 11">
              <a:extLst>
                <a:ext uri="{FF2B5EF4-FFF2-40B4-BE49-F238E27FC236}">
                  <a16:creationId xmlns:a16="http://schemas.microsoft.com/office/drawing/2014/main" id="{4ABE0879-09D3-8BF0-C190-AE69530369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4841" y="3898800"/>
              <a:ext cx="717772" cy="853200"/>
            </a:xfrm>
            <a:prstGeom prst="rect">
              <a:avLst/>
            </a:prstGeom>
          </p:spPr>
        </p:pic>
        <p:sp>
          <p:nvSpPr>
            <p:cNvPr id="13" name="图形 73">
              <a:extLst>
                <a:ext uri="{FF2B5EF4-FFF2-40B4-BE49-F238E27FC236}">
                  <a16:creationId xmlns:a16="http://schemas.microsoft.com/office/drawing/2014/main" id="{0567FB01-E88D-781D-DB42-AD1897185F5A}"/>
                </a:ext>
              </a:extLst>
            </p:cNvPr>
            <p:cNvSpPr/>
            <p:nvPr/>
          </p:nvSpPr>
          <p:spPr>
            <a:xfrm>
              <a:off x="4807011" y="4658885"/>
              <a:ext cx="2708819" cy="155416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14" name="图形 13">
              <a:extLst>
                <a:ext uri="{FF2B5EF4-FFF2-40B4-BE49-F238E27FC236}">
                  <a16:creationId xmlns:a16="http://schemas.microsoft.com/office/drawing/2014/main" id="{0B7114C7-EB1C-F300-0FF8-F815BEA054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2024" y="3899618"/>
              <a:ext cx="716190" cy="851320"/>
            </a:xfrm>
            <a:prstGeom prst="rect">
              <a:avLst/>
            </a:prstGeom>
          </p:spPr>
        </p:pic>
      </p:grpSp>
      <p:grpSp>
        <p:nvGrpSpPr>
          <p:cNvPr id="15" name="组合 14">
            <a:extLst>
              <a:ext uri="{FF2B5EF4-FFF2-40B4-BE49-F238E27FC236}">
                <a16:creationId xmlns:a16="http://schemas.microsoft.com/office/drawing/2014/main" id="{6B8C38E8-70A2-970B-593D-8D32AB4AE5C1}"/>
              </a:ext>
            </a:extLst>
          </p:cNvPr>
          <p:cNvGrpSpPr/>
          <p:nvPr/>
        </p:nvGrpSpPr>
        <p:grpSpPr>
          <a:xfrm>
            <a:off x="2535668" y="5138774"/>
            <a:ext cx="667659" cy="662801"/>
            <a:chOff x="2779422" y="3959271"/>
            <a:chExt cx="667659" cy="662801"/>
          </a:xfrm>
        </p:grpSpPr>
        <p:sp>
          <p:nvSpPr>
            <p:cNvPr id="16" name="椭圆 15">
              <a:extLst>
                <a:ext uri="{FF2B5EF4-FFF2-40B4-BE49-F238E27FC236}">
                  <a16:creationId xmlns:a16="http://schemas.microsoft.com/office/drawing/2014/main" id="{33522AF6-9AE6-0D24-29AF-56C652A924F8}"/>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17" name="文本框 16">
              <a:extLst>
                <a:ext uri="{FF2B5EF4-FFF2-40B4-BE49-F238E27FC236}">
                  <a16:creationId xmlns:a16="http://schemas.microsoft.com/office/drawing/2014/main" id="{1911856A-E14C-C821-D038-19D2C49A32EC}"/>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grpSp>
        <p:nvGrpSpPr>
          <p:cNvPr id="18" name="组合 17">
            <a:extLst>
              <a:ext uri="{FF2B5EF4-FFF2-40B4-BE49-F238E27FC236}">
                <a16:creationId xmlns:a16="http://schemas.microsoft.com/office/drawing/2014/main" id="{9675AC71-1B9D-ED21-D012-2DC342024EDE}"/>
              </a:ext>
            </a:extLst>
          </p:cNvPr>
          <p:cNvGrpSpPr/>
          <p:nvPr/>
        </p:nvGrpSpPr>
        <p:grpSpPr>
          <a:xfrm>
            <a:off x="8801956" y="5138774"/>
            <a:ext cx="667659" cy="662801"/>
            <a:chOff x="2779422" y="3959271"/>
            <a:chExt cx="667659" cy="662801"/>
          </a:xfrm>
        </p:grpSpPr>
        <p:sp>
          <p:nvSpPr>
            <p:cNvPr id="19" name="椭圆 18">
              <a:extLst>
                <a:ext uri="{FF2B5EF4-FFF2-40B4-BE49-F238E27FC236}">
                  <a16:creationId xmlns:a16="http://schemas.microsoft.com/office/drawing/2014/main" id="{B97A6B90-C23C-7C07-1971-E829192F7319}"/>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20" name="文本框 19">
              <a:extLst>
                <a:ext uri="{FF2B5EF4-FFF2-40B4-BE49-F238E27FC236}">
                  <a16:creationId xmlns:a16="http://schemas.microsoft.com/office/drawing/2014/main" id="{03C45EDA-33F1-0906-1FA8-DE9606184B00}"/>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sp>
        <p:nvSpPr>
          <p:cNvPr id="21" name="文本框 20">
            <a:extLst>
              <a:ext uri="{FF2B5EF4-FFF2-40B4-BE49-F238E27FC236}">
                <a16:creationId xmlns:a16="http://schemas.microsoft.com/office/drawing/2014/main" id="{09EF8D5A-AFBA-1247-9428-5D4687EBE8E1}"/>
              </a:ext>
            </a:extLst>
          </p:cNvPr>
          <p:cNvSpPr txBox="1"/>
          <p:nvPr/>
        </p:nvSpPr>
        <p:spPr>
          <a:xfrm>
            <a:off x="1149798" y="6054509"/>
            <a:ext cx="1047873" cy="369332"/>
          </a:xfrm>
          <a:prstGeom prst="rect">
            <a:avLst/>
          </a:prstGeom>
          <a:noFill/>
        </p:spPr>
        <p:txBody>
          <a:bodyPr wrap="square">
            <a:spAutoFit/>
          </a:bodyPr>
          <a:lstStyle/>
          <a:p>
            <a:pPr algn="ctr"/>
            <a:r>
              <a:rPr lang="zh-CN" altLang="en-US" b="1" dirty="0">
                <a:latin typeface="+mn-ea"/>
              </a:rPr>
              <a:t>发送方</a:t>
            </a:r>
          </a:p>
        </p:txBody>
      </p:sp>
      <p:sp>
        <p:nvSpPr>
          <p:cNvPr id="32" name="文本框 31">
            <a:extLst>
              <a:ext uri="{FF2B5EF4-FFF2-40B4-BE49-F238E27FC236}">
                <a16:creationId xmlns:a16="http://schemas.microsoft.com/office/drawing/2014/main" id="{3277AA96-B72D-A5AC-E73A-6B08E0AC3B79}"/>
              </a:ext>
            </a:extLst>
          </p:cNvPr>
          <p:cNvSpPr txBox="1"/>
          <p:nvPr/>
        </p:nvSpPr>
        <p:spPr>
          <a:xfrm>
            <a:off x="9888813" y="6054509"/>
            <a:ext cx="1047873" cy="369332"/>
          </a:xfrm>
          <a:prstGeom prst="rect">
            <a:avLst/>
          </a:prstGeom>
          <a:noFill/>
        </p:spPr>
        <p:txBody>
          <a:bodyPr wrap="square">
            <a:spAutoFit/>
          </a:bodyPr>
          <a:lstStyle/>
          <a:p>
            <a:pPr algn="ctr"/>
            <a:r>
              <a:rPr lang="zh-CN" altLang="en-US" b="1" dirty="0">
                <a:latin typeface="+mn-ea"/>
              </a:rPr>
              <a:t>接收方</a:t>
            </a:r>
          </a:p>
        </p:txBody>
      </p:sp>
      <p:sp>
        <p:nvSpPr>
          <p:cNvPr id="43" name="矩形 42">
            <a:extLst>
              <a:ext uri="{FF2B5EF4-FFF2-40B4-BE49-F238E27FC236}">
                <a16:creationId xmlns:a16="http://schemas.microsoft.com/office/drawing/2014/main" id="{8A5E897B-07BA-2728-A157-D5812AB65646}"/>
              </a:ext>
            </a:extLst>
          </p:cNvPr>
          <p:cNvSpPr/>
          <p:nvPr/>
        </p:nvSpPr>
        <p:spPr>
          <a:xfrm>
            <a:off x="1404935" y="249490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íşlïḍè">
            <a:extLst>
              <a:ext uri="{FF2B5EF4-FFF2-40B4-BE49-F238E27FC236}">
                <a16:creationId xmlns:a16="http://schemas.microsoft.com/office/drawing/2014/main" id="{77BB300F-2B23-48C7-8A88-A3C4D9E96980}"/>
              </a:ext>
            </a:extLst>
          </p:cNvPr>
          <p:cNvSpPr txBox="1"/>
          <p:nvPr/>
        </p:nvSpPr>
        <p:spPr>
          <a:xfrm>
            <a:off x="1682693" y="2413841"/>
            <a:ext cx="10205720" cy="66429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邮件服务器</a:t>
            </a:r>
            <a:r>
              <a:rPr lang="zh-CN" altLang="en-US" b="1" dirty="0"/>
              <a:t>是电子邮件系统的基础设施。因特网上所有的因特网服务提供者</a:t>
            </a:r>
            <a:r>
              <a:rPr lang="en-US" altLang="zh-CN" b="1" dirty="0"/>
              <a:t>ISP</a:t>
            </a:r>
            <a:r>
              <a:rPr lang="zh-CN" altLang="en-US" b="1" dirty="0"/>
              <a:t>都有邮件服务器，其功能是</a:t>
            </a:r>
            <a:r>
              <a:rPr lang="zh-CN" altLang="en-US" b="1" dirty="0">
                <a:solidFill>
                  <a:schemeClr val="accent1">
                    <a:lumMod val="75000"/>
                  </a:schemeClr>
                </a:solidFill>
              </a:rPr>
              <a:t>发送和接收邮件</a:t>
            </a:r>
            <a:r>
              <a:rPr lang="zh-CN" altLang="en-US" b="1" dirty="0"/>
              <a:t>，同时还要负责维护用户的邮箱。</a:t>
            </a:r>
            <a:endParaRPr lang="en-US" altLang="zh-CN" b="1" dirty="0"/>
          </a:p>
        </p:txBody>
      </p:sp>
      <p:sp>
        <p:nvSpPr>
          <p:cNvPr id="45" name="文本框 44">
            <a:extLst>
              <a:ext uri="{FF2B5EF4-FFF2-40B4-BE49-F238E27FC236}">
                <a16:creationId xmlns:a16="http://schemas.microsoft.com/office/drawing/2014/main" id="{68E77D1A-610A-0145-D380-CE5B83498526}"/>
              </a:ext>
            </a:extLst>
          </p:cNvPr>
          <p:cNvSpPr txBox="1"/>
          <p:nvPr/>
        </p:nvSpPr>
        <p:spPr>
          <a:xfrm>
            <a:off x="783034" y="3780848"/>
            <a:ext cx="1436914" cy="646331"/>
          </a:xfrm>
          <a:prstGeom prst="rect">
            <a:avLst/>
          </a:prstGeom>
          <a:noFill/>
        </p:spPr>
        <p:txBody>
          <a:bodyPr wrap="square">
            <a:spAutoFit/>
          </a:bodyPr>
          <a:lstStyle/>
          <a:p>
            <a:pPr algn="ctr"/>
            <a:r>
              <a:rPr lang="zh-CN" altLang="en-US" b="1" dirty="0">
                <a:latin typeface="+mn-ea"/>
              </a:rPr>
              <a:t>发送方</a:t>
            </a:r>
            <a:endParaRPr lang="en-US" altLang="zh-CN" b="1" dirty="0">
              <a:latin typeface="+mn-ea"/>
            </a:endParaRPr>
          </a:p>
          <a:p>
            <a:pPr algn="ctr"/>
            <a:r>
              <a:rPr lang="zh-CN" altLang="en-US" b="1" dirty="0">
                <a:latin typeface="+mn-ea"/>
              </a:rPr>
              <a:t>邮件服务器</a:t>
            </a:r>
          </a:p>
        </p:txBody>
      </p:sp>
      <p:sp>
        <p:nvSpPr>
          <p:cNvPr id="46" name="文本框 45">
            <a:extLst>
              <a:ext uri="{FF2B5EF4-FFF2-40B4-BE49-F238E27FC236}">
                <a16:creationId xmlns:a16="http://schemas.microsoft.com/office/drawing/2014/main" id="{21987453-EED6-A106-0FDC-B5E832CBA3AE}"/>
              </a:ext>
            </a:extLst>
          </p:cNvPr>
          <p:cNvSpPr txBox="1"/>
          <p:nvPr/>
        </p:nvSpPr>
        <p:spPr>
          <a:xfrm>
            <a:off x="9946557" y="3671045"/>
            <a:ext cx="1436914" cy="646331"/>
          </a:xfrm>
          <a:prstGeom prst="rect">
            <a:avLst/>
          </a:prstGeom>
          <a:noFill/>
        </p:spPr>
        <p:txBody>
          <a:bodyPr wrap="square">
            <a:spAutoFit/>
          </a:bodyPr>
          <a:lstStyle/>
          <a:p>
            <a:pPr algn="ctr"/>
            <a:r>
              <a:rPr lang="zh-CN" altLang="en-US" b="1" dirty="0">
                <a:latin typeface="+mn-ea"/>
              </a:rPr>
              <a:t>接收方</a:t>
            </a:r>
            <a:endParaRPr lang="en-US" altLang="zh-CN" b="1" dirty="0">
              <a:latin typeface="+mn-ea"/>
            </a:endParaRPr>
          </a:p>
          <a:p>
            <a:pPr algn="ctr"/>
            <a:r>
              <a:rPr lang="zh-CN" altLang="en-US" b="1" dirty="0">
                <a:latin typeface="+mn-ea"/>
              </a:rPr>
              <a:t>邮件服务器</a:t>
            </a:r>
          </a:p>
        </p:txBody>
      </p:sp>
      <p:sp>
        <p:nvSpPr>
          <p:cNvPr id="29" name="矩形 28">
            <a:extLst>
              <a:ext uri="{FF2B5EF4-FFF2-40B4-BE49-F238E27FC236}">
                <a16:creationId xmlns:a16="http://schemas.microsoft.com/office/drawing/2014/main" id="{26226B8D-7FA4-332C-E202-399B3414C611}"/>
              </a:ext>
            </a:extLst>
          </p:cNvPr>
          <p:cNvSpPr/>
          <p:nvPr/>
        </p:nvSpPr>
        <p:spPr>
          <a:xfrm>
            <a:off x="3074875" y="3573463"/>
            <a:ext cx="1460492" cy="13251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47" name="组合 46">
            <a:extLst>
              <a:ext uri="{FF2B5EF4-FFF2-40B4-BE49-F238E27FC236}">
                <a16:creationId xmlns:a16="http://schemas.microsoft.com/office/drawing/2014/main" id="{0BB5704D-9CB0-BB0A-3473-0EB577A6944E}"/>
              </a:ext>
            </a:extLst>
          </p:cNvPr>
          <p:cNvGrpSpPr/>
          <p:nvPr/>
        </p:nvGrpSpPr>
        <p:grpSpPr>
          <a:xfrm>
            <a:off x="3217998" y="4445053"/>
            <a:ext cx="1161289" cy="367518"/>
            <a:chOff x="3217998" y="4445053"/>
            <a:chExt cx="1161289" cy="367518"/>
          </a:xfrm>
        </p:grpSpPr>
        <p:sp>
          <p:nvSpPr>
            <p:cNvPr id="30" name="矩形 29">
              <a:extLst>
                <a:ext uri="{FF2B5EF4-FFF2-40B4-BE49-F238E27FC236}">
                  <a16:creationId xmlns:a16="http://schemas.microsoft.com/office/drawing/2014/main" id="{D0903DAB-356D-0CCB-723E-7C59F1A46283}"/>
                </a:ext>
              </a:extLst>
            </p:cNvPr>
            <p:cNvSpPr/>
            <p:nvPr/>
          </p:nvSpPr>
          <p:spPr>
            <a:xfrm>
              <a:off x="3217998" y="4474145"/>
              <a:ext cx="1161289" cy="334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1" name="图形 30" descr="信封 纯色填充">
              <a:extLst>
                <a:ext uri="{FF2B5EF4-FFF2-40B4-BE49-F238E27FC236}">
                  <a16:creationId xmlns:a16="http://schemas.microsoft.com/office/drawing/2014/main" id="{718EBFE4-7E6B-5BA1-9DD4-0BE14E71B9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1184" y="4446849"/>
              <a:ext cx="361851" cy="361851"/>
            </a:xfrm>
            <a:prstGeom prst="rect">
              <a:avLst/>
            </a:prstGeom>
          </p:spPr>
        </p:pic>
        <p:pic>
          <p:nvPicPr>
            <p:cNvPr id="33" name="图形 32" descr="信封 纯色填充">
              <a:extLst>
                <a:ext uri="{FF2B5EF4-FFF2-40B4-BE49-F238E27FC236}">
                  <a16:creationId xmlns:a16="http://schemas.microsoft.com/office/drawing/2014/main" id="{AF196436-7F84-5CBC-CE7D-4F97474E19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7546" y="4445053"/>
              <a:ext cx="367518" cy="367518"/>
            </a:xfrm>
            <a:prstGeom prst="rect">
              <a:avLst/>
            </a:prstGeom>
          </p:spPr>
        </p:pic>
      </p:grpSp>
      <p:sp>
        <p:nvSpPr>
          <p:cNvPr id="34" name="文本框 33">
            <a:extLst>
              <a:ext uri="{FF2B5EF4-FFF2-40B4-BE49-F238E27FC236}">
                <a16:creationId xmlns:a16="http://schemas.microsoft.com/office/drawing/2014/main" id="{0DAA105D-DEAF-2A38-7C3E-36C67BA7E830}"/>
              </a:ext>
            </a:extLst>
          </p:cNvPr>
          <p:cNvSpPr txBox="1"/>
          <p:nvPr/>
        </p:nvSpPr>
        <p:spPr>
          <a:xfrm>
            <a:off x="3553532" y="4376219"/>
            <a:ext cx="491490"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pic>
        <p:nvPicPr>
          <p:cNvPr id="35" name="图片 34" descr="形状&#10;&#10;中度可信度描述已自动生成">
            <a:extLst>
              <a:ext uri="{FF2B5EF4-FFF2-40B4-BE49-F238E27FC236}">
                <a16:creationId xmlns:a16="http://schemas.microsoft.com/office/drawing/2014/main" id="{4EE264AE-7F1A-D717-ACFB-878185E79D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8825" y="3611554"/>
            <a:ext cx="716190" cy="580753"/>
          </a:xfrm>
          <a:prstGeom prst="rect">
            <a:avLst/>
          </a:prstGeom>
        </p:spPr>
      </p:pic>
      <p:sp>
        <p:nvSpPr>
          <p:cNvPr id="37" name="矩形 36">
            <a:extLst>
              <a:ext uri="{FF2B5EF4-FFF2-40B4-BE49-F238E27FC236}">
                <a16:creationId xmlns:a16="http://schemas.microsoft.com/office/drawing/2014/main" id="{914606A6-C020-91BC-726E-5B01596A639E}"/>
              </a:ext>
            </a:extLst>
          </p:cNvPr>
          <p:cNvSpPr/>
          <p:nvPr/>
        </p:nvSpPr>
        <p:spPr>
          <a:xfrm>
            <a:off x="7816549" y="3571515"/>
            <a:ext cx="1460492" cy="13251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48" name="组合 47">
            <a:extLst>
              <a:ext uri="{FF2B5EF4-FFF2-40B4-BE49-F238E27FC236}">
                <a16:creationId xmlns:a16="http://schemas.microsoft.com/office/drawing/2014/main" id="{1E238DAA-B0DF-D708-0FD4-60DC37442693}"/>
              </a:ext>
            </a:extLst>
          </p:cNvPr>
          <p:cNvGrpSpPr/>
          <p:nvPr/>
        </p:nvGrpSpPr>
        <p:grpSpPr>
          <a:xfrm>
            <a:off x="7959672" y="4374271"/>
            <a:ext cx="1161289" cy="436352"/>
            <a:chOff x="7959672" y="4374271"/>
            <a:chExt cx="1161289" cy="436352"/>
          </a:xfrm>
        </p:grpSpPr>
        <p:sp>
          <p:nvSpPr>
            <p:cNvPr id="38" name="矩形 37">
              <a:extLst>
                <a:ext uri="{FF2B5EF4-FFF2-40B4-BE49-F238E27FC236}">
                  <a16:creationId xmlns:a16="http://schemas.microsoft.com/office/drawing/2014/main" id="{D024E1E9-2E64-2D4C-F170-CCFD0E438C2B}"/>
                </a:ext>
              </a:extLst>
            </p:cNvPr>
            <p:cNvSpPr/>
            <p:nvPr/>
          </p:nvSpPr>
          <p:spPr>
            <a:xfrm>
              <a:off x="7959672" y="4472197"/>
              <a:ext cx="1161289" cy="334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9" name="图形 38" descr="信封 纯色填充">
              <a:extLst>
                <a:ext uri="{FF2B5EF4-FFF2-40B4-BE49-F238E27FC236}">
                  <a16:creationId xmlns:a16="http://schemas.microsoft.com/office/drawing/2014/main" id="{AF2E9FB8-A4FA-42A3-486B-2FFB2F85F09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2858" y="4444901"/>
              <a:ext cx="361851" cy="361851"/>
            </a:xfrm>
            <a:prstGeom prst="rect">
              <a:avLst/>
            </a:prstGeom>
          </p:spPr>
        </p:pic>
        <p:pic>
          <p:nvPicPr>
            <p:cNvPr id="40" name="图形 39" descr="信封 纯色填充">
              <a:extLst>
                <a:ext uri="{FF2B5EF4-FFF2-40B4-BE49-F238E27FC236}">
                  <a16:creationId xmlns:a16="http://schemas.microsoft.com/office/drawing/2014/main" id="{365DE5C2-11DF-C648-80D6-8DBACF1EE59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9220" y="4443105"/>
              <a:ext cx="367518" cy="367518"/>
            </a:xfrm>
            <a:prstGeom prst="rect">
              <a:avLst/>
            </a:prstGeom>
          </p:spPr>
        </p:pic>
        <p:sp>
          <p:nvSpPr>
            <p:cNvPr id="41" name="文本框 40">
              <a:extLst>
                <a:ext uri="{FF2B5EF4-FFF2-40B4-BE49-F238E27FC236}">
                  <a16:creationId xmlns:a16="http://schemas.microsoft.com/office/drawing/2014/main" id="{704A93A2-F9B9-AE63-87EC-30FFAF7FEEAB}"/>
                </a:ext>
              </a:extLst>
            </p:cNvPr>
            <p:cNvSpPr txBox="1"/>
            <p:nvPr/>
          </p:nvSpPr>
          <p:spPr>
            <a:xfrm>
              <a:off x="8295206" y="4374271"/>
              <a:ext cx="491490"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pic>
        <p:nvPicPr>
          <p:cNvPr id="42" name="图片 41" descr="形状&#10;&#10;中度可信度描述已自动生成">
            <a:extLst>
              <a:ext uri="{FF2B5EF4-FFF2-40B4-BE49-F238E27FC236}">
                <a16:creationId xmlns:a16="http://schemas.microsoft.com/office/drawing/2014/main" id="{DBF2AC43-2491-8C78-671F-72EC451FD4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40499" y="3609606"/>
            <a:ext cx="716190" cy="580753"/>
          </a:xfrm>
          <a:prstGeom prst="rect">
            <a:avLst/>
          </a:prstGeom>
        </p:spPr>
      </p:pic>
      <p:grpSp>
        <p:nvGrpSpPr>
          <p:cNvPr id="51" name="组合 50">
            <a:extLst>
              <a:ext uri="{FF2B5EF4-FFF2-40B4-BE49-F238E27FC236}">
                <a16:creationId xmlns:a16="http://schemas.microsoft.com/office/drawing/2014/main" id="{DF2F3CC9-0E14-05C1-24BE-F26861C575BB}"/>
              </a:ext>
            </a:extLst>
          </p:cNvPr>
          <p:cNvGrpSpPr/>
          <p:nvPr/>
        </p:nvGrpSpPr>
        <p:grpSpPr>
          <a:xfrm>
            <a:off x="937310" y="4633292"/>
            <a:ext cx="2285034" cy="834165"/>
            <a:chOff x="986150" y="2200579"/>
            <a:chExt cx="2285034" cy="834165"/>
          </a:xfrm>
        </p:grpSpPr>
        <p:cxnSp>
          <p:nvCxnSpPr>
            <p:cNvPr id="49" name="连接符: 曲线 48">
              <a:extLst>
                <a:ext uri="{FF2B5EF4-FFF2-40B4-BE49-F238E27FC236}">
                  <a16:creationId xmlns:a16="http://schemas.microsoft.com/office/drawing/2014/main" id="{A32434D2-C58A-398C-F2A3-D0C9887134E3}"/>
                </a:ext>
              </a:extLst>
            </p:cNvPr>
            <p:cNvCxnSpPr>
              <a:cxnSpLocks/>
            </p:cNvCxnSpPr>
            <p:nvPr/>
          </p:nvCxnSpPr>
          <p:spPr>
            <a:xfrm rot="10800000" flipH="1">
              <a:off x="2541476" y="2200579"/>
              <a:ext cx="729708" cy="834165"/>
            </a:xfrm>
            <a:prstGeom prst="curvedConnector3">
              <a:avLst>
                <a:gd name="adj1" fmla="val -31328"/>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44063419-D1A6-F41F-47CF-06F72308E3CA}"/>
                </a:ext>
              </a:extLst>
            </p:cNvPr>
            <p:cNvSpPr txBox="1"/>
            <p:nvPr/>
          </p:nvSpPr>
          <p:spPr>
            <a:xfrm>
              <a:off x="986150" y="2243331"/>
              <a:ext cx="1436914" cy="646331"/>
            </a:xfrm>
            <a:prstGeom prst="rect">
              <a:avLst/>
            </a:prstGeom>
            <a:noFill/>
          </p:spPr>
          <p:txBody>
            <a:bodyPr wrap="square">
              <a:spAutoFit/>
            </a:bodyPr>
            <a:lstStyle/>
            <a:p>
              <a:pPr algn="ctr"/>
              <a:r>
                <a:rPr lang="zh-CN" altLang="en-US" b="1" dirty="0">
                  <a:solidFill>
                    <a:schemeClr val="accent3"/>
                  </a:solidFill>
                  <a:latin typeface="+mn-ea"/>
                </a:rPr>
                <a:t>使用</a:t>
              </a:r>
              <a:r>
                <a:rPr lang="en-US" altLang="zh-CN" b="1" dirty="0">
                  <a:solidFill>
                    <a:schemeClr val="accent3"/>
                  </a:solidFill>
                  <a:latin typeface="+mn-ea"/>
                </a:rPr>
                <a:t>SMTP</a:t>
              </a:r>
            </a:p>
            <a:p>
              <a:pPr algn="ctr"/>
              <a:r>
                <a:rPr lang="zh-CN" altLang="en-US" b="1" dirty="0">
                  <a:solidFill>
                    <a:schemeClr val="accent3"/>
                  </a:solidFill>
                  <a:latin typeface="+mn-ea"/>
                </a:rPr>
                <a:t>发送邮件</a:t>
              </a:r>
            </a:p>
          </p:txBody>
        </p:sp>
      </p:grpSp>
      <p:grpSp>
        <p:nvGrpSpPr>
          <p:cNvPr id="54" name="组合 53">
            <a:extLst>
              <a:ext uri="{FF2B5EF4-FFF2-40B4-BE49-F238E27FC236}">
                <a16:creationId xmlns:a16="http://schemas.microsoft.com/office/drawing/2014/main" id="{A64800D3-F75C-3E0E-8BCF-984D51924DF2}"/>
              </a:ext>
            </a:extLst>
          </p:cNvPr>
          <p:cNvGrpSpPr/>
          <p:nvPr/>
        </p:nvGrpSpPr>
        <p:grpSpPr>
          <a:xfrm>
            <a:off x="4404173" y="3439081"/>
            <a:ext cx="4149058" cy="1084613"/>
            <a:chOff x="4202017" y="1158855"/>
            <a:chExt cx="4149058" cy="1084613"/>
          </a:xfrm>
        </p:grpSpPr>
        <p:sp>
          <p:nvSpPr>
            <p:cNvPr id="52" name="任意多边形: 形状 51">
              <a:extLst>
                <a:ext uri="{FF2B5EF4-FFF2-40B4-BE49-F238E27FC236}">
                  <a16:creationId xmlns:a16="http://schemas.microsoft.com/office/drawing/2014/main" id="{E2285898-37CE-DDBF-16DF-6C7A3DBB95B6}"/>
                </a:ext>
              </a:extLst>
            </p:cNvPr>
            <p:cNvSpPr/>
            <p:nvPr/>
          </p:nvSpPr>
          <p:spPr>
            <a:xfrm>
              <a:off x="4202017" y="1538868"/>
              <a:ext cx="4149058" cy="704600"/>
            </a:xfrm>
            <a:custGeom>
              <a:avLst/>
              <a:gdLst>
                <a:gd name="connsiteX0" fmla="*/ 0 w 3004457"/>
                <a:gd name="connsiteY0" fmla="*/ 925286 h 925286"/>
                <a:gd name="connsiteX1" fmla="*/ 566057 w 3004457"/>
                <a:gd name="connsiteY1" fmla="*/ 544286 h 925286"/>
                <a:gd name="connsiteX2" fmla="*/ 1306286 w 3004457"/>
                <a:gd name="connsiteY2" fmla="*/ 239486 h 925286"/>
                <a:gd name="connsiteX3" fmla="*/ 1948543 w 3004457"/>
                <a:gd name="connsiteY3" fmla="*/ 108857 h 925286"/>
                <a:gd name="connsiteX4" fmla="*/ 3004457 w 3004457"/>
                <a:gd name="connsiteY4" fmla="*/ 0 h 92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457" h="925286">
                  <a:moveTo>
                    <a:pt x="0" y="925286"/>
                  </a:moveTo>
                  <a:cubicBezTo>
                    <a:pt x="174171" y="791936"/>
                    <a:pt x="348343" y="658586"/>
                    <a:pt x="566057" y="544286"/>
                  </a:cubicBezTo>
                  <a:cubicBezTo>
                    <a:pt x="783771" y="429986"/>
                    <a:pt x="1075872" y="312057"/>
                    <a:pt x="1306286" y="239486"/>
                  </a:cubicBezTo>
                  <a:cubicBezTo>
                    <a:pt x="1536700" y="166915"/>
                    <a:pt x="1665515" y="148771"/>
                    <a:pt x="1948543" y="108857"/>
                  </a:cubicBezTo>
                  <a:cubicBezTo>
                    <a:pt x="2231571" y="68943"/>
                    <a:pt x="2618014" y="34471"/>
                    <a:pt x="3004457" y="0"/>
                  </a:cubicBezTo>
                </a:path>
              </a:pathLst>
            </a:custGeom>
            <a:noFill/>
            <a:ln w="76200">
              <a:solidFill>
                <a:schemeClr val="accent3"/>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文本框 52">
              <a:extLst>
                <a:ext uri="{FF2B5EF4-FFF2-40B4-BE49-F238E27FC236}">
                  <a16:creationId xmlns:a16="http://schemas.microsoft.com/office/drawing/2014/main" id="{2E7D0F26-617A-7B62-9759-504459CD1DA7}"/>
                </a:ext>
              </a:extLst>
            </p:cNvPr>
            <p:cNvSpPr txBox="1"/>
            <p:nvPr/>
          </p:nvSpPr>
          <p:spPr>
            <a:xfrm>
              <a:off x="4520102" y="1158855"/>
              <a:ext cx="1436914" cy="646331"/>
            </a:xfrm>
            <a:prstGeom prst="rect">
              <a:avLst/>
            </a:prstGeom>
            <a:noFill/>
          </p:spPr>
          <p:txBody>
            <a:bodyPr wrap="square">
              <a:spAutoFit/>
            </a:bodyPr>
            <a:lstStyle/>
            <a:p>
              <a:pPr algn="ctr"/>
              <a:r>
                <a:rPr lang="zh-CN" altLang="en-US" b="1" dirty="0">
                  <a:solidFill>
                    <a:schemeClr val="accent3"/>
                  </a:solidFill>
                  <a:latin typeface="+mn-ea"/>
                </a:rPr>
                <a:t>使用</a:t>
              </a:r>
              <a:r>
                <a:rPr lang="en-US" altLang="zh-CN" b="1" dirty="0">
                  <a:solidFill>
                    <a:schemeClr val="accent3"/>
                  </a:solidFill>
                  <a:latin typeface="+mn-ea"/>
                </a:rPr>
                <a:t>SMTP</a:t>
              </a:r>
            </a:p>
            <a:p>
              <a:pPr algn="ctr"/>
              <a:r>
                <a:rPr lang="zh-CN" altLang="en-US" b="1" dirty="0">
                  <a:solidFill>
                    <a:schemeClr val="accent3"/>
                  </a:solidFill>
                  <a:latin typeface="+mn-ea"/>
                </a:rPr>
                <a:t>发送邮件</a:t>
              </a:r>
            </a:p>
          </p:txBody>
        </p:sp>
      </p:grpSp>
      <p:grpSp>
        <p:nvGrpSpPr>
          <p:cNvPr id="57" name="组合 56">
            <a:extLst>
              <a:ext uri="{FF2B5EF4-FFF2-40B4-BE49-F238E27FC236}">
                <a16:creationId xmlns:a16="http://schemas.microsoft.com/office/drawing/2014/main" id="{4D05FB78-4A7D-30EA-EA7F-8A63DB6DE53D}"/>
              </a:ext>
            </a:extLst>
          </p:cNvPr>
          <p:cNvGrpSpPr/>
          <p:nvPr/>
        </p:nvGrpSpPr>
        <p:grpSpPr>
          <a:xfrm>
            <a:off x="8753184" y="3824180"/>
            <a:ext cx="2529514" cy="1467845"/>
            <a:chOff x="8780013" y="1566898"/>
            <a:chExt cx="2529514" cy="1467845"/>
          </a:xfrm>
        </p:grpSpPr>
        <p:cxnSp>
          <p:nvCxnSpPr>
            <p:cNvPr id="55" name="连接符: 曲线 54">
              <a:extLst>
                <a:ext uri="{FF2B5EF4-FFF2-40B4-BE49-F238E27FC236}">
                  <a16:creationId xmlns:a16="http://schemas.microsoft.com/office/drawing/2014/main" id="{D2409BF9-ED14-840B-3915-831ECF484E10}"/>
                </a:ext>
              </a:extLst>
            </p:cNvPr>
            <p:cNvCxnSpPr>
              <a:cxnSpLocks/>
            </p:cNvCxnSpPr>
            <p:nvPr/>
          </p:nvCxnSpPr>
          <p:spPr>
            <a:xfrm flipH="1" flipV="1">
              <a:off x="8780013" y="1566898"/>
              <a:ext cx="689602" cy="1467845"/>
            </a:xfrm>
            <a:prstGeom prst="curvedConnector3">
              <a:avLst>
                <a:gd name="adj1" fmla="val -33150"/>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39F20CE6-AA51-F45A-B43F-5386E0BF559D}"/>
                </a:ext>
              </a:extLst>
            </p:cNvPr>
            <p:cNvSpPr txBox="1"/>
            <p:nvPr/>
          </p:nvSpPr>
          <p:spPr>
            <a:xfrm>
              <a:off x="9872613" y="2243331"/>
              <a:ext cx="1436914" cy="646331"/>
            </a:xfrm>
            <a:prstGeom prst="rect">
              <a:avLst/>
            </a:prstGeom>
            <a:noFill/>
          </p:spPr>
          <p:txBody>
            <a:bodyPr wrap="square">
              <a:spAutoFit/>
            </a:bodyPr>
            <a:lstStyle/>
            <a:p>
              <a:pPr algn="ctr"/>
              <a:r>
                <a:rPr lang="zh-CN" altLang="en-US" b="1" dirty="0">
                  <a:solidFill>
                    <a:schemeClr val="accent4"/>
                  </a:solidFill>
                  <a:latin typeface="+mn-ea"/>
                </a:rPr>
                <a:t>使用</a:t>
              </a:r>
              <a:r>
                <a:rPr lang="en-US" altLang="zh-CN" b="1" dirty="0">
                  <a:solidFill>
                    <a:schemeClr val="accent4"/>
                  </a:solidFill>
                  <a:latin typeface="+mn-ea"/>
                </a:rPr>
                <a:t>POP3</a:t>
              </a:r>
            </a:p>
            <a:p>
              <a:pPr algn="ctr"/>
              <a:r>
                <a:rPr lang="zh-CN" altLang="en-US" b="1" dirty="0">
                  <a:solidFill>
                    <a:schemeClr val="accent4"/>
                  </a:solidFill>
                  <a:latin typeface="+mn-ea"/>
                </a:rPr>
                <a:t>读取邮件</a:t>
              </a:r>
            </a:p>
          </p:txBody>
        </p:sp>
      </p:grpSp>
      <p:sp>
        <p:nvSpPr>
          <p:cNvPr id="58" name="矩形 57">
            <a:extLst>
              <a:ext uri="{FF2B5EF4-FFF2-40B4-BE49-F238E27FC236}">
                <a16:creationId xmlns:a16="http://schemas.microsoft.com/office/drawing/2014/main" id="{8BF3517E-BDB8-C88A-AAED-FE7E2F91CE36}"/>
              </a:ext>
            </a:extLst>
          </p:cNvPr>
          <p:cNvSpPr/>
          <p:nvPr/>
        </p:nvSpPr>
        <p:spPr>
          <a:xfrm>
            <a:off x="1403722" y="311584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íşlïḍè">
            <a:extLst>
              <a:ext uri="{FF2B5EF4-FFF2-40B4-BE49-F238E27FC236}">
                <a16:creationId xmlns:a16="http://schemas.microsoft.com/office/drawing/2014/main" id="{5735E0C6-E36A-086E-6039-2D20B02489DD}"/>
              </a:ext>
            </a:extLst>
          </p:cNvPr>
          <p:cNvSpPr txBox="1"/>
          <p:nvPr/>
        </p:nvSpPr>
        <p:spPr>
          <a:xfrm>
            <a:off x="1681480" y="3034779"/>
            <a:ext cx="10205720" cy="400110"/>
          </a:xfrm>
          <a:prstGeom prst="rect">
            <a:avLst/>
          </a:prstGeom>
          <a:noFill/>
        </p:spPr>
        <p:txBody>
          <a:bodyPr wrap="square" lIns="91440" tIns="45720" rIns="91440" bIns="45720" anchor="ctr">
            <a:noAutofit/>
          </a:bodyPr>
          <a:lstStyle/>
          <a:p>
            <a:r>
              <a:rPr lang="zh-CN" altLang="en-US" b="1" dirty="0"/>
              <a:t>协议包括邮件</a:t>
            </a:r>
            <a:r>
              <a:rPr lang="zh-CN" altLang="en-US" b="1" dirty="0">
                <a:solidFill>
                  <a:schemeClr val="accent3"/>
                </a:solidFill>
              </a:rPr>
              <a:t>发送协议</a:t>
            </a:r>
            <a:r>
              <a:rPr lang="zh-CN" altLang="en-US" b="1" dirty="0"/>
              <a:t>（例如</a:t>
            </a:r>
            <a:r>
              <a:rPr lang="en-US" altLang="zh-CN" b="1" dirty="0"/>
              <a:t>SMTP</a:t>
            </a:r>
            <a:r>
              <a:rPr lang="zh-CN" altLang="en-US" b="1" dirty="0"/>
              <a:t>）和邮件</a:t>
            </a:r>
            <a:r>
              <a:rPr lang="zh-CN" altLang="en-US" b="1" dirty="0">
                <a:solidFill>
                  <a:schemeClr val="accent4"/>
                </a:solidFill>
              </a:rPr>
              <a:t>读取协议</a:t>
            </a:r>
            <a:r>
              <a:rPr lang="zh-CN" altLang="en-US" b="1" dirty="0"/>
              <a:t>（例如</a:t>
            </a:r>
            <a:r>
              <a:rPr lang="en-US" altLang="zh-CN" b="1" dirty="0"/>
              <a:t>POP3</a:t>
            </a:r>
            <a:r>
              <a:rPr lang="zh-CN" altLang="en-US" b="1" dirty="0"/>
              <a:t>，</a:t>
            </a:r>
            <a:r>
              <a:rPr lang="en-US" altLang="zh-CN" b="1" dirty="0"/>
              <a:t>IMAP</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32496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3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5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3000" fill="hold" nodeType="clickEffect">
                                  <p:stCondLst>
                                    <p:cond delay="0"/>
                                  </p:stCondLst>
                                  <p:childTnLst>
                                    <p:anim calcmode="discrete" valueType="str">
                                      <p:cBhvr>
                                        <p:cTn id="12" dur="500" fill="hold"/>
                                        <p:tgtEl>
                                          <p:spTgt spid="48"/>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nodeType="withEffect">
                                  <p:stCondLst>
                                    <p:cond delay="0"/>
                                  </p:stCondLst>
                                  <p:childTnLst>
                                    <p:anim calcmode="discrete" valueType="str">
                                      <p:cBhvr>
                                        <p:cTn id="1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10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down)">
                                      <p:cBhvr>
                                        <p:cTn id="29" dur="10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 calcmode="lin" valueType="num">
                                      <p:cBhvr>
                                        <p:cTn id="36" dur="500" fill="hold"/>
                                        <p:tgtEl>
                                          <p:spTgt spid="58"/>
                                        </p:tgtEl>
                                        <p:attrNameLst>
                                          <p:attrName>style.rotation</p:attrName>
                                        </p:attrNameLst>
                                      </p:cBhvr>
                                      <p:tavLst>
                                        <p:tav tm="0">
                                          <p:val>
                                            <p:fltVal val="360"/>
                                          </p:val>
                                        </p:tav>
                                        <p:tav tm="100000">
                                          <p:val>
                                            <p:fltVal val="0"/>
                                          </p:val>
                                        </p:tav>
                                      </p:tavLst>
                                    </p:anim>
                                    <p:animEffect transition="in" filter="fade">
                                      <p:cBhvr>
                                        <p:cTn id="37" dur="500"/>
                                        <p:tgtEl>
                                          <p:spTgt spid="58"/>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5481144" cy="400110"/>
            </a:xfrm>
            <a:prstGeom prst="rect">
              <a:avLst/>
            </a:prstGeom>
            <a:noFill/>
          </p:spPr>
          <p:txBody>
            <a:bodyPr wrap="square" rtlCol="0">
              <a:spAutoFit/>
            </a:bodyPr>
            <a:lstStyle/>
            <a:p>
              <a:r>
                <a:rPr lang="zh-CN" altLang="en-US" sz="2000" b="1" dirty="0">
                  <a:latin typeface="+mj-ea"/>
                  <a:ea typeface="+mj-ea"/>
                </a:rPr>
                <a:t>电子邮件系统的组成</a:t>
              </a:r>
            </a:p>
          </p:txBody>
        </p:sp>
      </p:grpSp>
      <p:grpSp>
        <p:nvGrpSpPr>
          <p:cNvPr id="70" name="组合 69">
            <a:extLst>
              <a:ext uri="{FF2B5EF4-FFF2-40B4-BE49-F238E27FC236}">
                <a16:creationId xmlns:a16="http://schemas.microsoft.com/office/drawing/2014/main" id="{4772C412-D734-31BC-6A23-2B565D51C381}"/>
              </a:ext>
            </a:extLst>
          </p:cNvPr>
          <p:cNvGrpSpPr/>
          <p:nvPr/>
        </p:nvGrpSpPr>
        <p:grpSpPr>
          <a:xfrm>
            <a:off x="783034" y="1144318"/>
            <a:ext cx="10600437" cy="2872873"/>
            <a:chOff x="783034" y="1144318"/>
            <a:chExt cx="10600437" cy="2872873"/>
          </a:xfrm>
        </p:grpSpPr>
        <p:grpSp>
          <p:nvGrpSpPr>
            <p:cNvPr id="5" name="组合 4">
              <a:extLst>
                <a:ext uri="{FF2B5EF4-FFF2-40B4-BE49-F238E27FC236}">
                  <a16:creationId xmlns:a16="http://schemas.microsoft.com/office/drawing/2014/main" id="{8BA5EBAF-F8C7-79FB-A010-AC63F77D9937}"/>
                </a:ext>
              </a:extLst>
            </p:cNvPr>
            <p:cNvGrpSpPr/>
            <p:nvPr/>
          </p:nvGrpSpPr>
          <p:grpSpPr>
            <a:xfrm>
              <a:off x="2070714" y="1471603"/>
              <a:ext cx="7801899" cy="2545588"/>
              <a:chOff x="2070714" y="3898800"/>
              <a:chExt cx="7801899" cy="2545588"/>
            </a:xfrm>
          </p:grpSpPr>
          <p:cxnSp>
            <p:nvCxnSpPr>
              <p:cNvPr id="6" name="直接连接符 5">
                <a:extLst>
                  <a:ext uri="{FF2B5EF4-FFF2-40B4-BE49-F238E27FC236}">
                    <a16:creationId xmlns:a16="http://schemas.microsoft.com/office/drawing/2014/main" id="{ADB2BECF-8BA9-AC08-8C9C-4087E9D0B624}"/>
                  </a:ext>
                </a:extLst>
              </p:cNvPr>
              <p:cNvCxnSpPr>
                <a:cxnSpLocks/>
              </p:cNvCxnSpPr>
              <p:nvPr/>
            </p:nvCxnSpPr>
            <p:spPr>
              <a:xfrm flipH="1" flipV="1">
                <a:off x="6408999" y="5206461"/>
                <a:ext cx="3024352" cy="908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2C35C1B-B5F7-6E92-3A92-EF9D6B379CD6}"/>
                  </a:ext>
                </a:extLst>
              </p:cNvPr>
              <p:cNvCxnSpPr>
                <a:cxnSpLocks/>
              </p:cNvCxnSpPr>
              <p:nvPr/>
            </p:nvCxnSpPr>
            <p:spPr>
              <a:xfrm flipV="1">
                <a:off x="7101711" y="4122367"/>
                <a:ext cx="2322502" cy="10974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C50F424-D14B-D278-B9FF-E55409B4DF44}"/>
                  </a:ext>
                </a:extLst>
              </p:cNvPr>
              <p:cNvCxnSpPr>
                <a:cxnSpLocks/>
              </p:cNvCxnSpPr>
              <p:nvPr/>
            </p:nvCxnSpPr>
            <p:spPr>
              <a:xfrm flipH="1">
                <a:off x="2710999" y="5284659"/>
                <a:ext cx="3104606" cy="857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757410-F62E-DEF0-D051-5DC15650303D}"/>
                  </a:ext>
                </a:extLst>
              </p:cNvPr>
              <p:cNvCxnSpPr>
                <a:cxnSpLocks/>
              </p:cNvCxnSpPr>
              <p:nvPr/>
            </p:nvCxnSpPr>
            <p:spPr>
              <a:xfrm flipH="1" flipV="1">
                <a:off x="2698502" y="4035418"/>
                <a:ext cx="2995445" cy="12702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形 9">
                <a:extLst>
                  <a:ext uri="{FF2B5EF4-FFF2-40B4-BE49-F238E27FC236}">
                    <a16:creationId xmlns:a16="http://schemas.microsoft.com/office/drawing/2014/main" id="{3017CFA0-43A3-E809-A31E-48AB220190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714" y="5435966"/>
                <a:ext cx="692512" cy="998031"/>
              </a:xfrm>
              <a:prstGeom prst="rect">
                <a:avLst/>
              </a:prstGeom>
            </p:spPr>
          </p:pic>
          <p:pic>
            <p:nvPicPr>
              <p:cNvPr id="11" name="图形 10">
                <a:extLst>
                  <a:ext uri="{FF2B5EF4-FFF2-40B4-BE49-F238E27FC236}">
                    <a16:creationId xmlns:a16="http://schemas.microsoft.com/office/drawing/2014/main" id="{9179D0F8-E7AD-1054-BD2B-4A52BDA5E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6711" y="5447188"/>
                <a:ext cx="651233" cy="997200"/>
              </a:xfrm>
              <a:prstGeom prst="rect">
                <a:avLst/>
              </a:prstGeom>
            </p:spPr>
          </p:pic>
          <p:pic>
            <p:nvPicPr>
              <p:cNvPr id="12" name="图形 11">
                <a:extLst>
                  <a:ext uri="{FF2B5EF4-FFF2-40B4-BE49-F238E27FC236}">
                    <a16:creationId xmlns:a16="http://schemas.microsoft.com/office/drawing/2014/main" id="{4ABE0879-09D3-8BF0-C190-AE69530369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4841" y="3898800"/>
                <a:ext cx="717772" cy="853200"/>
              </a:xfrm>
              <a:prstGeom prst="rect">
                <a:avLst/>
              </a:prstGeom>
            </p:spPr>
          </p:pic>
          <p:sp>
            <p:nvSpPr>
              <p:cNvPr id="13" name="图形 73">
                <a:extLst>
                  <a:ext uri="{FF2B5EF4-FFF2-40B4-BE49-F238E27FC236}">
                    <a16:creationId xmlns:a16="http://schemas.microsoft.com/office/drawing/2014/main" id="{0567FB01-E88D-781D-DB42-AD1897185F5A}"/>
                  </a:ext>
                </a:extLst>
              </p:cNvPr>
              <p:cNvSpPr/>
              <p:nvPr/>
            </p:nvSpPr>
            <p:spPr>
              <a:xfrm>
                <a:off x="4807011" y="4658885"/>
                <a:ext cx="2708819" cy="155416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pic>
            <p:nvPicPr>
              <p:cNvPr id="14" name="图形 13">
                <a:extLst>
                  <a:ext uri="{FF2B5EF4-FFF2-40B4-BE49-F238E27FC236}">
                    <a16:creationId xmlns:a16="http://schemas.microsoft.com/office/drawing/2014/main" id="{0B7114C7-EB1C-F300-0FF8-F815BEA054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2024" y="3899618"/>
                <a:ext cx="716190" cy="851320"/>
              </a:xfrm>
              <a:prstGeom prst="rect">
                <a:avLst/>
              </a:prstGeom>
            </p:spPr>
          </p:pic>
        </p:grpSp>
        <p:grpSp>
          <p:nvGrpSpPr>
            <p:cNvPr id="15" name="组合 14">
              <a:extLst>
                <a:ext uri="{FF2B5EF4-FFF2-40B4-BE49-F238E27FC236}">
                  <a16:creationId xmlns:a16="http://schemas.microsoft.com/office/drawing/2014/main" id="{6B8C38E8-70A2-970B-593D-8D32AB4AE5C1}"/>
                </a:ext>
              </a:extLst>
            </p:cNvPr>
            <p:cNvGrpSpPr/>
            <p:nvPr/>
          </p:nvGrpSpPr>
          <p:grpSpPr>
            <a:xfrm>
              <a:off x="2535668" y="2711577"/>
              <a:ext cx="667659" cy="662801"/>
              <a:chOff x="2779422" y="3959271"/>
              <a:chExt cx="667659" cy="662801"/>
            </a:xfrm>
          </p:grpSpPr>
          <p:sp>
            <p:nvSpPr>
              <p:cNvPr id="16" name="椭圆 15">
                <a:extLst>
                  <a:ext uri="{FF2B5EF4-FFF2-40B4-BE49-F238E27FC236}">
                    <a16:creationId xmlns:a16="http://schemas.microsoft.com/office/drawing/2014/main" id="{33522AF6-9AE6-0D24-29AF-56C652A924F8}"/>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17" name="文本框 16">
                <a:extLst>
                  <a:ext uri="{FF2B5EF4-FFF2-40B4-BE49-F238E27FC236}">
                    <a16:creationId xmlns:a16="http://schemas.microsoft.com/office/drawing/2014/main" id="{1911856A-E14C-C821-D038-19D2C49A32EC}"/>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grpSp>
          <p:nvGrpSpPr>
            <p:cNvPr id="18" name="组合 17">
              <a:extLst>
                <a:ext uri="{FF2B5EF4-FFF2-40B4-BE49-F238E27FC236}">
                  <a16:creationId xmlns:a16="http://schemas.microsoft.com/office/drawing/2014/main" id="{9675AC71-1B9D-ED21-D012-2DC342024EDE}"/>
                </a:ext>
              </a:extLst>
            </p:cNvPr>
            <p:cNvGrpSpPr/>
            <p:nvPr/>
          </p:nvGrpSpPr>
          <p:grpSpPr>
            <a:xfrm>
              <a:off x="8801956" y="2711577"/>
              <a:ext cx="667659" cy="662801"/>
              <a:chOff x="2779422" y="3959271"/>
              <a:chExt cx="667659" cy="662801"/>
            </a:xfrm>
          </p:grpSpPr>
          <p:sp>
            <p:nvSpPr>
              <p:cNvPr id="19" name="椭圆 18">
                <a:extLst>
                  <a:ext uri="{FF2B5EF4-FFF2-40B4-BE49-F238E27FC236}">
                    <a16:creationId xmlns:a16="http://schemas.microsoft.com/office/drawing/2014/main" id="{B97A6B90-C23C-7C07-1971-E829192F7319}"/>
                  </a:ext>
                </a:extLst>
              </p:cNvPr>
              <p:cNvSpPr/>
              <p:nvPr/>
            </p:nvSpPr>
            <p:spPr>
              <a:xfrm>
                <a:off x="2779422" y="3960221"/>
                <a:ext cx="661851" cy="66185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n-ea"/>
                </a:endParaRPr>
              </a:p>
            </p:txBody>
          </p:sp>
          <p:sp>
            <p:nvSpPr>
              <p:cNvPr id="20" name="文本框 19">
                <a:extLst>
                  <a:ext uri="{FF2B5EF4-FFF2-40B4-BE49-F238E27FC236}">
                    <a16:creationId xmlns:a16="http://schemas.microsoft.com/office/drawing/2014/main" id="{03C45EDA-33F1-0906-1FA8-DE9606184B00}"/>
                  </a:ext>
                </a:extLst>
              </p:cNvPr>
              <p:cNvSpPr txBox="1"/>
              <p:nvPr/>
            </p:nvSpPr>
            <p:spPr>
              <a:xfrm>
                <a:off x="2785230" y="3959271"/>
                <a:ext cx="661851"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b="1" dirty="0">
                    <a:latin typeface="+mn-ea"/>
                  </a:rPr>
                  <a:t>用户</a:t>
                </a:r>
                <a:endParaRPr lang="en-US" altLang="zh-CN" b="1" dirty="0">
                  <a:latin typeface="+mn-ea"/>
                </a:endParaRPr>
              </a:p>
              <a:p>
                <a:pPr algn="ctr"/>
                <a:r>
                  <a:rPr lang="zh-CN" altLang="en-US" b="1" dirty="0">
                    <a:latin typeface="+mn-ea"/>
                  </a:rPr>
                  <a:t>代理</a:t>
                </a:r>
              </a:p>
            </p:txBody>
          </p:sp>
        </p:grpSp>
        <p:sp>
          <p:nvSpPr>
            <p:cNvPr id="21" name="文本框 20">
              <a:extLst>
                <a:ext uri="{FF2B5EF4-FFF2-40B4-BE49-F238E27FC236}">
                  <a16:creationId xmlns:a16="http://schemas.microsoft.com/office/drawing/2014/main" id="{09EF8D5A-AFBA-1247-9428-5D4687EBE8E1}"/>
                </a:ext>
              </a:extLst>
            </p:cNvPr>
            <p:cNvSpPr txBox="1"/>
            <p:nvPr/>
          </p:nvSpPr>
          <p:spPr>
            <a:xfrm>
              <a:off x="1152640" y="3034742"/>
              <a:ext cx="1047873" cy="369332"/>
            </a:xfrm>
            <a:prstGeom prst="rect">
              <a:avLst/>
            </a:prstGeom>
            <a:noFill/>
          </p:spPr>
          <p:txBody>
            <a:bodyPr wrap="square">
              <a:spAutoFit/>
            </a:bodyPr>
            <a:lstStyle/>
            <a:p>
              <a:pPr algn="ctr"/>
              <a:r>
                <a:rPr lang="zh-CN" altLang="en-US" b="1" dirty="0">
                  <a:latin typeface="+mn-ea"/>
                </a:rPr>
                <a:t>发送方</a:t>
              </a:r>
            </a:p>
          </p:txBody>
        </p:sp>
        <p:sp>
          <p:nvSpPr>
            <p:cNvPr id="32" name="文本框 31">
              <a:extLst>
                <a:ext uri="{FF2B5EF4-FFF2-40B4-BE49-F238E27FC236}">
                  <a16:creationId xmlns:a16="http://schemas.microsoft.com/office/drawing/2014/main" id="{3277AA96-B72D-A5AC-E73A-6B08E0AC3B79}"/>
                </a:ext>
              </a:extLst>
            </p:cNvPr>
            <p:cNvSpPr txBox="1"/>
            <p:nvPr/>
          </p:nvSpPr>
          <p:spPr>
            <a:xfrm>
              <a:off x="9888813" y="3034742"/>
              <a:ext cx="1047873" cy="369332"/>
            </a:xfrm>
            <a:prstGeom prst="rect">
              <a:avLst/>
            </a:prstGeom>
            <a:noFill/>
          </p:spPr>
          <p:txBody>
            <a:bodyPr wrap="square">
              <a:spAutoFit/>
            </a:bodyPr>
            <a:lstStyle/>
            <a:p>
              <a:pPr algn="ctr"/>
              <a:r>
                <a:rPr lang="zh-CN" altLang="en-US" b="1" dirty="0">
                  <a:latin typeface="+mn-ea"/>
                </a:rPr>
                <a:t>接收方</a:t>
              </a:r>
            </a:p>
          </p:txBody>
        </p:sp>
        <p:sp>
          <p:nvSpPr>
            <p:cNvPr id="45" name="文本框 44">
              <a:extLst>
                <a:ext uri="{FF2B5EF4-FFF2-40B4-BE49-F238E27FC236}">
                  <a16:creationId xmlns:a16="http://schemas.microsoft.com/office/drawing/2014/main" id="{68E77D1A-610A-0145-D380-CE5B83498526}"/>
                </a:ext>
              </a:extLst>
            </p:cNvPr>
            <p:cNvSpPr txBox="1"/>
            <p:nvPr/>
          </p:nvSpPr>
          <p:spPr>
            <a:xfrm>
              <a:off x="783034" y="1353651"/>
              <a:ext cx="1436914" cy="646331"/>
            </a:xfrm>
            <a:prstGeom prst="rect">
              <a:avLst/>
            </a:prstGeom>
            <a:noFill/>
          </p:spPr>
          <p:txBody>
            <a:bodyPr wrap="square">
              <a:spAutoFit/>
            </a:bodyPr>
            <a:lstStyle/>
            <a:p>
              <a:pPr algn="ctr"/>
              <a:r>
                <a:rPr lang="zh-CN" altLang="en-US" b="1" dirty="0">
                  <a:latin typeface="+mn-ea"/>
                </a:rPr>
                <a:t>发送方</a:t>
              </a:r>
              <a:endParaRPr lang="en-US" altLang="zh-CN" b="1" dirty="0">
                <a:latin typeface="+mn-ea"/>
              </a:endParaRPr>
            </a:p>
            <a:p>
              <a:pPr algn="ctr"/>
              <a:r>
                <a:rPr lang="zh-CN" altLang="en-US" b="1" dirty="0">
                  <a:latin typeface="+mn-ea"/>
                </a:rPr>
                <a:t>邮件服务器</a:t>
              </a:r>
            </a:p>
          </p:txBody>
        </p:sp>
        <p:sp>
          <p:nvSpPr>
            <p:cNvPr id="46" name="文本框 45">
              <a:extLst>
                <a:ext uri="{FF2B5EF4-FFF2-40B4-BE49-F238E27FC236}">
                  <a16:creationId xmlns:a16="http://schemas.microsoft.com/office/drawing/2014/main" id="{21987453-EED6-A106-0FDC-B5E832CBA3AE}"/>
                </a:ext>
              </a:extLst>
            </p:cNvPr>
            <p:cNvSpPr txBox="1"/>
            <p:nvPr/>
          </p:nvSpPr>
          <p:spPr>
            <a:xfrm>
              <a:off x="9946557" y="1243848"/>
              <a:ext cx="1436914" cy="646331"/>
            </a:xfrm>
            <a:prstGeom prst="rect">
              <a:avLst/>
            </a:prstGeom>
            <a:noFill/>
          </p:spPr>
          <p:txBody>
            <a:bodyPr wrap="square">
              <a:spAutoFit/>
            </a:bodyPr>
            <a:lstStyle/>
            <a:p>
              <a:pPr algn="ctr"/>
              <a:r>
                <a:rPr lang="zh-CN" altLang="en-US" b="1" dirty="0">
                  <a:latin typeface="+mn-ea"/>
                </a:rPr>
                <a:t>接收方</a:t>
              </a:r>
              <a:endParaRPr lang="en-US" altLang="zh-CN" b="1" dirty="0">
                <a:latin typeface="+mn-ea"/>
              </a:endParaRPr>
            </a:p>
            <a:p>
              <a:pPr algn="ctr"/>
              <a:r>
                <a:rPr lang="zh-CN" altLang="en-US" b="1" dirty="0">
                  <a:latin typeface="+mn-ea"/>
                </a:rPr>
                <a:t>邮件服务器</a:t>
              </a:r>
            </a:p>
          </p:txBody>
        </p:sp>
        <p:sp>
          <p:nvSpPr>
            <p:cNvPr id="29" name="矩形 28">
              <a:extLst>
                <a:ext uri="{FF2B5EF4-FFF2-40B4-BE49-F238E27FC236}">
                  <a16:creationId xmlns:a16="http://schemas.microsoft.com/office/drawing/2014/main" id="{26226B8D-7FA4-332C-E202-399B3414C611}"/>
                </a:ext>
              </a:extLst>
            </p:cNvPr>
            <p:cNvSpPr/>
            <p:nvPr/>
          </p:nvSpPr>
          <p:spPr>
            <a:xfrm>
              <a:off x="3074875" y="1146266"/>
              <a:ext cx="1460492" cy="13251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47" name="组合 46">
              <a:extLst>
                <a:ext uri="{FF2B5EF4-FFF2-40B4-BE49-F238E27FC236}">
                  <a16:creationId xmlns:a16="http://schemas.microsoft.com/office/drawing/2014/main" id="{3CDC5E30-BBC9-A1DE-9C1F-1AB544B3A9D8}"/>
                </a:ext>
              </a:extLst>
            </p:cNvPr>
            <p:cNvGrpSpPr/>
            <p:nvPr/>
          </p:nvGrpSpPr>
          <p:grpSpPr>
            <a:xfrm>
              <a:off x="3217998" y="1949022"/>
              <a:ext cx="1161289" cy="436352"/>
              <a:chOff x="3217998" y="4376219"/>
              <a:chExt cx="1161289" cy="436352"/>
            </a:xfrm>
          </p:grpSpPr>
          <p:sp>
            <p:nvSpPr>
              <p:cNvPr id="30" name="矩形 29">
                <a:extLst>
                  <a:ext uri="{FF2B5EF4-FFF2-40B4-BE49-F238E27FC236}">
                    <a16:creationId xmlns:a16="http://schemas.microsoft.com/office/drawing/2014/main" id="{D0903DAB-356D-0CCB-723E-7C59F1A46283}"/>
                  </a:ext>
                </a:extLst>
              </p:cNvPr>
              <p:cNvSpPr/>
              <p:nvPr/>
            </p:nvSpPr>
            <p:spPr>
              <a:xfrm>
                <a:off x="3217998" y="4474145"/>
                <a:ext cx="1161289" cy="334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1" name="图形 30" descr="信封 纯色填充">
                <a:extLst>
                  <a:ext uri="{FF2B5EF4-FFF2-40B4-BE49-F238E27FC236}">
                    <a16:creationId xmlns:a16="http://schemas.microsoft.com/office/drawing/2014/main" id="{718EBFE4-7E6B-5BA1-9DD4-0BE14E71B9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1184" y="4446849"/>
                <a:ext cx="361851" cy="361851"/>
              </a:xfrm>
              <a:prstGeom prst="rect">
                <a:avLst/>
              </a:prstGeom>
            </p:spPr>
          </p:pic>
          <p:pic>
            <p:nvPicPr>
              <p:cNvPr id="33" name="图形 32" descr="信封 纯色填充">
                <a:extLst>
                  <a:ext uri="{FF2B5EF4-FFF2-40B4-BE49-F238E27FC236}">
                    <a16:creationId xmlns:a16="http://schemas.microsoft.com/office/drawing/2014/main" id="{AF196436-7F84-5CBC-CE7D-4F97474E19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7546" y="4445053"/>
                <a:ext cx="367518" cy="367518"/>
              </a:xfrm>
              <a:prstGeom prst="rect">
                <a:avLst/>
              </a:prstGeom>
            </p:spPr>
          </p:pic>
          <p:sp>
            <p:nvSpPr>
              <p:cNvPr id="34" name="文本框 33">
                <a:extLst>
                  <a:ext uri="{FF2B5EF4-FFF2-40B4-BE49-F238E27FC236}">
                    <a16:creationId xmlns:a16="http://schemas.microsoft.com/office/drawing/2014/main" id="{0DAA105D-DEAF-2A38-7C3E-36C67BA7E830}"/>
                  </a:ext>
                </a:extLst>
              </p:cNvPr>
              <p:cNvSpPr txBox="1"/>
              <p:nvPr/>
            </p:nvSpPr>
            <p:spPr>
              <a:xfrm>
                <a:off x="3553532" y="4376219"/>
                <a:ext cx="491490"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pic>
          <p:nvPicPr>
            <p:cNvPr id="35" name="图片 34" descr="形状&#10;&#10;中度可信度描述已自动生成">
              <a:extLst>
                <a:ext uri="{FF2B5EF4-FFF2-40B4-BE49-F238E27FC236}">
                  <a16:creationId xmlns:a16="http://schemas.microsoft.com/office/drawing/2014/main" id="{4EE264AE-7F1A-D717-ACFB-878185E79D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8825" y="1184357"/>
              <a:ext cx="716190" cy="580753"/>
            </a:xfrm>
            <a:prstGeom prst="rect">
              <a:avLst/>
            </a:prstGeom>
          </p:spPr>
        </p:pic>
        <p:sp>
          <p:nvSpPr>
            <p:cNvPr id="37" name="矩形 36">
              <a:extLst>
                <a:ext uri="{FF2B5EF4-FFF2-40B4-BE49-F238E27FC236}">
                  <a16:creationId xmlns:a16="http://schemas.microsoft.com/office/drawing/2014/main" id="{914606A6-C020-91BC-726E-5B01596A639E}"/>
                </a:ext>
              </a:extLst>
            </p:cNvPr>
            <p:cNvSpPr/>
            <p:nvPr/>
          </p:nvSpPr>
          <p:spPr>
            <a:xfrm>
              <a:off x="7816549" y="1144318"/>
              <a:ext cx="1460492" cy="13251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48" name="组合 47">
              <a:extLst>
                <a:ext uri="{FF2B5EF4-FFF2-40B4-BE49-F238E27FC236}">
                  <a16:creationId xmlns:a16="http://schemas.microsoft.com/office/drawing/2014/main" id="{61FC2625-8B7E-67A0-7BAC-1355C41CFC05}"/>
                </a:ext>
              </a:extLst>
            </p:cNvPr>
            <p:cNvGrpSpPr/>
            <p:nvPr/>
          </p:nvGrpSpPr>
          <p:grpSpPr>
            <a:xfrm>
              <a:off x="7959672" y="1947074"/>
              <a:ext cx="1161289" cy="436352"/>
              <a:chOff x="7959672" y="4374271"/>
              <a:chExt cx="1161289" cy="436352"/>
            </a:xfrm>
          </p:grpSpPr>
          <p:sp>
            <p:nvSpPr>
              <p:cNvPr id="38" name="矩形 37">
                <a:extLst>
                  <a:ext uri="{FF2B5EF4-FFF2-40B4-BE49-F238E27FC236}">
                    <a16:creationId xmlns:a16="http://schemas.microsoft.com/office/drawing/2014/main" id="{D024E1E9-2E64-2D4C-F170-CCFD0E438C2B}"/>
                  </a:ext>
                </a:extLst>
              </p:cNvPr>
              <p:cNvSpPr/>
              <p:nvPr/>
            </p:nvSpPr>
            <p:spPr>
              <a:xfrm>
                <a:off x="7959672" y="4472197"/>
                <a:ext cx="1161289" cy="334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9" name="图形 38" descr="信封 纯色填充">
                <a:extLst>
                  <a:ext uri="{FF2B5EF4-FFF2-40B4-BE49-F238E27FC236}">
                    <a16:creationId xmlns:a16="http://schemas.microsoft.com/office/drawing/2014/main" id="{AF2E9FB8-A4FA-42A3-486B-2FFB2F85F09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2858" y="4444901"/>
                <a:ext cx="361851" cy="361851"/>
              </a:xfrm>
              <a:prstGeom prst="rect">
                <a:avLst/>
              </a:prstGeom>
            </p:spPr>
          </p:pic>
          <p:pic>
            <p:nvPicPr>
              <p:cNvPr id="40" name="图形 39" descr="信封 纯色填充">
                <a:extLst>
                  <a:ext uri="{FF2B5EF4-FFF2-40B4-BE49-F238E27FC236}">
                    <a16:creationId xmlns:a16="http://schemas.microsoft.com/office/drawing/2014/main" id="{365DE5C2-11DF-C648-80D6-8DBACF1EE59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9220" y="4443105"/>
                <a:ext cx="367518" cy="367518"/>
              </a:xfrm>
              <a:prstGeom prst="rect">
                <a:avLst/>
              </a:prstGeom>
            </p:spPr>
          </p:pic>
          <p:sp>
            <p:nvSpPr>
              <p:cNvPr id="41" name="文本框 40">
                <a:extLst>
                  <a:ext uri="{FF2B5EF4-FFF2-40B4-BE49-F238E27FC236}">
                    <a16:creationId xmlns:a16="http://schemas.microsoft.com/office/drawing/2014/main" id="{704A93A2-F9B9-AE63-87EC-30FFAF7FEEAB}"/>
                  </a:ext>
                </a:extLst>
              </p:cNvPr>
              <p:cNvSpPr txBox="1"/>
              <p:nvPr/>
            </p:nvSpPr>
            <p:spPr>
              <a:xfrm>
                <a:off x="8295206" y="4374271"/>
                <a:ext cx="491490" cy="369332"/>
              </a:xfrm>
              <a:prstGeom prst="rect">
                <a:avLst/>
              </a:prstGeom>
              <a:noFill/>
            </p:spPr>
            <p:txBody>
              <a:bodyPr wrap="square">
                <a:spAutoFit/>
              </a:bodyPr>
              <a:lstStyle/>
              <a:p>
                <a:pPr algn="ctr"/>
                <a:r>
                  <a:rPr lang="en-US" altLang="zh-CN" b="1" dirty="0">
                    <a:latin typeface="+mn-ea"/>
                  </a:rPr>
                  <a:t>…</a:t>
                </a:r>
                <a:endParaRPr lang="zh-CN" altLang="en-US" b="1" dirty="0">
                  <a:latin typeface="+mn-ea"/>
                </a:endParaRPr>
              </a:p>
            </p:txBody>
          </p:sp>
        </p:grpSp>
        <p:pic>
          <p:nvPicPr>
            <p:cNvPr id="42" name="图片 41" descr="形状&#10;&#10;中度可信度描述已自动生成">
              <a:extLst>
                <a:ext uri="{FF2B5EF4-FFF2-40B4-BE49-F238E27FC236}">
                  <a16:creationId xmlns:a16="http://schemas.microsoft.com/office/drawing/2014/main" id="{DBF2AC43-2491-8C78-671F-72EC451FD4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40499" y="1182409"/>
              <a:ext cx="716190" cy="580753"/>
            </a:xfrm>
            <a:prstGeom prst="rect">
              <a:avLst/>
            </a:prstGeom>
          </p:spPr>
        </p:pic>
        <p:grpSp>
          <p:nvGrpSpPr>
            <p:cNvPr id="49" name="组合 48">
              <a:extLst>
                <a:ext uri="{FF2B5EF4-FFF2-40B4-BE49-F238E27FC236}">
                  <a16:creationId xmlns:a16="http://schemas.microsoft.com/office/drawing/2014/main" id="{AD6C58C0-961B-3C4F-7B11-9B9F3A53BBAE}"/>
                </a:ext>
              </a:extLst>
            </p:cNvPr>
            <p:cNvGrpSpPr/>
            <p:nvPr/>
          </p:nvGrpSpPr>
          <p:grpSpPr>
            <a:xfrm>
              <a:off x="986150" y="2200579"/>
              <a:ext cx="2285034" cy="834165"/>
              <a:chOff x="986150" y="4627776"/>
              <a:chExt cx="2285034" cy="834165"/>
            </a:xfrm>
          </p:grpSpPr>
          <p:cxnSp>
            <p:nvCxnSpPr>
              <p:cNvPr id="50" name="连接符: 曲线 49">
                <a:extLst>
                  <a:ext uri="{FF2B5EF4-FFF2-40B4-BE49-F238E27FC236}">
                    <a16:creationId xmlns:a16="http://schemas.microsoft.com/office/drawing/2014/main" id="{DC910E7E-1315-481F-91CE-5421552DC9EF}"/>
                  </a:ext>
                </a:extLst>
              </p:cNvPr>
              <p:cNvCxnSpPr>
                <a:cxnSpLocks/>
              </p:cNvCxnSpPr>
              <p:nvPr/>
            </p:nvCxnSpPr>
            <p:spPr>
              <a:xfrm rot="10800000" flipH="1">
                <a:off x="2541476" y="4627776"/>
                <a:ext cx="729708" cy="834165"/>
              </a:xfrm>
              <a:prstGeom prst="curvedConnector3">
                <a:avLst>
                  <a:gd name="adj1" fmla="val -31328"/>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38612A3-938F-FCD3-59D6-D88E117933A8}"/>
                  </a:ext>
                </a:extLst>
              </p:cNvPr>
              <p:cNvSpPr txBox="1"/>
              <p:nvPr/>
            </p:nvSpPr>
            <p:spPr>
              <a:xfrm>
                <a:off x="986150" y="4670528"/>
                <a:ext cx="1436914" cy="646331"/>
              </a:xfrm>
              <a:prstGeom prst="rect">
                <a:avLst/>
              </a:prstGeom>
              <a:noFill/>
            </p:spPr>
            <p:txBody>
              <a:bodyPr wrap="square">
                <a:spAutoFit/>
              </a:bodyPr>
              <a:lstStyle/>
              <a:p>
                <a:pPr algn="ctr"/>
                <a:r>
                  <a:rPr lang="zh-CN" altLang="en-US" b="1" dirty="0">
                    <a:solidFill>
                      <a:schemeClr val="accent3"/>
                    </a:solidFill>
                    <a:latin typeface="+mn-ea"/>
                  </a:rPr>
                  <a:t>使用</a:t>
                </a:r>
                <a:r>
                  <a:rPr lang="en-US" altLang="zh-CN" b="1" dirty="0">
                    <a:solidFill>
                      <a:schemeClr val="accent3"/>
                    </a:solidFill>
                    <a:latin typeface="+mn-ea"/>
                  </a:rPr>
                  <a:t>SMTP</a:t>
                </a:r>
              </a:p>
              <a:p>
                <a:pPr algn="ctr"/>
                <a:r>
                  <a:rPr lang="zh-CN" altLang="en-US" b="1" dirty="0">
                    <a:solidFill>
                      <a:schemeClr val="accent3"/>
                    </a:solidFill>
                    <a:latin typeface="+mn-ea"/>
                  </a:rPr>
                  <a:t>发送邮件</a:t>
                </a:r>
              </a:p>
            </p:txBody>
          </p:sp>
        </p:grpSp>
        <p:grpSp>
          <p:nvGrpSpPr>
            <p:cNvPr id="52" name="组合 51">
              <a:extLst>
                <a:ext uri="{FF2B5EF4-FFF2-40B4-BE49-F238E27FC236}">
                  <a16:creationId xmlns:a16="http://schemas.microsoft.com/office/drawing/2014/main" id="{A25B1C73-6121-2EB1-11C2-F426AEE5517E}"/>
                </a:ext>
              </a:extLst>
            </p:cNvPr>
            <p:cNvGrpSpPr/>
            <p:nvPr/>
          </p:nvGrpSpPr>
          <p:grpSpPr>
            <a:xfrm>
              <a:off x="4202017" y="1158855"/>
              <a:ext cx="4149058" cy="1084613"/>
              <a:chOff x="4202017" y="3586052"/>
              <a:chExt cx="4149058" cy="1084613"/>
            </a:xfrm>
          </p:grpSpPr>
          <p:sp>
            <p:nvSpPr>
              <p:cNvPr id="53" name="任意多边形: 形状 52">
                <a:extLst>
                  <a:ext uri="{FF2B5EF4-FFF2-40B4-BE49-F238E27FC236}">
                    <a16:creationId xmlns:a16="http://schemas.microsoft.com/office/drawing/2014/main" id="{54F6E3B1-D6AC-1650-5707-CECB36F8B0A5}"/>
                  </a:ext>
                </a:extLst>
              </p:cNvPr>
              <p:cNvSpPr/>
              <p:nvPr/>
            </p:nvSpPr>
            <p:spPr>
              <a:xfrm>
                <a:off x="4202017" y="3966065"/>
                <a:ext cx="4149058" cy="704600"/>
              </a:xfrm>
              <a:custGeom>
                <a:avLst/>
                <a:gdLst>
                  <a:gd name="connsiteX0" fmla="*/ 0 w 3004457"/>
                  <a:gd name="connsiteY0" fmla="*/ 925286 h 925286"/>
                  <a:gd name="connsiteX1" fmla="*/ 566057 w 3004457"/>
                  <a:gd name="connsiteY1" fmla="*/ 544286 h 925286"/>
                  <a:gd name="connsiteX2" fmla="*/ 1306286 w 3004457"/>
                  <a:gd name="connsiteY2" fmla="*/ 239486 h 925286"/>
                  <a:gd name="connsiteX3" fmla="*/ 1948543 w 3004457"/>
                  <a:gd name="connsiteY3" fmla="*/ 108857 h 925286"/>
                  <a:gd name="connsiteX4" fmla="*/ 3004457 w 3004457"/>
                  <a:gd name="connsiteY4" fmla="*/ 0 h 92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457" h="925286">
                    <a:moveTo>
                      <a:pt x="0" y="925286"/>
                    </a:moveTo>
                    <a:cubicBezTo>
                      <a:pt x="174171" y="791936"/>
                      <a:pt x="348343" y="658586"/>
                      <a:pt x="566057" y="544286"/>
                    </a:cubicBezTo>
                    <a:cubicBezTo>
                      <a:pt x="783771" y="429986"/>
                      <a:pt x="1075872" y="312057"/>
                      <a:pt x="1306286" y="239486"/>
                    </a:cubicBezTo>
                    <a:cubicBezTo>
                      <a:pt x="1536700" y="166915"/>
                      <a:pt x="1665515" y="148771"/>
                      <a:pt x="1948543" y="108857"/>
                    </a:cubicBezTo>
                    <a:cubicBezTo>
                      <a:pt x="2231571" y="68943"/>
                      <a:pt x="2618014" y="34471"/>
                      <a:pt x="3004457" y="0"/>
                    </a:cubicBezTo>
                  </a:path>
                </a:pathLst>
              </a:custGeom>
              <a:noFill/>
              <a:ln w="76200">
                <a:solidFill>
                  <a:schemeClr val="accent3"/>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4" name="文本框 53">
                <a:extLst>
                  <a:ext uri="{FF2B5EF4-FFF2-40B4-BE49-F238E27FC236}">
                    <a16:creationId xmlns:a16="http://schemas.microsoft.com/office/drawing/2014/main" id="{121DF9C0-77CE-05A5-70BD-46454C3047C1}"/>
                  </a:ext>
                </a:extLst>
              </p:cNvPr>
              <p:cNvSpPr txBox="1"/>
              <p:nvPr/>
            </p:nvSpPr>
            <p:spPr>
              <a:xfrm>
                <a:off x="4520102" y="3586052"/>
                <a:ext cx="1436914" cy="646331"/>
              </a:xfrm>
              <a:prstGeom prst="rect">
                <a:avLst/>
              </a:prstGeom>
              <a:noFill/>
            </p:spPr>
            <p:txBody>
              <a:bodyPr wrap="square">
                <a:spAutoFit/>
              </a:bodyPr>
              <a:lstStyle/>
              <a:p>
                <a:pPr algn="ctr"/>
                <a:r>
                  <a:rPr lang="zh-CN" altLang="en-US" b="1" dirty="0">
                    <a:solidFill>
                      <a:schemeClr val="accent3"/>
                    </a:solidFill>
                    <a:latin typeface="+mn-ea"/>
                  </a:rPr>
                  <a:t>使用</a:t>
                </a:r>
                <a:r>
                  <a:rPr lang="en-US" altLang="zh-CN" b="1" dirty="0">
                    <a:solidFill>
                      <a:schemeClr val="accent3"/>
                    </a:solidFill>
                    <a:latin typeface="+mn-ea"/>
                  </a:rPr>
                  <a:t>SMTP</a:t>
                </a:r>
              </a:p>
              <a:p>
                <a:pPr algn="ctr"/>
                <a:r>
                  <a:rPr lang="zh-CN" altLang="en-US" b="1" dirty="0">
                    <a:solidFill>
                      <a:schemeClr val="accent3"/>
                    </a:solidFill>
                    <a:latin typeface="+mn-ea"/>
                  </a:rPr>
                  <a:t>发送邮件</a:t>
                </a:r>
              </a:p>
            </p:txBody>
          </p:sp>
        </p:grpSp>
        <p:grpSp>
          <p:nvGrpSpPr>
            <p:cNvPr id="55" name="组合 54">
              <a:extLst>
                <a:ext uri="{FF2B5EF4-FFF2-40B4-BE49-F238E27FC236}">
                  <a16:creationId xmlns:a16="http://schemas.microsoft.com/office/drawing/2014/main" id="{530B2225-1A0E-DAA4-40B2-98207D87970B}"/>
                </a:ext>
              </a:extLst>
            </p:cNvPr>
            <p:cNvGrpSpPr/>
            <p:nvPr/>
          </p:nvGrpSpPr>
          <p:grpSpPr>
            <a:xfrm>
              <a:off x="8780013" y="1566898"/>
              <a:ext cx="2529514" cy="1467845"/>
              <a:chOff x="8780013" y="3994095"/>
              <a:chExt cx="2529514" cy="1467845"/>
            </a:xfrm>
          </p:grpSpPr>
          <p:cxnSp>
            <p:nvCxnSpPr>
              <p:cNvPr id="56" name="连接符: 曲线 55">
                <a:extLst>
                  <a:ext uri="{FF2B5EF4-FFF2-40B4-BE49-F238E27FC236}">
                    <a16:creationId xmlns:a16="http://schemas.microsoft.com/office/drawing/2014/main" id="{3668E623-766E-15BB-C254-BD89D07A3103}"/>
                  </a:ext>
                </a:extLst>
              </p:cNvPr>
              <p:cNvCxnSpPr>
                <a:cxnSpLocks/>
              </p:cNvCxnSpPr>
              <p:nvPr/>
            </p:nvCxnSpPr>
            <p:spPr>
              <a:xfrm flipH="1" flipV="1">
                <a:off x="8780013" y="3994095"/>
                <a:ext cx="689602" cy="1467845"/>
              </a:xfrm>
              <a:prstGeom prst="curvedConnector3">
                <a:avLst>
                  <a:gd name="adj1" fmla="val -33150"/>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08FA722-7AB5-C866-0C24-2CB606984AA6}"/>
                  </a:ext>
                </a:extLst>
              </p:cNvPr>
              <p:cNvSpPr txBox="1"/>
              <p:nvPr/>
            </p:nvSpPr>
            <p:spPr>
              <a:xfrm>
                <a:off x="9872613" y="4670528"/>
                <a:ext cx="1436914" cy="646331"/>
              </a:xfrm>
              <a:prstGeom prst="rect">
                <a:avLst/>
              </a:prstGeom>
              <a:noFill/>
            </p:spPr>
            <p:txBody>
              <a:bodyPr wrap="square">
                <a:spAutoFit/>
              </a:bodyPr>
              <a:lstStyle/>
              <a:p>
                <a:pPr algn="ctr"/>
                <a:r>
                  <a:rPr lang="zh-CN" altLang="en-US" b="1" dirty="0">
                    <a:solidFill>
                      <a:schemeClr val="accent4"/>
                    </a:solidFill>
                    <a:latin typeface="+mn-ea"/>
                  </a:rPr>
                  <a:t>使用</a:t>
                </a:r>
                <a:r>
                  <a:rPr lang="en-US" altLang="zh-CN" b="1" dirty="0">
                    <a:solidFill>
                      <a:schemeClr val="accent4"/>
                    </a:solidFill>
                    <a:latin typeface="+mn-ea"/>
                  </a:rPr>
                  <a:t>POP3</a:t>
                </a:r>
              </a:p>
              <a:p>
                <a:pPr algn="ctr"/>
                <a:r>
                  <a:rPr lang="zh-CN" altLang="en-US" b="1" dirty="0">
                    <a:solidFill>
                      <a:schemeClr val="accent4"/>
                    </a:solidFill>
                    <a:latin typeface="+mn-ea"/>
                  </a:rPr>
                  <a:t>读取邮件</a:t>
                </a:r>
              </a:p>
            </p:txBody>
          </p:sp>
        </p:grpSp>
      </p:grpSp>
      <p:grpSp>
        <p:nvGrpSpPr>
          <p:cNvPr id="71" name="组合 70">
            <a:extLst>
              <a:ext uri="{FF2B5EF4-FFF2-40B4-BE49-F238E27FC236}">
                <a16:creationId xmlns:a16="http://schemas.microsoft.com/office/drawing/2014/main" id="{F06DC15C-29D4-DA3C-BE9A-F7558A3A9EAF}"/>
              </a:ext>
            </a:extLst>
          </p:cNvPr>
          <p:cNvGrpSpPr/>
          <p:nvPr/>
        </p:nvGrpSpPr>
        <p:grpSpPr>
          <a:xfrm>
            <a:off x="352859" y="3668332"/>
            <a:ext cx="11217189" cy="2565696"/>
            <a:chOff x="352859" y="3668332"/>
            <a:chExt cx="11217189" cy="2565696"/>
          </a:xfrm>
        </p:grpSpPr>
        <p:sp>
          <p:nvSpPr>
            <p:cNvPr id="72" name="矩形 71">
              <a:extLst>
                <a:ext uri="{FF2B5EF4-FFF2-40B4-BE49-F238E27FC236}">
                  <a16:creationId xmlns:a16="http://schemas.microsoft.com/office/drawing/2014/main" id="{E0569E58-70C5-2629-69EC-C4902A42DD46}"/>
                </a:ext>
              </a:extLst>
            </p:cNvPr>
            <p:cNvSpPr/>
            <p:nvPr/>
          </p:nvSpPr>
          <p:spPr>
            <a:xfrm>
              <a:off x="492197" y="4246297"/>
              <a:ext cx="1158240" cy="198773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latin typeface="+mn-ea"/>
              </a:endParaRPr>
            </a:p>
          </p:txBody>
        </p:sp>
        <p:sp>
          <p:nvSpPr>
            <p:cNvPr id="73" name="文本框 72">
              <a:extLst>
                <a:ext uri="{FF2B5EF4-FFF2-40B4-BE49-F238E27FC236}">
                  <a16:creationId xmlns:a16="http://schemas.microsoft.com/office/drawing/2014/main" id="{7C90129F-647B-43F8-3D7F-639AA97BAEE0}"/>
                </a:ext>
              </a:extLst>
            </p:cNvPr>
            <p:cNvSpPr txBox="1"/>
            <p:nvPr/>
          </p:nvSpPr>
          <p:spPr>
            <a:xfrm>
              <a:off x="352859" y="3668332"/>
              <a:ext cx="1436914" cy="584775"/>
            </a:xfrm>
            <a:prstGeom prst="rect">
              <a:avLst/>
            </a:prstGeom>
            <a:noFill/>
          </p:spPr>
          <p:txBody>
            <a:bodyPr wrap="square">
              <a:spAutoFit/>
            </a:bodyPr>
            <a:lstStyle/>
            <a:p>
              <a:pPr algn="ctr"/>
              <a:r>
                <a:rPr lang="zh-CN" altLang="en-US" sz="1600" b="1" dirty="0">
                  <a:latin typeface="+mn-ea"/>
                </a:rPr>
                <a:t>发送方</a:t>
              </a:r>
              <a:endParaRPr lang="en-US" altLang="zh-CN" sz="1600" b="1" dirty="0">
                <a:latin typeface="+mn-ea"/>
              </a:endParaRPr>
            </a:p>
            <a:p>
              <a:pPr algn="ctr"/>
              <a:r>
                <a:rPr lang="zh-CN" altLang="en-US" sz="1600" b="1" dirty="0">
                  <a:latin typeface="+mn-ea"/>
                </a:rPr>
                <a:t>用户代理</a:t>
              </a:r>
            </a:p>
          </p:txBody>
        </p:sp>
        <p:sp>
          <p:nvSpPr>
            <p:cNvPr id="74" name="矩形 73">
              <a:extLst>
                <a:ext uri="{FF2B5EF4-FFF2-40B4-BE49-F238E27FC236}">
                  <a16:creationId xmlns:a16="http://schemas.microsoft.com/office/drawing/2014/main" id="{C5A0CA6D-9673-26FD-43C8-DD7E0E39B0BB}"/>
                </a:ext>
              </a:extLst>
            </p:cNvPr>
            <p:cNvSpPr/>
            <p:nvPr/>
          </p:nvSpPr>
          <p:spPr>
            <a:xfrm>
              <a:off x="3361671" y="4244903"/>
              <a:ext cx="1158240" cy="19877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75" name="文本框 74">
              <a:extLst>
                <a:ext uri="{FF2B5EF4-FFF2-40B4-BE49-F238E27FC236}">
                  <a16:creationId xmlns:a16="http://schemas.microsoft.com/office/drawing/2014/main" id="{40B9435E-E690-889E-3ED7-211689E7ABC8}"/>
                </a:ext>
              </a:extLst>
            </p:cNvPr>
            <p:cNvSpPr txBox="1"/>
            <p:nvPr/>
          </p:nvSpPr>
          <p:spPr>
            <a:xfrm>
              <a:off x="3222333" y="3668332"/>
              <a:ext cx="1436914" cy="584775"/>
            </a:xfrm>
            <a:prstGeom prst="rect">
              <a:avLst/>
            </a:prstGeom>
            <a:noFill/>
          </p:spPr>
          <p:txBody>
            <a:bodyPr wrap="square">
              <a:spAutoFit/>
            </a:bodyPr>
            <a:lstStyle/>
            <a:p>
              <a:pPr algn="ctr"/>
              <a:r>
                <a:rPr lang="zh-CN" altLang="en-US" sz="1600" b="1" dirty="0">
                  <a:latin typeface="+mn-ea"/>
                </a:rPr>
                <a:t>发送方</a:t>
              </a:r>
              <a:endParaRPr lang="en-US" altLang="zh-CN" sz="1600" b="1" dirty="0">
                <a:latin typeface="+mn-ea"/>
              </a:endParaRPr>
            </a:p>
            <a:p>
              <a:pPr algn="ctr"/>
              <a:r>
                <a:rPr lang="zh-CN" altLang="en-US" sz="1600" b="1" dirty="0">
                  <a:latin typeface="+mn-ea"/>
                </a:rPr>
                <a:t>邮件服务器</a:t>
              </a:r>
            </a:p>
          </p:txBody>
        </p:sp>
        <p:sp>
          <p:nvSpPr>
            <p:cNvPr id="76" name="矩形 75">
              <a:extLst>
                <a:ext uri="{FF2B5EF4-FFF2-40B4-BE49-F238E27FC236}">
                  <a16:creationId xmlns:a16="http://schemas.microsoft.com/office/drawing/2014/main" id="{FB5FA314-D5D6-EC18-81B7-2899C3742D4E}"/>
                </a:ext>
              </a:extLst>
            </p:cNvPr>
            <p:cNvSpPr/>
            <p:nvPr/>
          </p:nvSpPr>
          <p:spPr>
            <a:xfrm>
              <a:off x="7263660" y="4244903"/>
              <a:ext cx="1158240" cy="19877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77" name="文本框 76">
              <a:extLst>
                <a:ext uri="{FF2B5EF4-FFF2-40B4-BE49-F238E27FC236}">
                  <a16:creationId xmlns:a16="http://schemas.microsoft.com/office/drawing/2014/main" id="{2D5BB9C6-3B56-3D8A-9B92-7D7A2605CEBF}"/>
                </a:ext>
              </a:extLst>
            </p:cNvPr>
            <p:cNvSpPr txBox="1"/>
            <p:nvPr/>
          </p:nvSpPr>
          <p:spPr>
            <a:xfrm>
              <a:off x="7124322" y="3671876"/>
              <a:ext cx="1436914" cy="584775"/>
            </a:xfrm>
            <a:prstGeom prst="rect">
              <a:avLst/>
            </a:prstGeom>
            <a:noFill/>
          </p:spPr>
          <p:txBody>
            <a:bodyPr wrap="square">
              <a:spAutoFit/>
            </a:bodyPr>
            <a:lstStyle/>
            <a:p>
              <a:pPr algn="ctr"/>
              <a:r>
                <a:rPr lang="zh-CN" altLang="en-US" sz="1600" b="1" dirty="0">
                  <a:latin typeface="+mn-ea"/>
                </a:rPr>
                <a:t>接收方</a:t>
              </a:r>
              <a:endParaRPr lang="en-US" altLang="zh-CN" sz="1600" b="1" dirty="0">
                <a:latin typeface="+mn-ea"/>
              </a:endParaRPr>
            </a:p>
            <a:p>
              <a:pPr algn="ctr"/>
              <a:r>
                <a:rPr lang="zh-CN" altLang="en-US" sz="1600" b="1" dirty="0">
                  <a:latin typeface="+mn-ea"/>
                </a:rPr>
                <a:t>邮件服务器</a:t>
              </a:r>
            </a:p>
          </p:txBody>
        </p:sp>
        <p:sp>
          <p:nvSpPr>
            <p:cNvPr id="78" name="矩形 77">
              <a:extLst>
                <a:ext uri="{FF2B5EF4-FFF2-40B4-BE49-F238E27FC236}">
                  <a16:creationId xmlns:a16="http://schemas.microsoft.com/office/drawing/2014/main" id="{5B689472-4AA3-9885-C021-24CB2CA56F0B}"/>
                </a:ext>
              </a:extLst>
            </p:cNvPr>
            <p:cNvSpPr/>
            <p:nvPr/>
          </p:nvSpPr>
          <p:spPr>
            <a:xfrm>
              <a:off x="10272472" y="4244902"/>
              <a:ext cx="1158240" cy="198773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latin typeface="+mn-ea"/>
              </a:endParaRPr>
            </a:p>
          </p:txBody>
        </p:sp>
        <p:sp>
          <p:nvSpPr>
            <p:cNvPr id="79" name="文本框 78">
              <a:extLst>
                <a:ext uri="{FF2B5EF4-FFF2-40B4-BE49-F238E27FC236}">
                  <a16:creationId xmlns:a16="http://schemas.microsoft.com/office/drawing/2014/main" id="{317B4920-5EDB-0529-4795-A42C1580D44A}"/>
                </a:ext>
              </a:extLst>
            </p:cNvPr>
            <p:cNvSpPr txBox="1"/>
            <p:nvPr/>
          </p:nvSpPr>
          <p:spPr>
            <a:xfrm>
              <a:off x="10133134" y="3668332"/>
              <a:ext cx="1436914" cy="584775"/>
            </a:xfrm>
            <a:prstGeom prst="rect">
              <a:avLst/>
            </a:prstGeom>
            <a:noFill/>
          </p:spPr>
          <p:txBody>
            <a:bodyPr wrap="square">
              <a:spAutoFit/>
            </a:bodyPr>
            <a:lstStyle/>
            <a:p>
              <a:pPr algn="ctr"/>
              <a:r>
                <a:rPr lang="zh-CN" altLang="en-US" sz="1600" b="1" dirty="0">
                  <a:latin typeface="+mn-ea"/>
                </a:rPr>
                <a:t>接收方</a:t>
              </a:r>
              <a:endParaRPr lang="en-US" altLang="zh-CN" sz="1600" b="1" dirty="0">
                <a:latin typeface="+mn-ea"/>
              </a:endParaRPr>
            </a:p>
            <a:p>
              <a:pPr algn="ctr"/>
              <a:r>
                <a:rPr lang="zh-CN" altLang="en-US" sz="1600" b="1" dirty="0">
                  <a:latin typeface="+mn-ea"/>
                </a:rPr>
                <a:t>用户代理</a:t>
              </a:r>
            </a:p>
          </p:txBody>
        </p:sp>
      </p:grpSp>
      <p:grpSp>
        <p:nvGrpSpPr>
          <p:cNvPr id="80" name="组合 79">
            <a:extLst>
              <a:ext uri="{FF2B5EF4-FFF2-40B4-BE49-F238E27FC236}">
                <a16:creationId xmlns:a16="http://schemas.microsoft.com/office/drawing/2014/main" id="{86CF5D6A-F0CC-D310-29EA-D1CF3682B661}"/>
              </a:ext>
            </a:extLst>
          </p:cNvPr>
          <p:cNvGrpSpPr/>
          <p:nvPr/>
        </p:nvGrpSpPr>
        <p:grpSpPr>
          <a:xfrm>
            <a:off x="539054" y="4328073"/>
            <a:ext cx="944880" cy="862448"/>
            <a:chOff x="4460470" y="2412275"/>
            <a:chExt cx="944880" cy="862448"/>
          </a:xfrm>
        </p:grpSpPr>
        <p:sp>
          <p:nvSpPr>
            <p:cNvPr id="81" name="椭圆 80">
              <a:extLst>
                <a:ext uri="{FF2B5EF4-FFF2-40B4-BE49-F238E27FC236}">
                  <a16:creationId xmlns:a16="http://schemas.microsoft.com/office/drawing/2014/main" id="{9356362E-A2B0-3A1F-DD5B-0B8E4A5D7FBC}"/>
                </a:ext>
              </a:extLst>
            </p:cNvPr>
            <p:cNvSpPr/>
            <p:nvPr/>
          </p:nvSpPr>
          <p:spPr>
            <a:xfrm>
              <a:off x="4502331" y="2412275"/>
              <a:ext cx="864000" cy="8624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82" name="文本框 81">
              <a:extLst>
                <a:ext uri="{FF2B5EF4-FFF2-40B4-BE49-F238E27FC236}">
                  <a16:creationId xmlns:a16="http://schemas.microsoft.com/office/drawing/2014/main" id="{7FC72256-EB09-38A4-EA60-A2B4AA9D9DEB}"/>
                </a:ext>
              </a:extLst>
            </p:cNvPr>
            <p:cNvSpPr txBox="1"/>
            <p:nvPr/>
          </p:nvSpPr>
          <p:spPr>
            <a:xfrm>
              <a:off x="4460470" y="2579509"/>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客户</a:t>
              </a:r>
            </a:p>
          </p:txBody>
        </p:sp>
      </p:grpSp>
      <p:sp>
        <p:nvSpPr>
          <p:cNvPr id="83" name="文本框 82">
            <a:extLst>
              <a:ext uri="{FF2B5EF4-FFF2-40B4-BE49-F238E27FC236}">
                <a16:creationId xmlns:a16="http://schemas.microsoft.com/office/drawing/2014/main" id="{54430A00-FD3C-9CF8-9C3A-B5553967D8D1}"/>
              </a:ext>
            </a:extLst>
          </p:cNvPr>
          <p:cNvSpPr txBox="1"/>
          <p:nvPr/>
        </p:nvSpPr>
        <p:spPr>
          <a:xfrm>
            <a:off x="1749172" y="4177814"/>
            <a:ext cx="1436914" cy="584775"/>
          </a:xfrm>
          <a:prstGeom prst="rect">
            <a:avLst/>
          </a:prstGeom>
          <a:noFill/>
        </p:spPr>
        <p:txBody>
          <a:bodyPr wrap="square">
            <a:spAutoFit/>
          </a:bodyPr>
          <a:lstStyle/>
          <a:p>
            <a:pPr algn="ctr"/>
            <a:r>
              <a:rPr lang="zh-CN" altLang="en-US" sz="1600" b="1" dirty="0">
                <a:solidFill>
                  <a:schemeClr val="accent3"/>
                </a:solidFill>
                <a:latin typeface="+mn-ea"/>
              </a:rPr>
              <a:t>使用</a:t>
            </a:r>
            <a:r>
              <a:rPr lang="en-US" altLang="zh-CN" sz="1600" b="1" dirty="0">
                <a:solidFill>
                  <a:schemeClr val="accent3"/>
                </a:solidFill>
                <a:latin typeface="+mn-ea"/>
              </a:rPr>
              <a:t>SMTP</a:t>
            </a:r>
          </a:p>
          <a:p>
            <a:pPr algn="ctr"/>
            <a:r>
              <a:rPr lang="zh-CN" altLang="en-US" sz="1600" b="1" dirty="0">
                <a:solidFill>
                  <a:schemeClr val="accent3"/>
                </a:solidFill>
                <a:latin typeface="+mn-ea"/>
              </a:rPr>
              <a:t>发送邮件</a:t>
            </a:r>
          </a:p>
        </p:txBody>
      </p:sp>
      <p:grpSp>
        <p:nvGrpSpPr>
          <p:cNvPr id="84" name="组合 83">
            <a:extLst>
              <a:ext uri="{FF2B5EF4-FFF2-40B4-BE49-F238E27FC236}">
                <a16:creationId xmlns:a16="http://schemas.microsoft.com/office/drawing/2014/main" id="{04D1FCFA-3C6F-B5D8-89FB-94499D4815E4}"/>
              </a:ext>
            </a:extLst>
          </p:cNvPr>
          <p:cNvGrpSpPr/>
          <p:nvPr/>
        </p:nvGrpSpPr>
        <p:grpSpPr>
          <a:xfrm>
            <a:off x="3425620" y="4327702"/>
            <a:ext cx="944880" cy="864000"/>
            <a:chOff x="4477562" y="2412274"/>
            <a:chExt cx="944880" cy="864000"/>
          </a:xfrm>
        </p:grpSpPr>
        <p:sp>
          <p:nvSpPr>
            <p:cNvPr id="85" name="椭圆 84">
              <a:extLst>
                <a:ext uri="{FF2B5EF4-FFF2-40B4-BE49-F238E27FC236}">
                  <a16:creationId xmlns:a16="http://schemas.microsoft.com/office/drawing/2014/main" id="{4E2AF152-3CFD-0796-86A1-CBA80A734B31}"/>
                </a:ext>
              </a:extLst>
            </p:cNvPr>
            <p:cNvSpPr/>
            <p:nvPr/>
          </p:nvSpPr>
          <p:spPr>
            <a:xfrm>
              <a:off x="4502331" y="2412274"/>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86" name="文本框 85">
              <a:extLst>
                <a:ext uri="{FF2B5EF4-FFF2-40B4-BE49-F238E27FC236}">
                  <a16:creationId xmlns:a16="http://schemas.microsoft.com/office/drawing/2014/main" id="{219B82AD-929E-FFD4-1DD4-89659A051379}"/>
                </a:ext>
              </a:extLst>
            </p:cNvPr>
            <p:cNvSpPr txBox="1"/>
            <p:nvPr/>
          </p:nvSpPr>
          <p:spPr>
            <a:xfrm>
              <a:off x="4477562" y="2579509"/>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服务器</a:t>
              </a:r>
            </a:p>
          </p:txBody>
        </p:sp>
      </p:grpSp>
      <p:grpSp>
        <p:nvGrpSpPr>
          <p:cNvPr id="87" name="组合 86">
            <a:extLst>
              <a:ext uri="{FF2B5EF4-FFF2-40B4-BE49-F238E27FC236}">
                <a16:creationId xmlns:a16="http://schemas.microsoft.com/office/drawing/2014/main" id="{1152613F-91CB-AD20-DAE1-C1E76D661EFA}"/>
              </a:ext>
            </a:extLst>
          </p:cNvPr>
          <p:cNvGrpSpPr/>
          <p:nvPr/>
        </p:nvGrpSpPr>
        <p:grpSpPr>
          <a:xfrm>
            <a:off x="3417073" y="5288902"/>
            <a:ext cx="944880" cy="864000"/>
            <a:chOff x="4469016" y="2412274"/>
            <a:chExt cx="944880" cy="864000"/>
          </a:xfrm>
        </p:grpSpPr>
        <p:sp>
          <p:nvSpPr>
            <p:cNvPr id="88" name="椭圆 87">
              <a:extLst>
                <a:ext uri="{FF2B5EF4-FFF2-40B4-BE49-F238E27FC236}">
                  <a16:creationId xmlns:a16="http://schemas.microsoft.com/office/drawing/2014/main" id="{44AEFD5A-013E-E15F-88BB-381770BC73E9}"/>
                </a:ext>
              </a:extLst>
            </p:cNvPr>
            <p:cNvSpPr/>
            <p:nvPr/>
          </p:nvSpPr>
          <p:spPr>
            <a:xfrm>
              <a:off x="4502331" y="2412274"/>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89" name="文本框 88">
              <a:extLst>
                <a:ext uri="{FF2B5EF4-FFF2-40B4-BE49-F238E27FC236}">
                  <a16:creationId xmlns:a16="http://schemas.microsoft.com/office/drawing/2014/main" id="{8B49DF7B-EBA6-C8E8-1F22-017B493953F2}"/>
                </a:ext>
              </a:extLst>
            </p:cNvPr>
            <p:cNvSpPr txBox="1"/>
            <p:nvPr/>
          </p:nvSpPr>
          <p:spPr>
            <a:xfrm>
              <a:off x="4469016" y="2579509"/>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客户</a:t>
              </a:r>
            </a:p>
          </p:txBody>
        </p:sp>
      </p:grpSp>
      <p:grpSp>
        <p:nvGrpSpPr>
          <p:cNvPr id="90" name="组合 89">
            <a:extLst>
              <a:ext uri="{FF2B5EF4-FFF2-40B4-BE49-F238E27FC236}">
                <a16:creationId xmlns:a16="http://schemas.microsoft.com/office/drawing/2014/main" id="{CEF78591-3AAA-BE80-7CF3-B704191A7D74}"/>
              </a:ext>
            </a:extLst>
          </p:cNvPr>
          <p:cNvGrpSpPr/>
          <p:nvPr/>
        </p:nvGrpSpPr>
        <p:grpSpPr>
          <a:xfrm>
            <a:off x="7336155" y="4327702"/>
            <a:ext cx="944880" cy="864000"/>
            <a:chOff x="7336155" y="4596542"/>
            <a:chExt cx="944880" cy="864000"/>
          </a:xfrm>
        </p:grpSpPr>
        <p:sp>
          <p:nvSpPr>
            <p:cNvPr id="91" name="椭圆 90">
              <a:extLst>
                <a:ext uri="{FF2B5EF4-FFF2-40B4-BE49-F238E27FC236}">
                  <a16:creationId xmlns:a16="http://schemas.microsoft.com/office/drawing/2014/main" id="{4A8ECD24-8997-427B-0124-5AF4AD33400A}"/>
                </a:ext>
              </a:extLst>
            </p:cNvPr>
            <p:cNvSpPr/>
            <p:nvPr/>
          </p:nvSpPr>
          <p:spPr>
            <a:xfrm>
              <a:off x="7352378" y="4596542"/>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92" name="文本框 91">
              <a:extLst>
                <a:ext uri="{FF2B5EF4-FFF2-40B4-BE49-F238E27FC236}">
                  <a16:creationId xmlns:a16="http://schemas.microsoft.com/office/drawing/2014/main" id="{369F19F5-CAFB-BA30-A409-165ABFDE74DF}"/>
                </a:ext>
              </a:extLst>
            </p:cNvPr>
            <p:cNvSpPr txBox="1"/>
            <p:nvPr/>
          </p:nvSpPr>
          <p:spPr>
            <a:xfrm>
              <a:off x="7336155" y="4763777"/>
              <a:ext cx="944880" cy="584775"/>
            </a:xfrm>
            <a:prstGeom prst="rect">
              <a:avLst/>
            </a:prstGeom>
            <a:noFill/>
          </p:spPr>
          <p:txBody>
            <a:bodyPr wrap="square">
              <a:spAutoFit/>
            </a:bodyPr>
            <a:lstStyle/>
            <a:p>
              <a:pPr algn="ctr"/>
              <a:r>
                <a:rPr lang="en-US" altLang="zh-CN" sz="1600" b="1" dirty="0">
                  <a:latin typeface="+mn-ea"/>
                </a:rPr>
                <a:t>POP3</a:t>
              </a:r>
            </a:p>
            <a:p>
              <a:pPr algn="ctr"/>
              <a:r>
                <a:rPr lang="zh-CN" altLang="en-US" sz="1600" b="1" dirty="0">
                  <a:latin typeface="+mn-ea"/>
                </a:rPr>
                <a:t>服务器</a:t>
              </a:r>
            </a:p>
          </p:txBody>
        </p:sp>
      </p:grpSp>
      <p:grpSp>
        <p:nvGrpSpPr>
          <p:cNvPr id="93" name="组合 92">
            <a:extLst>
              <a:ext uri="{FF2B5EF4-FFF2-40B4-BE49-F238E27FC236}">
                <a16:creationId xmlns:a16="http://schemas.microsoft.com/office/drawing/2014/main" id="{86951446-6391-4E0C-A44D-EDDB48BF40BE}"/>
              </a:ext>
            </a:extLst>
          </p:cNvPr>
          <p:cNvGrpSpPr/>
          <p:nvPr/>
        </p:nvGrpSpPr>
        <p:grpSpPr>
          <a:xfrm>
            <a:off x="7336154" y="5288902"/>
            <a:ext cx="944880" cy="864000"/>
            <a:chOff x="4486108" y="2412274"/>
            <a:chExt cx="944880" cy="864000"/>
          </a:xfrm>
        </p:grpSpPr>
        <p:sp>
          <p:nvSpPr>
            <p:cNvPr id="94" name="椭圆 93">
              <a:extLst>
                <a:ext uri="{FF2B5EF4-FFF2-40B4-BE49-F238E27FC236}">
                  <a16:creationId xmlns:a16="http://schemas.microsoft.com/office/drawing/2014/main" id="{E3CBBAA2-B527-D148-FB54-702653761D73}"/>
                </a:ext>
              </a:extLst>
            </p:cNvPr>
            <p:cNvSpPr/>
            <p:nvPr/>
          </p:nvSpPr>
          <p:spPr>
            <a:xfrm>
              <a:off x="4502331" y="2412274"/>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95" name="文本框 94">
              <a:extLst>
                <a:ext uri="{FF2B5EF4-FFF2-40B4-BE49-F238E27FC236}">
                  <a16:creationId xmlns:a16="http://schemas.microsoft.com/office/drawing/2014/main" id="{B0C2869B-131B-4D9B-4371-519B1BBC6638}"/>
                </a:ext>
              </a:extLst>
            </p:cNvPr>
            <p:cNvSpPr txBox="1"/>
            <p:nvPr/>
          </p:nvSpPr>
          <p:spPr>
            <a:xfrm>
              <a:off x="4486108" y="2579509"/>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服务器</a:t>
              </a:r>
            </a:p>
          </p:txBody>
        </p:sp>
      </p:grpSp>
      <p:grpSp>
        <p:nvGrpSpPr>
          <p:cNvPr id="96" name="组合 95">
            <a:extLst>
              <a:ext uri="{FF2B5EF4-FFF2-40B4-BE49-F238E27FC236}">
                <a16:creationId xmlns:a16="http://schemas.microsoft.com/office/drawing/2014/main" id="{F701E9B3-5A1B-0235-1DBC-9F82C8FB00D2}"/>
              </a:ext>
            </a:extLst>
          </p:cNvPr>
          <p:cNvGrpSpPr/>
          <p:nvPr/>
        </p:nvGrpSpPr>
        <p:grpSpPr>
          <a:xfrm>
            <a:off x="10344967" y="4327702"/>
            <a:ext cx="944880" cy="864000"/>
            <a:chOff x="10344967" y="4592998"/>
            <a:chExt cx="944880" cy="864000"/>
          </a:xfrm>
        </p:grpSpPr>
        <p:sp>
          <p:nvSpPr>
            <p:cNvPr id="97" name="椭圆 96">
              <a:extLst>
                <a:ext uri="{FF2B5EF4-FFF2-40B4-BE49-F238E27FC236}">
                  <a16:creationId xmlns:a16="http://schemas.microsoft.com/office/drawing/2014/main" id="{3B3AF502-5FFA-8548-6189-31C4469DD29D}"/>
                </a:ext>
              </a:extLst>
            </p:cNvPr>
            <p:cNvSpPr/>
            <p:nvPr/>
          </p:nvSpPr>
          <p:spPr>
            <a:xfrm>
              <a:off x="10361190" y="4592998"/>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98" name="文本框 97">
              <a:extLst>
                <a:ext uri="{FF2B5EF4-FFF2-40B4-BE49-F238E27FC236}">
                  <a16:creationId xmlns:a16="http://schemas.microsoft.com/office/drawing/2014/main" id="{40C8BF00-F783-563D-7123-48024FA5F9AE}"/>
                </a:ext>
              </a:extLst>
            </p:cNvPr>
            <p:cNvSpPr txBox="1"/>
            <p:nvPr/>
          </p:nvSpPr>
          <p:spPr>
            <a:xfrm>
              <a:off x="10344967" y="4760233"/>
              <a:ext cx="944880" cy="584775"/>
            </a:xfrm>
            <a:prstGeom prst="rect">
              <a:avLst/>
            </a:prstGeom>
            <a:noFill/>
          </p:spPr>
          <p:txBody>
            <a:bodyPr wrap="square">
              <a:spAutoFit/>
            </a:bodyPr>
            <a:lstStyle/>
            <a:p>
              <a:pPr algn="ctr"/>
              <a:r>
                <a:rPr lang="en-US" altLang="zh-CN" sz="1600" b="1" dirty="0">
                  <a:latin typeface="+mn-ea"/>
                </a:rPr>
                <a:t>POP3</a:t>
              </a:r>
            </a:p>
            <a:p>
              <a:pPr algn="ctr"/>
              <a:r>
                <a:rPr lang="zh-CN" altLang="en-US" sz="1600" b="1" dirty="0">
                  <a:latin typeface="+mn-ea"/>
                </a:rPr>
                <a:t>客户</a:t>
              </a:r>
            </a:p>
          </p:txBody>
        </p:sp>
      </p:grpSp>
      <p:grpSp>
        <p:nvGrpSpPr>
          <p:cNvPr id="99" name="组合 98">
            <a:extLst>
              <a:ext uri="{FF2B5EF4-FFF2-40B4-BE49-F238E27FC236}">
                <a16:creationId xmlns:a16="http://schemas.microsoft.com/office/drawing/2014/main" id="{97AD8D1E-D97D-CFE9-89BB-43292C664FF2}"/>
              </a:ext>
            </a:extLst>
          </p:cNvPr>
          <p:cNvGrpSpPr/>
          <p:nvPr/>
        </p:nvGrpSpPr>
        <p:grpSpPr>
          <a:xfrm>
            <a:off x="1461441" y="4759297"/>
            <a:ext cx="1980705" cy="695966"/>
            <a:chOff x="1461441" y="4759297"/>
            <a:chExt cx="1980705" cy="695966"/>
          </a:xfrm>
        </p:grpSpPr>
        <p:sp>
          <p:nvSpPr>
            <p:cNvPr id="100" name="文本框 99">
              <a:extLst>
                <a:ext uri="{FF2B5EF4-FFF2-40B4-BE49-F238E27FC236}">
                  <a16:creationId xmlns:a16="http://schemas.microsoft.com/office/drawing/2014/main" id="{DCC7AC20-79C5-DCD4-3EA6-7628AEAF56B2}"/>
                </a:ext>
              </a:extLst>
            </p:cNvPr>
            <p:cNvSpPr txBox="1"/>
            <p:nvPr/>
          </p:nvSpPr>
          <p:spPr>
            <a:xfrm>
              <a:off x="1739154" y="4870488"/>
              <a:ext cx="1436914" cy="584775"/>
            </a:xfrm>
            <a:prstGeom prst="rect">
              <a:avLst/>
            </a:prstGeom>
            <a:noFill/>
          </p:spPr>
          <p:txBody>
            <a:bodyPr wrap="square">
              <a:spAutoFit/>
            </a:bodyPr>
            <a:lstStyle/>
            <a:p>
              <a:pPr algn="ctr"/>
              <a:r>
                <a:rPr lang="en-US" altLang="zh-CN" sz="1600" b="1" dirty="0">
                  <a:latin typeface="+mn-ea"/>
                </a:rPr>
                <a:t>TCP</a:t>
              </a:r>
              <a:r>
                <a:rPr lang="zh-CN" altLang="en-US" sz="1600" b="1" dirty="0">
                  <a:latin typeface="+mn-ea"/>
                </a:rPr>
                <a:t>连接</a:t>
              </a:r>
              <a:endParaRPr lang="en-US" altLang="zh-CN" sz="1600" b="1" dirty="0">
                <a:latin typeface="+mn-ea"/>
              </a:endParaRPr>
            </a:p>
            <a:p>
              <a:pPr algn="ctr"/>
              <a:r>
                <a:rPr lang="zh-CN" altLang="en-US" sz="1600" b="1" dirty="0">
                  <a:latin typeface="+mn-ea"/>
                </a:rPr>
                <a:t>端口号</a:t>
              </a:r>
              <a:r>
                <a:rPr lang="en-US" altLang="zh-CN" sz="1600" b="1" dirty="0">
                  <a:latin typeface="+mn-ea"/>
                </a:rPr>
                <a:t>25</a:t>
              </a:r>
              <a:endParaRPr lang="zh-CN" altLang="en-US" sz="1600" b="1" dirty="0">
                <a:latin typeface="+mn-ea"/>
              </a:endParaRPr>
            </a:p>
          </p:txBody>
        </p:sp>
        <p:cxnSp>
          <p:nvCxnSpPr>
            <p:cNvPr id="101" name="直接箭头连接符 100">
              <a:extLst>
                <a:ext uri="{FF2B5EF4-FFF2-40B4-BE49-F238E27FC236}">
                  <a16:creationId xmlns:a16="http://schemas.microsoft.com/office/drawing/2014/main" id="{52976451-ED99-414F-E0B8-9F993106BFEF}"/>
                </a:ext>
              </a:extLst>
            </p:cNvPr>
            <p:cNvCxnSpPr>
              <a:cxnSpLocks/>
            </p:cNvCxnSpPr>
            <p:nvPr/>
          </p:nvCxnSpPr>
          <p:spPr>
            <a:xfrm>
              <a:off x="1461441" y="4759297"/>
              <a:ext cx="1980705" cy="2839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2" name="文本框 101">
            <a:extLst>
              <a:ext uri="{FF2B5EF4-FFF2-40B4-BE49-F238E27FC236}">
                <a16:creationId xmlns:a16="http://schemas.microsoft.com/office/drawing/2014/main" id="{0C69068E-39A9-0968-7EEE-AC7F352CB330}"/>
              </a:ext>
            </a:extLst>
          </p:cNvPr>
          <p:cNvSpPr txBox="1"/>
          <p:nvPr/>
        </p:nvSpPr>
        <p:spPr>
          <a:xfrm>
            <a:off x="4775843" y="5379702"/>
            <a:ext cx="2113192" cy="338554"/>
          </a:xfrm>
          <a:prstGeom prst="rect">
            <a:avLst/>
          </a:prstGeom>
          <a:noFill/>
        </p:spPr>
        <p:txBody>
          <a:bodyPr wrap="square">
            <a:spAutoFit/>
          </a:bodyPr>
          <a:lstStyle/>
          <a:p>
            <a:pPr algn="ctr"/>
            <a:r>
              <a:rPr lang="zh-CN" altLang="en-US" sz="1600" b="1" dirty="0">
                <a:solidFill>
                  <a:schemeClr val="accent3"/>
                </a:solidFill>
                <a:latin typeface="+mn-ea"/>
              </a:rPr>
              <a:t>使用</a:t>
            </a:r>
            <a:r>
              <a:rPr lang="en-US" altLang="zh-CN" sz="1600" b="1" dirty="0">
                <a:solidFill>
                  <a:schemeClr val="accent3"/>
                </a:solidFill>
                <a:latin typeface="+mn-ea"/>
              </a:rPr>
              <a:t>SMTP</a:t>
            </a:r>
            <a:r>
              <a:rPr lang="zh-CN" altLang="en-US" sz="1600" b="1" dirty="0">
                <a:solidFill>
                  <a:schemeClr val="accent3"/>
                </a:solidFill>
                <a:latin typeface="+mn-ea"/>
              </a:rPr>
              <a:t>发送邮件</a:t>
            </a:r>
          </a:p>
        </p:txBody>
      </p:sp>
      <p:grpSp>
        <p:nvGrpSpPr>
          <p:cNvPr id="103" name="组合 102">
            <a:extLst>
              <a:ext uri="{FF2B5EF4-FFF2-40B4-BE49-F238E27FC236}">
                <a16:creationId xmlns:a16="http://schemas.microsoft.com/office/drawing/2014/main" id="{D56A12AC-59C1-440E-A97F-8EB1039C6912}"/>
              </a:ext>
            </a:extLst>
          </p:cNvPr>
          <p:cNvGrpSpPr/>
          <p:nvPr/>
        </p:nvGrpSpPr>
        <p:grpSpPr>
          <a:xfrm>
            <a:off x="4313825" y="5714347"/>
            <a:ext cx="3021766" cy="621523"/>
            <a:chOff x="4313825" y="5714347"/>
            <a:chExt cx="3021766" cy="621523"/>
          </a:xfrm>
        </p:grpSpPr>
        <p:cxnSp>
          <p:nvCxnSpPr>
            <p:cNvPr id="104" name="直接箭头连接符 103">
              <a:extLst>
                <a:ext uri="{FF2B5EF4-FFF2-40B4-BE49-F238E27FC236}">
                  <a16:creationId xmlns:a16="http://schemas.microsoft.com/office/drawing/2014/main" id="{BDBA2ADB-5FB4-3337-6109-FF627FDC3F60}"/>
                </a:ext>
              </a:extLst>
            </p:cNvPr>
            <p:cNvCxnSpPr>
              <a:cxnSpLocks/>
            </p:cNvCxnSpPr>
            <p:nvPr/>
          </p:nvCxnSpPr>
          <p:spPr>
            <a:xfrm>
              <a:off x="4313825" y="5714347"/>
              <a:ext cx="3021766" cy="3116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CA51C465-E45C-4A1A-3389-36DD669DD090}"/>
                </a:ext>
              </a:extLst>
            </p:cNvPr>
            <p:cNvSpPr txBox="1"/>
            <p:nvPr/>
          </p:nvSpPr>
          <p:spPr>
            <a:xfrm>
              <a:off x="5172672" y="5751095"/>
              <a:ext cx="1436914" cy="584775"/>
            </a:xfrm>
            <a:prstGeom prst="rect">
              <a:avLst/>
            </a:prstGeom>
            <a:noFill/>
          </p:spPr>
          <p:txBody>
            <a:bodyPr wrap="square">
              <a:spAutoFit/>
            </a:bodyPr>
            <a:lstStyle/>
            <a:p>
              <a:pPr algn="ctr"/>
              <a:r>
                <a:rPr lang="en-US" altLang="zh-CN" sz="1600" b="1" dirty="0">
                  <a:latin typeface="+mn-ea"/>
                </a:rPr>
                <a:t>TCP</a:t>
              </a:r>
              <a:r>
                <a:rPr lang="zh-CN" altLang="en-US" sz="1600" b="1" dirty="0">
                  <a:latin typeface="+mn-ea"/>
                </a:rPr>
                <a:t>连接</a:t>
              </a:r>
              <a:endParaRPr lang="en-US" altLang="zh-CN" sz="1600" b="1" dirty="0">
                <a:latin typeface="+mn-ea"/>
              </a:endParaRPr>
            </a:p>
            <a:p>
              <a:pPr algn="ctr"/>
              <a:r>
                <a:rPr lang="zh-CN" altLang="en-US" sz="1600" b="1" dirty="0">
                  <a:latin typeface="+mn-ea"/>
                </a:rPr>
                <a:t>端口号</a:t>
              </a:r>
              <a:r>
                <a:rPr lang="en-US" altLang="zh-CN" sz="1600" b="1" dirty="0">
                  <a:latin typeface="+mn-ea"/>
                </a:rPr>
                <a:t>25</a:t>
              </a:r>
              <a:endParaRPr lang="zh-CN" altLang="en-US" sz="1600" b="1" dirty="0">
                <a:latin typeface="+mn-ea"/>
              </a:endParaRPr>
            </a:p>
          </p:txBody>
        </p:sp>
      </p:grpSp>
      <p:grpSp>
        <p:nvGrpSpPr>
          <p:cNvPr id="106" name="组合 105">
            <a:extLst>
              <a:ext uri="{FF2B5EF4-FFF2-40B4-BE49-F238E27FC236}">
                <a16:creationId xmlns:a16="http://schemas.microsoft.com/office/drawing/2014/main" id="{A2A63D7C-9FED-B6F6-BCF0-BC76BEC21103}"/>
              </a:ext>
            </a:extLst>
          </p:cNvPr>
          <p:cNvGrpSpPr/>
          <p:nvPr/>
        </p:nvGrpSpPr>
        <p:grpSpPr>
          <a:xfrm>
            <a:off x="8245551" y="4769952"/>
            <a:ext cx="2063932" cy="686185"/>
            <a:chOff x="8245551" y="4769952"/>
            <a:chExt cx="2063932" cy="686185"/>
          </a:xfrm>
        </p:grpSpPr>
        <p:cxnSp>
          <p:nvCxnSpPr>
            <p:cNvPr id="107" name="直接箭头连接符 106">
              <a:extLst>
                <a:ext uri="{FF2B5EF4-FFF2-40B4-BE49-F238E27FC236}">
                  <a16:creationId xmlns:a16="http://schemas.microsoft.com/office/drawing/2014/main" id="{A866B6F3-572A-028C-97DC-B4B010A38133}"/>
                </a:ext>
              </a:extLst>
            </p:cNvPr>
            <p:cNvCxnSpPr>
              <a:cxnSpLocks/>
            </p:cNvCxnSpPr>
            <p:nvPr/>
          </p:nvCxnSpPr>
          <p:spPr>
            <a:xfrm flipH="1">
              <a:off x="8245551" y="4769952"/>
              <a:ext cx="2063932" cy="354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A6C72788-184D-4E41-E3DB-6DC055470E7D}"/>
                </a:ext>
              </a:extLst>
            </p:cNvPr>
            <p:cNvSpPr txBox="1"/>
            <p:nvPr/>
          </p:nvSpPr>
          <p:spPr>
            <a:xfrm>
              <a:off x="8630035" y="4871362"/>
              <a:ext cx="1436914" cy="584775"/>
            </a:xfrm>
            <a:prstGeom prst="rect">
              <a:avLst/>
            </a:prstGeom>
            <a:noFill/>
          </p:spPr>
          <p:txBody>
            <a:bodyPr wrap="square">
              <a:spAutoFit/>
            </a:bodyPr>
            <a:lstStyle/>
            <a:p>
              <a:pPr algn="ctr"/>
              <a:r>
                <a:rPr lang="en-US" altLang="zh-CN" sz="1600" b="1" dirty="0">
                  <a:latin typeface="+mn-ea"/>
                </a:rPr>
                <a:t>TCP</a:t>
              </a:r>
              <a:r>
                <a:rPr lang="zh-CN" altLang="en-US" sz="1600" b="1" dirty="0">
                  <a:latin typeface="+mn-ea"/>
                </a:rPr>
                <a:t>连接</a:t>
              </a:r>
              <a:endParaRPr lang="en-US" altLang="zh-CN" sz="1600" b="1" dirty="0">
                <a:latin typeface="+mn-ea"/>
              </a:endParaRPr>
            </a:p>
            <a:p>
              <a:pPr algn="ctr"/>
              <a:r>
                <a:rPr lang="zh-CN" altLang="en-US" sz="1600" b="1" dirty="0">
                  <a:latin typeface="+mn-ea"/>
                </a:rPr>
                <a:t>端口号</a:t>
              </a:r>
              <a:r>
                <a:rPr lang="en-US" altLang="zh-CN" sz="1600" b="1" dirty="0">
                  <a:latin typeface="+mn-ea"/>
                </a:rPr>
                <a:t>110</a:t>
              </a:r>
              <a:endParaRPr lang="zh-CN" altLang="en-US" sz="1600" b="1" dirty="0">
                <a:latin typeface="+mn-ea"/>
              </a:endParaRPr>
            </a:p>
          </p:txBody>
        </p:sp>
      </p:grpSp>
      <p:sp>
        <p:nvSpPr>
          <p:cNvPr id="109" name="文本框 108">
            <a:extLst>
              <a:ext uri="{FF2B5EF4-FFF2-40B4-BE49-F238E27FC236}">
                <a16:creationId xmlns:a16="http://schemas.microsoft.com/office/drawing/2014/main" id="{A4D54D20-E37D-BD26-FF0E-3FE4FB0F8607}"/>
              </a:ext>
            </a:extLst>
          </p:cNvPr>
          <p:cNvSpPr txBox="1"/>
          <p:nvPr/>
        </p:nvSpPr>
        <p:spPr>
          <a:xfrm>
            <a:off x="8619204" y="4177814"/>
            <a:ext cx="1469574" cy="584775"/>
          </a:xfrm>
          <a:prstGeom prst="rect">
            <a:avLst/>
          </a:prstGeom>
          <a:noFill/>
        </p:spPr>
        <p:txBody>
          <a:bodyPr wrap="square">
            <a:spAutoFit/>
          </a:bodyPr>
          <a:lstStyle/>
          <a:p>
            <a:pPr algn="ctr"/>
            <a:r>
              <a:rPr lang="zh-CN" altLang="en-US" sz="1600" b="1" dirty="0">
                <a:solidFill>
                  <a:schemeClr val="accent4"/>
                </a:solidFill>
                <a:latin typeface="+mn-ea"/>
              </a:rPr>
              <a:t>使用</a:t>
            </a:r>
            <a:r>
              <a:rPr lang="en-US" altLang="zh-CN" sz="1600" b="1" dirty="0">
                <a:solidFill>
                  <a:schemeClr val="accent4"/>
                </a:solidFill>
                <a:latin typeface="+mn-ea"/>
              </a:rPr>
              <a:t>POP3</a:t>
            </a:r>
          </a:p>
          <a:p>
            <a:pPr algn="ctr"/>
            <a:r>
              <a:rPr lang="zh-CN" altLang="en-US" sz="1600" b="1" dirty="0">
                <a:solidFill>
                  <a:schemeClr val="accent4"/>
                </a:solidFill>
                <a:latin typeface="+mn-ea"/>
              </a:rPr>
              <a:t>读取邮件</a:t>
            </a:r>
          </a:p>
        </p:txBody>
      </p:sp>
      <p:grpSp>
        <p:nvGrpSpPr>
          <p:cNvPr id="110" name="组合 109">
            <a:extLst>
              <a:ext uri="{FF2B5EF4-FFF2-40B4-BE49-F238E27FC236}">
                <a16:creationId xmlns:a16="http://schemas.microsoft.com/office/drawing/2014/main" id="{29931471-D512-E4DB-9CC7-BCD31C687E97}"/>
              </a:ext>
            </a:extLst>
          </p:cNvPr>
          <p:cNvGrpSpPr/>
          <p:nvPr/>
        </p:nvGrpSpPr>
        <p:grpSpPr>
          <a:xfrm>
            <a:off x="1071317" y="6229525"/>
            <a:ext cx="6804120" cy="390241"/>
            <a:chOff x="1071317" y="6229525"/>
            <a:chExt cx="6804120" cy="390241"/>
          </a:xfrm>
        </p:grpSpPr>
        <p:cxnSp>
          <p:nvCxnSpPr>
            <p:cNvPr id="111" name="直接连接符 110">
              <a:extLst>
                <a:ext uri="{FF2B5EF4-FFF2-40B4-BE49-F238E27FC236}">
                  <a16:creationId xmlns:a16="http://schemas.microsoft.com/office/drawing/2014/main" id="{4AABEA82-7EB4-D81D-5140-C886D767DE6F}"/>
                </a:ext>
              </a:extLst>
            </p:cNvPr>
            <p:cNvCxnSpPr>
              <a:cxnSpLocks/>
            </p:cNvCxnSpPr>
            <p:nvPr/>
          </p:nvCxnSpPr>
          <p:spPr>
            <a:xfrm>
              <a:off x="1071317" y="6234028"/>
              <a:ext cx="0" cy="2810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6F93042D-B3C8-8437-5523-80A31CA471BC}"/>
                </a:ext>
              </a:extLst>
            </p:cNvPr>
            <p:cNvCxnSpPr/>
            <p:nvPr/>
          </p:nvCxnSpPr>
          <p:spPr>
            <a:xfrm flipH="1">
              <a:off x="7875434" y="6229525"/>
              <a:ext cx="1" cy="280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487AF576-AB70-33F1-A758-230CF1F488A0}"/>
                </a:ext>
              </a:extLst>
            </p:cNvPr>
            <p:cNvCxnSpPr/>
            <p:nvPr/>
          </p:nvCxnSpPr>
          <p:spPr>
            <a:xfrm>
              <a:off x="1103976" y="6465878"/>
              <a:ext cx="6771461" cy="0"/>
            </a:xfrm>
            <a:prstGeom prst="straightConnector1">
              <a:avLst/>
            </a:prstGeom>
            <a:ln w="381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AC733DCB-A2A7-4ECC-41DD-7757FDC8B22D}"/>
                </a:ext>
              </a:extLst>
            </p:cNvPr>
            <p:cNvSpPr txBox="1"/>
            <p:nvPr/>
          </p:nvSpPr>
          <p:spPr>
            <a:xfrm>
              <a:off x="3501009" y="6281212"/>
              <a:ext cx="2062983" cy="338554"/>
            </a:xfrm>
            <a:prstGeom prst="rect">
              <a:avLst/>
            </a:prstGeom>
            <a:solidFill>
              <a:schemeClr val="bg1"/>
            </a:solidFill>
          </p:spPr>
          <p:txBody>
            <a:bodyPr wrap="square">
              <a:spAutoFit/>
            </a:bodyPr>
            <a:lstStyle/>
            <a:p>
              <a:pPr algn="ctr"/>
              <a:r>
                <a:rPr lang="zh-CN" altLang="en-US" sz="1600" b="1" dirty="0">
                  <a:solidFill>
                    <a:schemeClr val="accent3"/>
                  </a:solidFill>
                  <a:latin typeface="+mn-ea"/>
                </a:rPr>
                <a:t>使用</a:t>
              </a:r>
              <a:r>
                <a:rPr lang="en-US" altLang="zh-CN" sz="1600" b="1" dirty="0">
                  <a:solidFill>
                    <a:schemeClr val="accent3"/>
                  </a:solidFill>
                  <a:latin typeface="+mn-ea"/>
                </a:rPr>
                <a:t>SMTP</a:t>
              </a:r>
              <a:r>
                <a:rPr lang="zh-CN" altLang="en-US" sz="1600" b="1" dirty="0">
                  <a:solidFill>
                    <a:schemeClr val="accent3"/>
                  </a:solidFill>
                  <a:latin typeface="+mn-ea"/>
                </a:rPr>
                <a:t>发送邮件</a:t>
              </a:r>
            </a:p>
          </p:txBody>
        </p:sp>
      </p:grpSp>
      <p:grpSp>
        <p:nvGrpSpPr>
          <p:cNvPr id="115" name="组合 114">
            <a:extLst>
              <a:ext uri="{FF2B5EF4-FFF2-40B4-BE49-F238E27FC236}">
                <a16:creationId xmlns:a16="http://schemas.microsoft.com/office/drawing/2014/main" id="{5E87900D-6DE3-A127-ED98-F85512FED2A5}"/>
              </a:ext>
            </a:extLst>
          </p:cNvPr>
          <p:cNvGrpSpPr/>
          <p:nvPr/>
        </p:nvGrpSpPr>
        <p:grpSpPr>
          <a:xfrm>
            <a:off x="7875437" y="6229525"/>
            <a:ext cx="3008814" cy="390241"/>
            <a:chOff x="7875437" y="6229525"/>
            <a:chExt cx="3008814" cy="390241"/>
          </a:xfrm>
        </p:grpSpPr>
        <p:cxnSp>
          <p:nvCxnSpPr>
            <p:cNvPr id="116" name="直接连接符 115">
              <a:extLst>
                <a:ext uri="{FF2B5EF4-FFF2-40B4-BE49-F238E27FC236}">
                  <a16:creationId xmlns:a16="http://schemas.microsoft.com/office/drawing/2014/main" id="{2485A0A5-6137-E163-6C45-F647D171D62B}"/>
                </a:ext>
              </a:extLst>
            </p:cNvPr>
            <p:cNvCxnSpPr/>
            <p:nvPr/>
          </p:nvCxnSpPr>
          <p:spPr>
            <a:xfrm flipH="1">
              <a:off x="10872611" y="6229525"/>
              <a:ext cx="1" cy="280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9EA93073-77A4-A28F-692F-EAFBBD662576}"/>
                </a:ext>
              </a:extLst>
            </p:cNvPr>
            <p:cNvCxnSpPr>
              <a:cxnSpLocks/>
            </p:cNvCxnSpPr>
            <p:nvPr/>
          </p:nvCxnSpPr>
          <p:spPr>
            <a:xfrm>
              <a:off x="7875437" y="6465878"/>
              <a:ext cx="3008814" cy="0"/>
            </a:xfrm>
            <a:prstGeom prst="straightConnector1">
              <a:avLst/>
            </a:prstGeom>
            <a:ln w="381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7F79B56C-21EF-1509-322B-9C3E21F8D2DA}"/>
                </a:ext>
              </a:extLst>
            </p:cNvPr>
            <p:cNvSpPr txBox="1"/>
            <p:nvPr/>
          </p:nvSpPr>
          <p:spPr>
            <a:xfrm>
              <a:off x="8319029" y="6281212"/>
              <a:ext cx="2121628" cy="338554"/>
            </a:xfrm>
            <a:prstGeom prst="rect">
              <a:avLst/>
            </a:prstGeom>
            <a:solidFill>
              <a:schemeClr val="bg1"/>
            </a:solidFill>
          </p:spPr>
          <p:txBody>
            <a:bodyPr wrap="square">
              <a:spAutoFit/>
            </a:bodyPr>
            <a:lstStyle/>
            <a:p>
              <a:pPr algn="ctr"/>
              <a:r>
                <a:rPr lang="zh-CN" altLang="en-US" sz="1600" b="1" dirty="0">
                  <a:solidFill>
                    <a:schemeClr val="accent4"/>
                  </a:solidFill>
                  <a:latin typeface="+mn-ea"/>
                </a:rPr>
                <a:t>使用</a:t>
              </a:r>
              <a:r>
                <a:rPr lang="en-US" altLang="zh-CN" sz="1600" b="1" dirty="0">
                  <a:solidFill>
                    <a:schemeClr val="accent4"/>
                  </a:solidFill>
                  <a:latin typeface="+mn-ea"/>
                </a:rPr>
                <a:t>POP3</a:t>
              </a:r>
              <a:r>
                <a:rPr lang="zh-CN" altLang="en-US" sz="1600" b="1" dirty="0">
                  <a:solidFill>
                    <a:schemeClr val="accent4"/>
                  </a:solidFill>
                  <a:latin typeface="+mn-ea"/>
                </a:rPr>
                <a:t>读取邮件</a:t>
              </a:r>
            </a:p>
          </p:txBody>
        </p:sp>
      </p:grpSp>
    </p:spTree>
    <p:custDataLst>
      <p:tags r:id="rId1"/>
    </p:custDataLst>
    <p:extLst>
      <p:ext uri="{BB962C8B-B14F-4D97-AF65-F5344CB8AC3E}">
        <p14:creationId xmlns:p14="http://schemas.microsoft.com/office/powerpoint/2010/main" val="1823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p:tgtEl>
                                          <p:spTgt spid="70"/>
                                        </p:tgtEl>
                                        <p:attrNameLst>
                                          <p:attrName>ppt_y</p:attrName>
                                        </p:attrNameLst>
                                      </p:cBhvr>
                                      <p:tavLst>
                                        <p:tav tm="0">
                                          <p:val>
                                            <p:strVal val="#ppt_y+#ppt_h*1.125000"/>
                                          </p:val>
                                        </p:tav>
                                        <p:tav tm="100000">
                                          <p:val>
                                            <p:strVal val="#ppt_y"/>
                                          </p:val>
                                        </p:tav>
                                      </p:tavLst>
                                    </p:anim>
                                    <p:animEffect transition="in" filter="wipe(up)">
                                      <p:cBhvr>
                                        <p:cTn id="8" dur="500"/>
                                        <p:tgtEl>
                                          <p:spTgt spid="70"/>
                                        </p:tgtEl>
                                      </p:cBhvr>
                                    </p:animEffect>
                                  </p:childTnLst>
                                </p:cTn>
                              </p:par>
                              <p:par>
                                <p:cTn id="9" presetID="12" presetClass="entr" presetSubtype="1"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ppt_y</p:attrName>
                                        </p:attrNameLst>
                                      </p:cBhvr>
                                      <p:tavLst>
                                        <p:tav tm="0">
                                          <p:val>
                                            <p:strVal val="#ppt_y-#ppt_h*1.125000"/>
                                          </p:val>
                                        </p:tav>
                                        <p:tav tm="100000">
                                          <p:val>
                                            <p:strVal val="#ppt_y"/>
                                          </p:val>
                                        </p:tav>
                                      </p:tavLst>
                                    </p:anim>
                                    <p:animEffect transition="in" filter="wipe(down)">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4"/>
                                        </p:tgtEl>
                                        <p:attrNameLst>
                                          <p:attrName>style.visibility</p:attrName>
                                        </p:attrNameLst>
                                      </p:cBhvr>
                                      <p:to>
                                        <p:strVal val="visible"/>
                                      </p:to>
                                    </p:set>
                                    <p:anim calcmode="lin" valueType="num">
                                      <p:cBhvr>
                                        <p:cTn id="24" dur="500" fill="hold"/>
                                        <p:tgtEl>
                                          <p:spTgt spid="84"/>
                                        </p:tgtEl>
                                        <p:attrNameLst>
                                          <p:attrName>ppt_w</p:attrName>
                                        </p:attrNameLst>
                                      </p:cBhvr>
                                      <p:tavLst>
                                        <p:tav tm="0">
                                          <p:val>
                                            <p:fltVal val="0"/>
                                          </p:val>
                                        </p:tav>
                                        <p:tav tm="100000">
                                          <p:val>
                                            <p:strVal val="#ppt_w"/>
                                          </p:val>
                                        </p:tav>
                                      </p:tavLst>
                                    </p:anim>
                                    <p:anim calcmode="lin" valueType="num">
                                      <p:cBhvr>
                                        <p:cTn id="25" dur="500" fill="hold"/>
                                        <p:tgtEl>
                                          <p:spTgt spid="84"/>
                                        </p:tgtEl>
                                        <p:attrNameLst>
                                          <p:attrName>ppt_h</p:attrName>
                                        </p:attrNameLst>
                                      </p:cBhvr>
                                      <p:tavLst>
                                        <p:tav tm="0">
                                          <p:val>
                                            <p:fltVal val="0"/>
                                          </p:val>
                                        </p:tav>
                                        <p:tav tm="100000">
                                          <p:val>
                                            <p:strVal val="#ppt_h"/>
                                          </p:val>
                                        </p:tav>
                                      </p:tavLst>
                                    </p:anim>
                                    <p:animEffect transition="in" filter="fad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500"/>
                                        <p:tgtEl>
                                          <p:spTgt spid="9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p:cTn id="36" dur="500" fill="hold"/>
                                        <p:tgtEl>
                                          <p:spTgt spid="83"/>
                                        </p:tgtEl>
                                        <p:attrNameLst>
                                          <p:attrName>ppt_w</p:attrName>
                                        </p:attrNameLst>
                                      </p:cBhvr>
                                      <p:tavLst>
                                        <p:tav tm="0">
                                          <p:val>
                                            <p:fltVal val="0"/>
                                          </p:val>
                                        </p:tav>
                                        <p:tav tm="100000">
                                          <p:val>
                                            <p:strVal val="#ppt_w"/>
                                          </p:val>
                                        </p:tav>
                                      </p:tavLst>
                                    </p:anim>
                                    <p:anim calcmode="lin" valueType="num">
                                      <p:cBhvr>
                                        <p:cTn id="37" dur="500" fill="hold"/>
                                        <p:tgtEl>
                                          <p:spTgt spid="83"/>
                                        </p:tgtEl>
                                        <p:attrNameLst>
                                          <p:attrName>ppt_h</p:attrName>
                                        </p:attrNameLst>
                                      </p:cBhvr>
                                      <p:tavLst>
                                        <p:tav tm="0">
                                          <p:val>
                                            <p:fltVal val="0"/>
                                          </p:val>
                                        </p:tav>
                                        <p:tav tm="100000">
                                          <p:val>
                                            <p:strVal val="#ppt_h"/>
                                          </p:val>
                                        </p:tav>
                                      </p:tavLst>
                                    </p:anim>
                                    <p:animEffect transition="in" filter="fade">
                                      <p:cBhvr>
                                        <p:cTn id="38" dur="500"/>
                                        <p:tgtEl>
                                          <p:spTgt spid="8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p:cTn id="43" dur="500" fill="hold"/>
                                        <p:tgtEl>
                                          <p:spTgt spid="87"/>
                                        </p:tgtEl>
                                        <p:attrNameLst>
                                          <p:attrName>ppt_w</p:attrName>
                                        </p:attrNameLst>
                                      </p:cBhvr>
                                      <p:tavLst>
                                        <p:tav tm="0">
                                          <p:val>
                                            <p:fltVal val="0"/>
                                          </p:val>
                                        </p:tav>
                                        <p:tav tm="100000">
                                          <p:val>
                                            <p:strVal val="#ppt_w"/>
                                          </p:val>
                                        </p:tav>
                                      </p:tavLst>
                                    </p:anim>
                                    <p:anim calcmode="lin" valueType="num">
                                      <p:cBhvr>
                                        <p:cTn id="44" dur="500" fill="hold"/>
                                        <p:tgtEl>
                                          <p:spTgt spid="87"/>
                                        </p:tgtEl>
                                        <p:attrNameLst>
                                          <p:attrName>ppt_h</p:attrName>
                                        </p:attrNameLst>
                                      </p:cBhvr>
                                      <p:tavLst>
                                        <p:tav tm="0">
                                          <p:val>
                                            <p:fltVal val="0"/>
                                          </p:val>
                                        </p:tav>
                                        <p:tav tm="100000">
                                          <p:val>
                                            <p:strVal val="#ppt_h"/>
                                          </p:val>
                                        </p:tav>
                                      </p:tavLst>
                                    </p:anim>
                                    <p:animEffect transition="in" filter="fade">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cBhvr>
                                        <p:cTn id="50" dur="500" fill="hold"/>
                                        <p:tgtEl>
                                          <p:spTgt spid="93"/>
                                        </p:tgtEl>
                                        <p:attrNameLst>
                                          <p:attrName>ppt_w</p:attrName>
                                        </p:attrNameLst>
                                      </p:cBhvr>
                                      <p:tavLst>
                                        <p:tav tm="0">
                                          <p:val>
                                            <p:fltVal val="0"/>
                                          </p:val>
                                        </p:tav>
                                        <p:tav tm="100000">
                                          <p:val>
                                            <p:strVal val="#ppt_w"/>
                                          </p:val>
                                        </p:tav>
                                      </p:tavLst>
                                    </p:anim>
                                    <p:anim calcmode="lin" valueType="num">
                                      <p:cBhvr>
                                        <p:cTn id="51" dur="500" fill="hold"/>
                                        <p:tgtEl>
                                          <p:spTgt spid="93"/>
                                        </p:tgtEl>
                                        <p:attrNameLst>
                                          <p:attrName>ppt_h</p:attrName>
                                        </p:attrNameLst>
                                      </p:cBhvr>
                                      <p:tavLst>
                                        <p:tav tm="0">
                                          <p:val>
                                            <p:fltVal val="0"/>
                                          </p:val>
                                        </p:tav>
                                        <p:tav tm="100000">
                                          <p:val>
                                            <p:strVal val="#ppt_h"/>
                                          </p:val>
                                        </p:tav>
                                      </p:tavLst>
                                    </p:anim>
                                    <p:animEffect transition="in" filter="fade">
                                      <p:cBhvr>
                                        <p:cTn id="52" dur="5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wipe(left)">
                                      <p:cBhvr>
                                        <p:cTn id="57" dur="500"/>
                                        <p:tgtEl>
                                          <p:spTgt spid="103"/>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 calcmode="lin" valueType="num">
                                      <p:cBhvr>
                                        <p:cTn id="62" dur="500" fill="hold"/>
                                        <p:tgtEl>
                                          <p:spTgt spid="102"/>
                                        </p:tgtEl>
                                        <p:attrNameLst>
                                          <p:attrName>ppt_w</p:attrName>
                                        </p:attrNameLst>
                                      </p:cBhvr>
                                      <p:tavLst>
                                        <p:tav tm="0">
                                          <p:val>
                                            <p:fltVal val="0"/>
                                          </p:val>
                                        </p:tav>
                                        <p:tav tm="100000">
                                          <p:val>
                                            <p:strVal val="#ppt_w"/>
                                          </p:val>
                                        </p:tav>
                                      </p:tavLst>
                                    </p:anim>
                                    <p:anim calcmode="lin" valueType="num">
                                      <p:cBhvr>
                                        <p:cTn id="63" dur="500" fill="hold"/>
                                        <p:tgtEl>
                                          <p:spTgt spid="102"/>
                                        </p:tgtEl>
                                        <p:attrNameLst>
                                          <p:attrName>ppt_h</p:attrName>
                                        </p:attrNameLst>
                                      </p:cBhvr>
                                      <p:tavLst>
                                        <p:tav tm="0">
                                          <p:val>
                                            <p:fltVal val="0"/>
                                          </p:val>
                                        </p:tav>
                                        <p:tav tm="100000">
                                          <p:val>
                                            <p:strVal val="#ppt_h"/>
                                          </p:val>
                                        </p:tav>
                                      </p:tavLst>
                                    </p:anim>
                                    <p:animEffect transition="in" filter="fade">
                                      <p:cBhvr>
                                        <p:cTn id="64" dur="500"/>
                                        <p:tgtEl>
                                          <p:spTgt spid="10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96"/>
                                        </p:tgtEl>
                                        <p:attrNameLst>
                                          <p:attrName>style.visibility</p:attrName>
                                        </p:attrNameLst>
                                      </p:cBhvr>
                                      <p:to>
                                        <p:strVal val="visible"/>
                                      </p:to>
                                    </p:set>
                                    <p:anim calcmode="lin" valueType="num">
                                      <p:cBhvr>
                                        <p:cTn id="69" dur="500" fill="hold"/>
                                        <p:tgtEl>
                                          <p:spTgt spid="96"/>
                                        </p:tgtEl>
                                        <p:attrNameLst>
                                          <p:attrName>ppt_w</p:attrName>
                                        </p:attrNameLst>
                                      </p:cBhvr>
                                      <p:tavLst>
                                        <p:tav tm="0">
                                          <p:val>
                                            <p:fltVal val="0"/>
                                          </p:val>
                                        </p:tav>
                                        <p:tav tm="100000">
                                          <p:val>
                                            <p:strVal val="#ppt_w"/>
                                          </p:val>
                                        </p:tav>
                                      </p:tavLst>
                                    </p:anim>
                                    <p:anim calcmode="lin" valueType="num">
                                      <p:cBhvr>
                                        <p:cTn id="70" dur="500" fill="hold"/>
                                        <p:tgtEl>
                                          <p:spTgt spid="96"/>
                                        </p:tgtEl>
                                        <p:attrNameLst>
                                          <p:attrName>ppt_h</p:attrName>
                                        </p:attrNameLst>
                                      </p:cBhvr>
                                      <p:tavLst>
                                        <p:tav tm="0">
                                          <p:val>
                                            <p:fltVal val="0"/>
                                          </p:val>
                                        </p:tav>
                                        <p:tav tm="100000">
                                          <p:val>
                                            <p:strVal val="#ppt_h"/>
                                          </p:val>
                                        </p:tav>
                                      </p:tavLst>
                                    </p:anim>
                                    <p:animEffect transition="in" filter="fade">
                                      <p:cBhvr>
                                        <p:cTn id="71" dur="500"/>
                                        <p:tgtEl>
                                          <p:spTgt spid="96"/>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90"/>
                                        </p:tgtEl>
                                        <p:attrNameLst>
                                          <p:attrName>style.visibility</p:attrName>
                                        </p:attrNameLst>
                                      </p:cBhvr>
                                      <p:to>
                                        <p:strVal val="visible"/>
                                      </p:to>
                                    </p:set>
                                    <p:anim calcmode="lin" valueType="num">
                                      <p:cBhvr>
                                        <p:cTn id="76" dur="500" fill="hold"/>
                                        <p:tgtEl>
                                          <p:spTgt spid="90"/>
                                        </p:tgtEl>
                                        <p:attrNameLst>
                                          <p:attrName>ppt_w</p:attrName>
                                        </p:attrNameLst>
                                      </p:cBhvr>
                                      <p:tavLst>
                                        <p:tav tm="0">
                                          <p:val>
                                            <p:fltVal val="0"/>
                                          </p:val>
                                        </p:tav>
                                        <p:tav tm="100000">
                                          <p:val>
                                            <p:strVal val="#ppt_w"/>
                                          </p:val>
                                        </p:tav>
                                      </p:tavLst>
                                    </p:anim>
                                    <p:anim calcmode="lin" valueType="num">
                                      <p:cBhvr>
                                        <p:cTn id="77" dur="500" fill="hold"/>
                                        <p:tgtEl>
                                          <p:spTgt spid="90"/>
                                        </p:tgtEl>
                                        <p:attrNameLst>
                                          <p:attrName>ppt_h</p:attrName>
                                        </p:attrNameLst>
                                      </p:cBhvr>
                                      <p:tavLst>
                                        <p:tav tm="0">
                                          <p:val>
                                            <p:fltVal val="0"/>
                                          </p:val>
                                        </p:tav>
                                        <p:tav tm="100000">
                                          <p:val>
                                            <p:strVal val="#ppt_h"/>
                                          </p:val>
                                        </p:tav>
                                      </p:tavLst>
                                    </p:anim>
                                    <p:animEffect transition="in" filter="fade">
                                      <p:cBhvr>
                                        <p:cTn id="78" dur="5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wipe(right)">
                                      <p:cBhvr>
                                        <p:cTn id="83" dur="500"/>
                                        <p:tgtEl>
                                          <p:spTgt spid="106"/>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9"/>
                                        </p:tgtEl>
                                        <p:attrNameLst>
                                          <p:attrName>style.visibility</p:attrName>
                                        </p:attrNameLst>
                                      </p:cBhvr>
                                      <p:to>
                                        <p:strVal val="visible"/>
                                      </p:to>
                                    </p:set>
                                    <p:anim calcmode="lin" valueType="num">
                                      <p:cBhvr>
                                        <p:cTn id="88" dur="500" fill="hold"/>
                                        <p:tgtEl>
                                          <p:spTgt spid="109"/>
                                        </p:tgtEl>
                                        <p:attrNameLst>
                                          <p:attrName>ppt_w</p:attrName>
                                        </p:attrNameLst>
                                      </p:cBhvr>
                                      <p:tavLst>
                                        <p:tav tm="0">
                                          <p:val>
                                            <p:fltVal val="0"/>
                                          </p:val>
                                        </p:tav>
                                        <p:tav tm="100000">
                                          <p:val>
                                            <p:strVal val="#ppt_w"/>
                                          </p:val>
                                        </p:tav>
                                      </p:tavLst>
                                    </p:anim>
                                    <p:anim calcmode="lin" valueType="num">
                                      <p:cBhvr>
                                        <p:cTn id="89" dur="500" fill="hold"/>
                                        <p:tgtEl>
                                          <p:spTgt spid="109"/>
                                        </p:tgtEl>
                                        <p:attrNameLst>
                                          <p:attrName>ppt_h</p:attrName>
                                        </p:attrNameLst>
                                      </p:cBhvr>
                                      <p:tavLst>
                                        <p:tav tm="0">
                                          <p:val>
                                            <p:fltVal val="0"/>
                                          </p:val>
                                        </p:tav>
                                        <p:tav tm="100000">
                                          <p:val>
                                            <p:strVal val="#ppt_h"/>
                                          </p:val>
                                        </p:tav>
                                      </p:tavLst>
                                    </p:anim>
                                    <p:animEffect transition="in" filter="fade">
                                      <p:cBhvr>
                                        <p:cTn id="90" dur="500"/>
                                        <p:tgtEl>
                                          <p:spTgt spid="109"/>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nodeType="clickEffect">
                                  <p:stCondLst>
                                    <p:cond delay="0"/>
                                  </p:stCondLst>
                                  <p:childTnLst>
                                    <p:set>
                                      <p:cBhvr>
                                        <p:cTn id="94" dur="1" fill="hold">
                                          <p:stCondLst>
                                            <p:cond delay="0"/>
                                          </p:stCondLst>
                                        </p:cTn>
                                        <p:tgtEl>
                                          <p:spTgt spid="110"/>
                                        </p:tgtEl>
                                        <p:attrNameLst>
                                          <p:attrName>style.visibility</p:attrName>
                                        </p:attrNameLst>
                                      </p:cBhvr>
                                      <p:to>
                                        <p:strVal val="visible"/>
                                      </p:to>
                                    </p:set>
                                    <p:anim calcmode="lin" valueType="num">
                                      <p:cBhvr additive="base">
                                        <p:cTn id="95" dur="500"/>
                                        <p:tgtEl>
                                          <p:spTgt spid="110"/>
                                        </p:tgtEl>
                                        <p:attrNameLst>
                                          <p:attrName>ppt_y</p:attrName>
                                        </p:attrNameLst>
                                      </p:cBhvr>
                                      <p:tavLst>
                                        <p:tav tm="0">
                                          <p:val>
                                            <p:strVal val="#ppt_y+#ppt_h*1.125000"/>
                                          </p:val>
                                        </p:tav>
                                        <p:tav tm="100000">
                                          <p:val>
                                            <p:strVal val="#ppt_y"/>
                                          </p:val>
                                        </p:tav>
                                      </p:tavLst>
                                    </p:anim>
                                    <p:animEffect transition="in" filter="wipe(up)">
                                      <p:cBhvr>
                                        <p:cTn id="96" dur="500"/>
                                        <p:tgtEl>
                                          <p:spTgt spid="110"/>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4" fill="hold" nodeType="clickEffect">
                                  <p:stCondLst>
                                    <p:cond delay="0"/>
                                  </p:stCondLst>
                                  <p:childTnLst>
                                    <p:set>
                                      <p:cBhvr>
                                        <p:cTn id="100" dur="1" fill="hold">
                                          <p:stCondLst>
                                            <p:cond delay="0"/>
                                          </p:stCondLst>
                                        </p:cTn>
                                        <p:tgtEl>
                                          <p:spTgt spid="115"/>
                                        </p:tgtEl>
                                        <p:attrNameLst>
                                          <p:attrName>style.visibility</p:attrName>
                                        </p:attrNameLst>
                                      </p:cBhvr>
                                      <p:to>
                                        <p:strVal val="visible"/>
                                      </p:to>
                                    </p:set>
                                    <p:anim calcmode="lin" valueType="num">
                                      <p:cBhvr additive="base">
                                        <p:cTn id="101" dur="500"/>
                                        <p:tgtEl>
                                          <p:spTgt spid="115"/>
                                        </p:tgtEl>
                                        <p:attrNameLst>
                                          <p:attrName>ppt_y</p:attrName>
                                        </p:attrNameLst>
                                      </p:cBhvr>
                                      <p:tavLst>
                                        <p:tav tm="0">
                                          <p:val>
                                            <p:strVal val="#ppt_y+#ppt_h*1.125000"/>
                                          </p:val>
                                        </p:tav>
                                        <p:tav tm="100000">
                                          <p:val>
                                            <p:strVal val="#ppt_y"/>
                                          </p:val>
                                        </p:tav>
                                      </p:tavLst>
                                    </p:anim>
                                    <p:animEffect transition="in" filter="wipe(up)">
                                      <p:cBhvr>
                                        <p:cTn id="10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102" grpId="0"/>
      <p:bldP spid="10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5028C668-8F46-36E2-63EB-32FBC87C95EB}"/>
              </a:ext>
            </a:extLst>
          </p:cNvPr>
          <p:cNvGrpSpPr/>
          <p:nvPr/>
        </p:nvGrpSpPr>
        <p:grpSpPr>
          <a:xfrm>
            <a:off x="4886082" y="1764466"/>
            <a:ext cx="3087874" cy="246221"/>
            <a:chOff x="4559886" y="2190382"/>
            <a:chExt cx="3087874" cy="246221"/>
          </a:xfrm>
        </p:grpSpPr>
        <p:cxnSp>
          <p:nvCxnSpPr>
            <p:cNvPr id="43" name="直接箭头连接符 42">
              <a:extLst>
                <a:ext uri="{FF2B5EF4-FFF2-40B4-BE49-F238E27FC236}">
                  <a16:creationId xmlns:a16="http://schemas.microsoft.com/office/drawing/2014/main" id="{B0BA0E4E-3E6C-FBD8-C1AF-274F9E88021D}"/>
                </a:ext>
              </a:extLst>
            </p:cNvPr>
            <p:cNvCxnSpPr>
              <a:cxnSpLocks/>
            </p:cNvCxnSpPr>
            <p:nvPr/>
          </p:nvCxnSpPr>
          <p:spPr>
            <a:xfrm>
              <a:off x="4559886" y="2315983"/>
              <a:ext cx="3087874"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3AB4509-EC66-BFD1-C68E-F37DAFE9A6B2}"/>
                </a:ext>
              </a:extLst>
            </p:cNvPr>
            <p:cNvSpPr txBox="1"/>
            <p:nvPr/>
          </p:nvSpPr>
          <p:spPr>
            <a:xfrm>
              <a:off x="5236359" y="2190382"/>
              <a:ext cx="1684707" cy="246221"/>
            </a:xfrm>
            <a:prstGeom prst="rect">
              <a:avLst/>
            </a:prstGeom>
            <a:solidFill>
              <a:schemeClr val="bg1"/>
            </a:solidFill>
          </p:spPr>
          <p:txBody>
            <a:bodyPr wrap="square" lIns="91440" tIns="0" rIns="91440" bIns="0">
              <a:spAutoFit/>
            </a:bodyPr>
            <a:lstStyle/>
            <a:p>
              <a:pPr algn="ctr"/>
              <a:r>
                <a:rPr lang="en-US" altLang="zh-CN" sz="1600" b="1" dirty="0">
                  <a:solidFill>
                    <a:schemeClr val="accent3"/>
                  </a:solidFill>
                </a:rPr>
                <a:t>14</a:t>
              </a:r>
              <a:r>
                <a:rPr lang="zh-CN" altLang="en-US" sz="1600" b="1" dirty="0">
                  <a:solidFill>
                    <a:schemeClr val="accent3"/>
                  </a:solidFill>
                </a:rPr>
                <a:t>条</a:t>
              </a:r>
              <a:r>
                <a:rPr lang="en-US" altLang="zh-CN" sz="1600" b="1" dirty="0">
                  <a:solidFill>
                    <a:schemeClr val="accent3"/>
                  </a:solidFill>
                </a:rPr>
                <a:t>SMTP</a:t>
              </a:r>
              <a:r>
                <a:rPr lang="zh-CN" altLang="en-US" sz="1600" b="1" dirty="0">
                  <a:solidFill>
                    <a:schemeClr val="accent3"/>
                  </a:solidFill>
                </a:rPr>
                <a:t>命令</a:t>
              </a:r>
            </a:p>
          </p:txBody>
        </p:sp>
      </p:grpSp>
      <p:grpSp>
        <p:nvGrpSpPr>
          <p:cNvPr id="45" name="组合 44">
            <a:extLst>
              <a:ext uri="{FF2B5EF4-FFF2-40B4-BE49-F238E27FC236}">
                <a16:creationId xmlns:a16="http://schemas.microsoft.com/office/drawing/2014/main" id="{1A8D3494-5406-088F-0E39-C5BCAEE8FF9D}"/>
              </a:ext>
            </a:extLst>
          </p:cNvPr>
          <p:cNvGrpSpPr/>
          <p:nvPr/>
        </p:nvGrpSpPr>
        <p:grpSpPr>
          <a:xfrm>
            <a:off x="4858237" y="2535601"/>
            <a:ext cx="3115719" cy="246221"/>
            <a:chOff x="4532041" y="3106582"/>
            <a:chExt cx="3115719" cy="246221"/>
          </a:xfrm>
        </p:grpSpPr>
        <p:cxnSp>
          <p:nvCxnSpPr>
            <p:cNvPr id="46" name="直接箭头连接符 45">
              <a:extLst>
                <a:ext uri="{FF2B5EF4-FFF2-40B4-BE49-F238E27FC236}">
                  <a16:creationId xmlns:a16="http://schemas.microsoft.com/office/drawing/2014/main" id="{82C77399-FF1A-7B2A-3638-55A07C61210B}"/>
                </a:ext>
              </a:extLst>
            </p:cNvPr>
            <p:cNvCxnSpPr>
              <a:cxnSpLocks/>
            </p:cNvCxnSpPr>
            <p:nvPr/>
          </p:nvCxnSpPr>
          <p:spPr>
            <a:xfrm flipH="1">
              <a:off x="4532041" y="3230448"/>
              <a:ext cx="311571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F086A40-DCA1-0BEE-12E0-1CAE03323607}"/>
                </a:ext>
              </a:extLst>
            </p:cNvPr>
            <p:cNvSpPr txBox="1"/>
            <p:nvPr/>
          </p:nvSpPr>
          <p:spPr>
            <a:xfrm>
              <a:off x="5252981" y="3106582"/>
              <a:ext cx="1678032"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21</a:t>
              </a:r>
              <a:r>
                <a:rPr lang="zh-CN" altLang="en-US" sz="1600" b="1" dirty="0">
                  <a:solidFill>
                    <a:schemeClr val="accent4"/>
                  </a:solidFill>
                </a:rPr>
                <a:t>种</a:t>
              </a:r>
              <a:r>
                <a:rPr lang="en-US" altLang="zh-CN" sz="1600" b="1" dirty="0">
                  <a:solidFill>
                    <a:schemeClr val="accent4"/>
                  </a:solidFill>
                </a:rPr>
                <a:t>SMTP</a:t>
              </a:r>
              <a:r>
                <a:rPr lang="zh-CN" altLang="en-US" sz="1600" b="1" dirty="0">
                  <a:solidFill>
                    <a:schemeClr val="accent4"/>
                  </a:solidFill>
                </a:rPr>
                <a:t>应答</a:t>
              </a:r>
            </a:p>
          </p:txBody>
        </p:sp>
      </p:grpSp>
      <p:sp>
        <p:nvSpPr>
          <p:cNvPr id="21" name="文本框 20">
            <a:extLst>
              <a:ext uri="{FF2B5EF4-FFF2-40B4-BE49-F238E27FC236}">
                <a16:creationId xmlns:a16="http://schemas.microsoft.com/office/drawing/2014/main" id="{F5234210-FC9E-5179-D3BF-8A2BE1D16315}"/>
              </a:ext>
            </a:extLst>
          </p:cNvPr>
          <p:cNvSpPr txBox="1"/>
          <p:nvPr/>
        </p:nvSpPr>
        <p:spPr>
          <a:xfrm>
            <a:off x="1236196" y="1852029"/>
            <a:ext cx="2505347" cy="584775"/>
          </a:xfrm>
          <a:prstGeom prst="rect">
            <a:avLst/>
          </a:prstGeom>
          <a:noFill/>
        </p:spPr>
        <p:txBody>
          <a:bodyPr wrap="square">
            <a:spAutoFit/>
          </a:bodyPr>
          <a:lstStyle/>
          <a:p>
            <a:pPr algn="ctr"/>
            <a:r>
              <a:rPr lang="zh-CN" altLang="en-US" sz="1600" b="1" dirty="0">
                <a:latin typeface="+mn-ea"/>
              </a:rPr>
              <a:t>周期性对邮件缓存扫描</a:t>
            </a:r>
            <a:endParaRPr lang="en-US" altLang="zh-CN" sz="1600" b="1" dirty="0">
              <a:latin typeface="+mn-ea"/>
            </a:endParaRPr>
          </a:p>
          <a:p>
            <a:pPr algn="ctr"/>
            <a:r>
              <a:rPr lang="zh-CN" altLang="en-US" sz="1600" b="1" dirty="0">
                <a:latin typeface="+mn-ea"/>
              </a:rPr>
              <a:t>（例如，每</a:t>
            </a:r>
            <a:r>
              <a:rPr lang="en-US" altLang="zh-CN" sz="1600" b="1" dirty="0">
                <a:latin typeface="+mn-ea"/>
              </a:rPr>
              <a:t>30</a:t>
            </a:r>
            <a:r>
              <a:rPr lang="zh-CN" altLang="en-US" sz="1600" b="1" dirty="0">
                <a:latin typeface="+mn-ea"/>
              </a:rPr>
              <a:t>分钟）</a:t>
            </a:r>
            <a:endParaRPr lang="en-US" altLang="zh-CN" sz="1600" b="1" dirty="0">
              <a:latin typeface="+mn-ea"/>
            </a:endParaRPr>
          </a:p>
        </p:txBody>
      </p:sp>
      <p:sp>
        <p:nvSpPr>
          <p:cNvPr id="48" name="文本框 47">
            <a:extLst>
              <a:ext uri="{FF2B5EF4-FFF2-40B4-BE49-F238E27FC236}">
                <a16:creationId xmlns:a16="http://schemas.microsoft.com/office/drawing/2014/main" id="{9615791B-D0B0-4900-7303-8206B7C2A04C}"/>
              </a:ext>
            </a:extLst>
          </p:cNvPr>
          <p:cNvSpPr txBox="1"/>
          <p:nvPr/>
        </p:nvSpPr>
        <p:spPr>
          <a:xfrm>
            <a:off x="1562300" y="2405472"/>
            <a:ext cx="1702946" cy="338553"/>
          </a:xfrm>
          <a:prstGeom prst="rect">
            <a:avLst/>
          </a:prstGeom>
          <a:noFill/>
        </p:spPr>
        <p:txBody>
          <a:bodyPr wrap="square">
            <a:spAutoFit/>
          </a:bodyPr>
          <a:lstStyle/>
          <a:p>
            <a:pPr algn="ctr"/>
            <a:r>
              <a:rPr lang="zh-CN" altLang="en-US" sz="1600" b="1" dirty="0">
                <a:latin typeface="+mn-ea"/>
              </a:rPr>
              <a:t>如发现有邮件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简单邮件传送协议</a:t>
              </a:r>
              <a:r>
                <a:rPr lang="zh-CN" altLang="en-US" sz="2000" b="1" dirty="0"/>
                <a:t>（</a:t>
              </a:r>
              <a:r>
                <a:rPr lang="en-US" altLang="zh-CN" sz="2000" b="1" dirty="0">
                  <a:solidFill>
                    <a:schemeClr val="accent1">
                      <a:lumMod val="75000"/>
                    </a:schemeClr>
                  </a:solidFill>
                </a:rPr>
                <a:t>S</a:t>
              </a:r>
              <a:r>
                <a:rPr lang="en-US" altLang="zh-CN" sz="2000" b="1" dirty="0"/>
                <a:t>imple </a:t>
              </a:r>
              <a:r>
                <a:rPr lang="en-US" altLang="zh-CN" sz="2000" b="1" dirty="0">
                  <a:solidFill>
                    <a:schemeClr val="accent1">
                      <a:lumMod val="75000"/>
                    </a:schemeClr>
                  </a:solidFill>
                </a:rPr>
                <a:t>M</a:t>
              </a:r>
              <a:r>
                <a:rPr lang="en-US" altLang="zh-CN" sz="2000" b="1" dirty="0"/>
                <a:t>ail </a:t>
              </a:r>
              <a:r>
                <a:rPr lang="en-US" altLang="zh-CN" sz="2000" b="1" dirty="0">
                  <a:solidFill>
                    <a:schemeClr val="accent1">
                      <a:lumMod val="75000"/>
                    </a:schemeClr>
                  </a:solidFill>
                </a:rPr>
                <a:t>T</a:t>
              </a:r>
              <a:r>
                <a:rPr lang="en-US" altLang="zh-CN" sz="2000" b="1" dirty="0"/>
                <a:t>ransfer </a:t>
              </a:r>
              <a:r>
                <a:rPr lang="en-US" altLang="zh-CN" sz="2000" b="1" dirty="0">
                  <a:solidFill>
                    <a:schemeClr val="accent1">
                      <a:lumMod val="75000"/>
                    </a:schemeClr>
                  </a:solidFill>
                </a:rPr>
                <a:t>P</a:t>
              </a:r>
              <a:r>
                <a:rPr lang="en-US" altLang="zh-CN" sz="2000" b="1" dirty="0"/>
                <a:t>rotocol</a:t>
              </a:r>
              <a:r>
                <a:rPr lang="zh-CN" altLang="en-US" sz="2000" b="1" dirty="0"/>
                <a:t>，</a:t>
              </a:r>
              <a:r>
                <a:rPr lang="en-US" altLang="zh-CN" sz="2000" b="1" dirty="0">
                  <a:solidFill>
                    <a:schemeClr val="accent1">
                      <a:lumMod val="75000"/>
                    </a:schemeClr>
                  </a:solidFill>
                </a:rPr>
                <a:t>SMTP</a:t>
              </a:r>
              <a:r>
                <a:rPr lang="zh-CN" altLang="en-US" sz="2000" b="1" dirty="0"/>
                <a:t>）</a:t>
              </a:r>
              <a:r>
                <a:rPr lang="zh-CN" altLang="en-US" sz="2000" b="1" dirty="0">
                  <a:ea typeface="+mj-ea"/>
                </a:rPr>
                <a:t>的基本工作过程</a:t>
              </a:r>
            </a:p>
          </p:txBody>
        </p:sp>
      </p:grpSp>
      <p:grpSp>
        <p:nvGrpSpPr>
          <p:cNvPr id="5" name="组合 4">
            <a:extLst>
              <a:ext uri="{FF2B5EF4-FFF2-40B4-BE49-F238E27FC236}">
                <a16:creationId xmlns:a16="http://schemas.microsoft.com/office/drawing/2014/main" id="{4D56E22D-5433-60FF-B77C-DBED59CE03E6}"/>
              </a:ext>
            </a:extLst>
          </p:cNvPr>
          <p:cNvGrpSpPr/>
          <p:nvPr/>
        </p:nvGrpSpPr>
        <p:grpSpPr>
          <a:xfrm>
            <a:off x="3204024" y="1446393"/>
            <a:ext cx="6401784" cy="1328107"/>
            <a:chOff x="3204024" y="1446393"/>
            <a:chExt cx="6401784" cy="1328107"/>
          </a:xfrm>
        </p:grpSpPr>
        <p:sp>
          <p:nvSpPr>
            <p:cNvPr id="6" name="文本框 5">
              <a:extLst>
                <a:ext uri="{FF2B5EF4-FFF2-40B4-BE49-F238E27FC236}">
                  <a16:creationId xmlns:a16="http://schemas.microsoft.com/office/drawing/2014/main" id="{F07022DB-2DB4-931E-19A4-5018DEBC52CB}"/>
                </a:ext>
              </a:extLst>
            </p:cNvPr>
            <p:cNvSpPr txBox="1"/>
            <p:nvPr/>
          </p:nvSpPr>
          <p:spPr>
            <a:xfrm>
              <a:off x="3204024" y="1446393"/>
              <a:ext cx="2123827" cy="338554"/>
            </a:xfrm>
            <a:prstGeom prst="rect">
              <a:avLst/>
            </a:prstGeom>
            <a:noFill/>
          </p:spPr>
          <p:txBody>
            <a:bodyPr wrap="square">
              <a:spAutoFit/>
            </a:bodyPr>
            <a:lstStyle/>
            <a:p>
              <a:pPr algn="ctr"/>
              <a:r>
                <a:rPr lang="zh-CN" altLang="en-US" sz="1600" b="1" dirty="0">
                  <a:latin typeface="+mn-ea"/>
                </a:rPr>
                <a:t>发送方</a:t>
              </a:r>
              <a:r>
                <a:rPr lang="en-US" altLang="zh-CN" sz="1600" b="1" dirty="0">
                  <a:latin typeface="+mn-ea"/>
                </a:rPr>
                <a:t>  </a:t>
              </a:r>
              <a:r>
                <a:rPr lang="zh-CN" altLang="en-US" sz="1600" b="1" dirty="0">
                  <a:latin typeface="+mn-ea"/>
                </a:rPr>
                <a:t>邮件服务器</a:t>
              </a:r>
            </a:p>
          </p:txBody>
        </p:sp>
        <p:grpSp>
          <p:nvGrpSpPr>
            <p:cNvPr id="7" name="组合 6">
              <a:extLst>
                <a:ext uri="{FF2B5EF4-FFF2-40B4-BE49-F238E27FC236}">
                  <a16:creationId xmlns:a16="http://schemas.microsoft.com/office/drawing/2014/main" id="{4B6E0DB0-26A4-ED94-61C0-1E1002B8DFCC}"/>
                </a:ext>
              </a:extLst>
            </p:cNvPr>
            <p:cNvGrpSpPr/>
            <p:nvPr/>
          </p:nvGrpSpPr>
          <p:grpSpPr>
            <a:xfrm>
              <a:off x="3709881" y="1804099"/>
              <a:ext cx="1158240" cy="966273"/>
              <a:chOff x="3368041" y="2154485"/>
              <a:chExt cx="1158240" cy="966273"/>
            </a:xfrm>
          </p:grpSpPr>
          <p:sp>
            <p:nvSpPr>
              <p:cNvPr id="14" name="矩形 13">
                <a:extLst>
                  <a:ext uri="{FF2B5EF4-FFF2-40B4-BE49-F238E27FC236}">
                    <a16:creationId xmlns:a16="http://schemas.microsoft.com/office/drawing/2014/main" id="{67C544B3-9F81-EBB4-AEC9-F2F1278986BF}"/>
                  </a:ext>
                </a:extLst>
              </p:cNvPr>
              <p:cNvSpPr/>
              <p:nvPr/>
            </p:nvSpPr>
            <p:spPr>
              <a:xfrm>
                <a:off x="3368041" y="2154485"/>
                <a:ext cx="1158240" cy="96627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grpSp>
            <p:nvGrpSpPr>
              <p:cNvPr id="15" name="组合 14">
                <a:extLst>
                  <a:ext uri="{FF2B5EF4-FFF2-40B4-BE49-F238E27FC236}">
                    <a16:creationId xmlns:a16="http://schemas.microsoft.com/office/drawing/2014/main" id="{DDB070FF-9B7F-8F20-4C66-A13537BEF599}"/>
                  </a:ext>
                </a:extLst>
              </p:cNvPr>
              <p:cNvGrpSpPr/>
              <p:nvPr/>
            </p:nvGrpSpPr>
            <p:grpSpPr>
              <a:xfrm>
                <a:off x="3467329" y="2195453"/>
                <a:ext cx="944880" cy="864000"/>
                <a:chOff x="3431990" y="2458456"/>
                <a:chExt cx="944880" cy="864000"/>
              </a:xfrm>
            </p:grpSpPr>
            <p:sp>
              <p:nvSpPr>
                <p:cNvPr id="16" name="椭圆 15">
                  <a:extLst>
                    <a:ext uri="{FF2B5EF4-FFF2-40B4-BE49-F238E27FC236}">
                      <a16:creationId xmlns:a16="http://schemas.microsoft.com/office/drawing/2014/main" id="{B8B4AB31-8400-0751-F8EB-D5F908318547}"/>
                    </a:ext>
                  </a:extLst>
                </p:cNvPr>
                <p:cNvSpPr/>
                <p:nvPr/>
              </p:nvSpPr>
              <p:spPr>
                <a:xfrm>
                  <a:off x="3456759" y="2458456"/>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17" name="文本框 16">
                  <a:extLst>
                    <a:ext uri="{FF2B5EF4-FFF2-40B4-BE49-F238E27FC236}">
                      <a16:creationId xmlns:a16="http://schemas.microsoft.com/office/drawing/2014/main" id="{28BF81E7-A013-78E5-6ABE-0328F1631158}"/>
                    </a:ext>
                  </a:extLst>
                </p:cNvPr>
                <p:cNvSpPr txBox="1"/>
                <p:nvPr/>
              </p:nvSpPr>
              <p:spPr>
                <a:xfrm>
                  <a:off x="3431990" y="2625691"/>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客户</a:t>
                  </a:r>
                </a:p>
              </p:txBody>
            </p:sp>
          </p:grpSp>
        </p:grpSp>
        <p:sp>
          <p:nvSpPr>
            <p:cNvPr id="8" name="文本框 7">
              <a:extLst>
                <a:ext uri="{FF2B5EF4-FFF2-40B4-BE49-F238E27FC236}">
                  <a16:creationId xmlns:a16="http://schemas.microsoft.com/office/drawing/2014/main" id="{84FD1BCC-8EA2-D7E6-64C8-CCBEA0C5E872}"/>
                </a:ext>
              </a:extLst>
            </p:cNvPr>
            <p:cNvSpPr txBox="1"/>
            <p:nvPr/>
          </p:nvSpPr>
          <p:spPr>
            <a:xfrm>
              <a:off x="7586539" y="1473741"/>
              <a:ext cx="2019269" cy="338554"/>
            </a:xfrm>
            <a:prstGeom prst="rect">
              <a:avLst/>
            </a:prstGeom>
            <a:noFill/>
          </p:spPr>
          <p:txBody>
            <a:bodyPr wrap="square">
              <a:spAutoFit/>
            </a:bodyPr>
            <a:lstStyle/>
            <a:p>
              <a:pPr algn="ctr"/>
              <a:r>
                <a:rPr lang="zh-CN" altLang="en-US" sz="1600" b="1" dirty="0">
                  <a:latin typeface="+mn-ea"/>
                </a:rPr>
                <a:t>接收方  邮件服务器</a:t>
              </a:r>
            </a:p>
          </p:txBody>
        </p:sp>
        <p:grpSp>
          <p:nvGrpSpPr>
            <p:cNvPr id="9" name="组合 8">
              <a:extLst>
                <a:ext uri="{FF2B5EF4-FFF2-40B4-BE49-F238E27FC236}">
                  <a16:creationId xmlns:a16="http://schemas.microsoft.com/office/drawing/2014/main" id="{45223F17-5315-A89D-52E5-2B538E28E469}"/>
                </a:ext>
              </a:extLst>
            </p:cNvPr>
            <p:cNvGrpSpPr/>
            <p:nvPr/>
          </p:nvGrpSpPr>
          <p:grpSpPr>
            <a:xfrm>
              <a:off x="8007561" y="1804099"/>
              <a:ext cx="1158240" cy="970401"/>
              <a:chOff x="7665721" y="2154485"/>
              <a:chExt cx="1158240" cy="970401"/>
            </a:xfrm>
          </p:grpSpPr>
          <p:sp>
            <p:nvSpPr>
              <p:cNvPr id="10" name="矩形 9">
                <a:extLst>
                  <a:ext uri="{FF2B5EF4-FFF2-40B4-BE49-F238E27FC236}">
                    <a16:creationId xmlns:a16="http://schemas.microsoft.com/office/drawing/2014/main" id="{ED2BA575-E110-DB1D-CBD5-3BC448612C5A}"/>
                  </a:ext>
                </a:extLst>
              </p:cNvPr>
              <p:cNvSpPr/>
              <p:nvPr/>
            </p:nvSpPr>
            <p:spPr>
              <a:xfrm>
                <a:off x="7665721" y="2154485"/>
                <a:ext cx="1158240" cy="97040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grpSp>
            <p:nvGrpSpPr>
              <p:cNvPr id="11" name="组合 10">
                <a:extLst>
                  <a:ext uri="{FF2B5EF4-FFF2-40B4-BE49-F238E27FC236}">
                    <a16:creationId xmlns:a16="http://schemas.microsoft.com/office/drawing/2014/main" id="{6C1C2E9D-4E53-6B36-7EBB-4FFB0DFFA292}"/>
                  </a:ext>
                </a:extLst>
              </p:cNvPr>
              <p:cNvGrpSpPr/>
              <p:nvPr/>
            </p:nvGrpSpPr>
            <p:grpSpPr>
              <a:xfrm>
                <a:off x="7767657" y="2196064"/>
                <a:ext cx="944880" cy="864000"/>
                <a:chOff x="7721124" y="2458456"/>
                <a:chExt cx="944880" cy="864000"/>
              </a:xfrm>
            </p:grpSpPr>
            <p:sp>
              <p:nvSpPr>
                <p:cNvPr id="12" name="椭圆 11">
                  <a:extLst>
                    <a:ext uri="{FF2B5EF4-FFF2-40B4-BE49-F238E27FC236}">
                      <a16:creationId xmlns:a16="http://schemas.microsoft.com/office/drawing/2014/main" id="{32C6581F-EB1A-20A8-574E-D182D7B0B09C}"/>
                    </a:ext>
                  </a:extLst>
                </p:cNvPr>
                <p:cNvSpPr/>
                <p:nvPr/>
              </p:nvSpPr>
              <p:spPr>
                <a:xfrm>
                  <a:off x="7754439" y="2458456"/>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13" name="文本框 12">
                  <a:extLst>
                    <a:ext uri="{FF2B5EF4-FFF2-40B4-BE49-F238E27FC236}">
                      <a16:creationId xmlns:a16="http://schemas.microsoft.com/office/drawing/2014/main" id="{9AD4BDDD-91E9-932F-F45C-EB513E53B890}"/>
                    </a:ext>
                  </a:extLst>
                </p:cNvPr>
                <p:cNvSpPr txBox="1"/>
                <p:nvPr/>
              </p:nvSpPr>
              <p:spPr>
                <a:xfrm>
                  <a:off x="7721124" y="2625691"/>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服务器</a:t>
                  </a:r>
                </a:p>
              </p:txBody>
            </p:sp>
          </p:grpSp>
        </p:grpSp>
      </p:grpSp>
      <p:grpSp>
        <p:nvGrpSpPr>
          <p:cNvPr id="18" name="组合 17">
            <a:extLst>
              <a:ext uri="{FF2B5EF4-FFF2-40B4-BE49-F238E27FC236}">
                <a16:creationId xmlns:a16="http://schemas.microsoft.com/office/drawing/2014/main" id="{65F514C4-A64C-BA41-0071-8DBC49F29EE3}"/>
              </a:ext>
            </a:extLst>
          </p:cNvPr>
          <p:cNvGrpSpPr/>
          <p:nvPr/>
        </p:nvGrpSpPr>
        <p:grpSpPr>
          <a:xfrm>
            <a:off x="4892890" y="2020481"/>
            <a:ext cx="3087873" cy="496388"/>
            <a:chOff x="4559886" y="2563926"/>
            <a:chExt cx="3087873" cy="496388"/>
          </a:xfrm>
        </p:grpSpPr>
        <p:sp>
          <p:nvSpPr>
            <p:cNvPr id="19" name="圆柱体 18">
              <a:extLst>
                <a:ext uri="{FF2B5EF4-FFF2-40B4-BE49-F238E27FC236}">
                  <a16:creationId xmlns:a16="http://schemas.microsoft.com/office/drawing/2014/main" id="{C80BCB4A-DB89-D06B-A8F1-AA9D9B7BCFF3}"/>
                </a:ext>
              </a:extLst>
            </p:cNvPr>
            <p:cNvSpPr/>
            <p:nvPr/>
          </p:nvSpPr>
          <p:spPr>
            <a:xfrm rot="16200000">
              <a:off x="5855629" y="1268183"/>
              <a:ext cx="496388" cy="3087873"/>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20" name="文本框 19">
              <a:extLst>
                <a:ext uri="{FF2B5EF4-FFF2-40B4-BE49-F238E27FC236}">
                  <a16:creationId xmlns:a16="http://schemas.microsoft.com/office/drawing/2014/main" id="{3139E619-E631-0FAD-27E9-DEA85DA23171}"/>
                </a:ext>
              </a:extLst>
            </p:cNvPr>
            <p:cNvSpPr txBox="1"/>
            <p:nvPr/>
          </p:nvSpPr>
          <p:spPr>
            <a:xfrm>
              <a:off x="4869861" y="2627453"/>
              <a:ext cx="2665640" cy="338554"/>
            </a:xfrm>
            <a:prstGeom prst="rect">
              <a:avLst/>
            </a:prstGeom>
            <a:noFill/>
          </p:spPr>
          <p:txBody>
            <a:bodyPr wrap="square">
              <a:spAutoFit/>
            </a:bodyPr>
            <a:lstStyle/>
            <a:p>
              <a:pPr algn="ctr"/>
              <a:r>
                <a:rPr lang="en-US" altLang="zh-CN" sz="1600" b="1" dirty="0">
                  <a:latin typeface="+mn-ea"/>
                </a:rPr>
                <a:t>TCP</a:t>
              </a:r>
              <a:r>
                <a:rPr lang="zh-CN" altLang="en-US" sz="1600" b="1" dirty="0">
                  <a:latin typeface="+mn-ea"/>
                </a:rPr>
                <a:t>连接（熟知端口号</a:t>
              </a:r>
              <a:r>
                <a:rPr lang="en-US" altLang="zh-CN" sz="1600" b="1" dirty="0">
                  <a:latin typeface="+mn-ea"/>
                </a:rPr>
                <a:t>25</a:t>
              </a:r>
              <a:r>
                <a:rPr lang="zh-CN" altLang="en-US" sz="1600" b="1" dirty="0">
                  <a:latin typeface="+mn-ea"/>
                </a:rPr>
                <a:t>）</a:t>
              </a:r>
            </a:p>
          </p:txBody>
        </p:sp>
      </p:grpSp>
      <p:cxnSp>
        <p:nvCxnSpPr>
          <p:cNvPr id="56" name="直接连接符 55">
            <a:extLst>
              <a:ext uri="{FF2B5EF4-FFF2-40B4-BE49-F238E27FC236}">
                <a16:creationId xmlns:a16="http://schemas.microsoft.com/office/drawing/2014/main" id="{7167BFB0-1BC4-3307-0417-6835EEFC3402}"/>
              </a:ext>
            </a:extLst>
          </p:cNvPr>
          <p:cNvCxnSpPr>
            <a:cxnSpLocks/>
          </p:cNvCxnSpPr>
          <p:nvPr/>
        </p:nvCxnSpPr>
        <p:spPr>
          <a:xfrm flipH="1">
            <a:off x="4255711" y="2770372"/>
            <a:ext cx="33290" cy="3744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9E991C6-1038-2CF3-B6A4-02FD19BDB6AE}"/>
              </a:ext>
            </a:extLst>
          </p:cNvPr>
          <p:cNvCxnSpPr>
            <a:cxnSpLocks/>
          </p:cNvCxnSpPr>
          <p:nvPr/>
        </p:nvCxnSpPr>
        <p:spPr>
          <a:xfrm>
            <a:off x="8595227" y="2845912"/>
            <a:ext cx="0" cy="366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DE9EE2B5-C702-7B96-8BDD-3156A90CC920}"/>
              </a:ext>
            </a:extLst>
          </p:cNvPr>
          <p:cNvGrpSpPr/>
          <p:nvPr/>
        </p:nvGrpSpPr>
        <p:grpSpPr>
          <a:xfrm>
            <a:off x="4298495" y="2881391"/>
            <a:ext cx="4297679" cy="246221"/>
            <a:chOff x="3947160" y="2091103"/>
            <a:chExt cx="4297679" cy="246221"/>
          </a:xfrm>
        </p:grpSpPr>
        <p:cxnSp>
          <p:nvCxnSpPr>
            <p:cNvPr id="59" name="直接箭头连接符 58">
              <a:extLst>
                <a:ext uri="{FF2B5EF4-FFF2-40B4-BE49-F238E27FC236}">
                  <a16:creationId xmlns:a16="http://schemas.microsoft.com/office/drawing/2014/main" id="{265B7F8A-0FAC-3DBF-370D-38219D358B34}"/>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36AFB365-C223-DCFC-29BA-B5E39C0AAE2F}"/>
                </a:ext>
              </a:extLst>
            </p:cNvPr>
            <p:cNvSpPr txBox="1"/>
            <p:nvPr/>
          </p:nvSpPr>
          <p:spPr>
            <a:xfrm>
              <a:off x="5822767" y="2091103"/>
              <a:ext cx="664881"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220</a:t>
              </a:r>
              <a:endParaRPr lang="zh-CN" altLang="en-US" sz="1600" b="1" dirty="0">
                <a:solidFill>
                  <a:schemeClr val="accent4"/>
                </a:solidFill>
              </a:endParaRPr>
            </a:p>
          </p:txBody>
        </p:sp>
      </p:grpSp>
      <p:sp>
        <p:nvSpPr>
          <p:cNvPr id="61" name="文本框 60">
            <a:extLst>
              <a:ext uri="{FF2B5EF4-FFF2-40B4-BE49-F238E27FC236}">
                <a16:creationId xmlns:a16="http://schemas.microsoft.com/office/drawing/2014/main" id="{958D749A-05E9-05C3-1355-375F63123D2A}"/>
              </a:ext>
            </a:extLst>
          </p:cNvPr>
          <p:cNvSpPr txBox="1"/>
          <p:nvPr/>
        </p:nvSpPr>
        <p:spPr>
          <a:xfrm>
            <a:off x="8602710" y="2807130"/>
            <a:ext cx="3095352" cy="338554"/>
          </a:xfrm>
          <a:prstGeom prst="rect">
            <a:avLst/>
          </a:prstGeom>
          <a:noFill/>
        </p:spPr>
        <p:txBody>
          <a:bodyPr wrap="square">
            <a:spAutoFit/>
          </a:bodyPr>
          <a:lstStyle/>
          <a:p>
            <a:r>
              <a:rPr lang="zh-CN" altLang="en-US" sz="1600" b="1" dirty="0">
                <a:solidFill>
                  <a:schemeClr val="accent4"/>
                </a:solidFill>
                <a:latin typeface="+mn-ea"/>
              </a:rPr>
              <a:t>主动推送“服务就绪”应答</a:t>
            </a:r>
          </a:p>
        </p:txBody>
      </p:sp>
      <p:sp>
        <p:nvSpPr>
          <p:cNvPr id="62" name="文本框 61">
            <a:extLst>
              <a:ext uri="{FF2B5EF4-FFF2-40B4-BE49-F238E27FC236}">
                <a16:creationId xmlns:a16="http://schemas.microsoft.com/office/drawing/2014/main" id="{C9177525-2C56-9618-EC29-57E8385273D2}"/>
              </a:ext>
            </a:extLst>
          </p:cNvPr>
          <p:cNvSpPr txBox="1"/>
          <p:nvPr/>
        </p:nvSpPr>
        <p:spPr>
          <a:xfrm>
            <a:off x="8581937" y="3073491"/>
            <a:ext cx="3405155" cy="584775"/>
          </a:xfrm>
          <a:prstGeom prst="rect">
            <a:avLst/>
          </a:prstGeom>
          <a:noFill/>
        </p:spPr>
        <p:txBody>
          <a:bodyPr wrap="square">
            <a:spAutoFit/>
          </a:bodyPr>
          <a:lstStyle/>
          <a:p>
            <a:r>
              <a:rPr lang="zh-CN" altLang="en-US" sz="1600" b="1" dirty="0"/>
              <a:t>应答代码</a:t>
            </a:r>
            <a:r>
              <a:rPr lang="en-US" altLang="zh-CN" sz="1600" b="1" dirty="0"/>
              <a:t>220</a:t>
            </a:r>
            <a:r>
              <a:rPr lang="zh-CN" altLang="en-US" sz="1600" b="1" dirty="0"/>
              <a:t>后面可能跟有描述信息例如：</a:t>
            </a:r>
            <a:endParaRPr lang="en-US" altLang="zh-CN" sz="1600" b="1" dirty="0"/>
          </a:p>
        </p:txBody>
      </p:sp>
      <p:sp>
        <p:nvSpPr>
          <p:cNvPr id="63" name="文本框 62">
            <a:extLst>
              <a:ext uri="{FF2B5EF4-FFF2-40B4-BE49-F238E27FC236}">
                <a16:creationId xmlns:a16="http://schemas.microsoft.com/office/drawing/2014/main" id="{E62690A3-8B29-7C74-0DA7-6436C25020DE}"/>
              </a:ext>
            </a:extLst>
          </p:cNvPr>
          <p:cNvSpPr txBox="1"/>
          <p:nvPr/>
        </p:nvSpPr>
        <p:spPr>
          <a:xfrm>
            <a:off x="8574455" y="3594100"/>
            <a:ext cx="3405155" cy="584775"/>
          </a:xfrm>
          <a:prstGeom prst="rect">
            <a:avLst/>
          </a:prstGeom>
          <a:noFill/>
        </p:spPr>
        <p:txBody>
          <a:bodyPr wrap="square">
            <a:spAutoFit/>
          </a:bodyPr>
          <a:lstStyle/>
          <a:p>
            <a:r>
              <a:rPr lang="pt-BR" altLang="zh-CN" sz="1600" b="1" dirty="0"/>
              <a:t>220 163.com Anti-spam GT for Coremail System(163com[20141201])</a:t>
            </a:r>
            <a:endParaRPr lang="en-US" altLang="zh-CN" sz="1600" b="1" dirty="0"/>
          </a:p>
        </p:txBody>
      </p:sp>
    </p:spTree>
    <p:custDataLst>
      <p:tags r:id="rId1"/>
    </p:custDataLst>
    <p:extLst>
      <p:ext uri="{BB962C8B-B14F-4D97-AF65-F5344CB8AC3E}">
        <p14:creationId xmlns:p14="http://schemas.microsoft.com/office/powerpoint/2010/main" val="26742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ppt_x</p:attrName>
                                        </p:attrNameLst>
                                      </p:cBhvr>
                                      <p:tavLst>
                                        <p:tav tm="0">
                                          <p:val>
                                            <p:strVal val="#ppt_x+#ppt_w*1.125000"/>
                                          </p:val>
                                        </p:tav>
                                        <p:tav tm="100000">
                                          <p:val>
                                            <p:strVal val="#ppt_x"/>
                                          </p:val>
                                        </p:tav>
                                      </p:tavLst>
                                    </p:anim>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p:tgtEl>
                                          <p:spTgt spid="48"/>
                                        </p:tgtEl>
                                        <p:attrNameLst>
                                          <p:attrName>ppt_x</p:attrName>
                                        </p:attrNameLst>
                                      </p:cBhvr>
                                      <p:tavLst>
                                        <p:tav tm="0">
                                          <p:val>
                                            <p:strVal val="#ppt_x+#ppt_w*1.125000"/>
                                          </p:val>
                                        </p:tav>
                                        <p:tav tm="100000">
                                          <p:val>
                                            <p:strVal val="#ppt_x"/>
                                          </p:val>
                                        </p:tav>
                                      </p:tavLst>
                                    </p:anim>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p:tgtEl>
                                          <p:spTgt spid="32"/>
                                        </p:tgtEl>
                                        <p:attrNameLst>
                                          <p:attrName>ppt_x</p:attrName>
                                        </p:attrNameLst>
                                      </p:cBhvr>
                                      <p:tavLst>
                                        <p:tav tm="0">
                                          <p:val>
                                            <p:strVal val="#ppt_x-#ppt_w*1.125000"/>
                                          </p:val>
                                        </p:tav>
                                        <p:tav tm="100000">
                                          <p:val>
                                            <p:strVal val="#ppt_x"/>
                                          </p:val>
                                        </p:tav>
                                      </p:tavLst>
                                    </p:anim>
                                    <p:animEffect transition="in" filter="wipe(righ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2"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p:tgtEl>
                                          <p:spTgt spid="45"/>
                                        </p:tgtEl>
                                        <p:attrNameLst>
                                          <p:attrName>ppt_x</p:attrName>
                                        </p:attrNameLst>
                                      </p:cBhvr>
                                      <p:tavLst>
                                        <p:tav tm="0">
                                          <p:val>
                                            <p:strVal val="#ppt_x+#ppt_w*1.125000"/>
                                          </p:val>
                                        </p:tav>
                                        <p:tav tm="100000">
                                          <p:val>
                                            <p:strVal val="#ppt_x"/>
                                          </p:val>
                                        </p:tav>
                                      </p:tavLst>
                                    </p:anim>
                                    <p:animEffect transition="in" filter="wipe(left)">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up)">
                                      <p:cBhvr>
                                        <p:cTn id="53" dur="500"/>
                                        <p:tgtEl>
                                          <p:spTgt spid="56"/>
                                        </p:tgtEl>
                                      </p:cBhvr>
                                    </p:animEffect>
                                  </p:childTnLst>
                                </p:cTn>
                              </p:par>
                              <p:par>
                                <p:cTn id="54" presetID="22" presetClass="entr" presetSubtype="1"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up)">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2"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additive="base">
                                        <p:cTn id="61" dur="500"/>
                                        <p:tgtEl>
                                          <p:spTgt spid="61"/>
                                        </p:tgtEl>
                                        <p:attrNameLst>
                                          <p:attrName>ppt_x</p:attrName>
                                        </p:attrNameLst>
                                      </p:cBhvr>
                                      <p:tavLst>
                                        <p:tav tm="0">
                                          <p:val>
                                            <p:strVal val="#ppt_x+#ppt_w*1.125000"/>
                                          </p:val>
                                        </p:tav>
                                        <p:tav tm="100000">
                                          <p:val>
                                            <p:strVal val="#ppt_x"/>
                                          </p:val>
                                        </p:tav>
                                      </p:tavLst>
                                    </p:anim>
                                    <p:animEffect transition="in" filter="wipe(left)">
                                      <p:cBhvr>
                                        <p:cTn id="62" dur="500"/>
                                        <p:tgtEl>
                                          <p:spTgt spid="61"/>
                                        </p:tgtEl>
                                      </p:cBhvr>
                                    </p:animEffect>
                                  </p:childTnLst>
                                </p:cTn>
                              </p:par>
                            </p:childTnLst>
                          </p:cTn>
                        </p:par>
                        <p:par>
                          <p:cTn id="63" fill="hold">
                            <p:stCondLst>
                              <p:cond delay="500"/>
                            </p:stCondLst>
                            <p:childTnLst>
                              <p:par>
                                <p:cTn id="64" presetID="22" presetClass="entr" presetSubtype="2" fill="hold"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right)">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1"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p:tgtEl>
                                          <p:spTgt spid="62"/>
                                        </p:tgtEl>
                                        <p:attrNameLst>
                                          <p:attrName>ppt_y</p:attrName>
                                        </p:attrNameLst>
                                      </p:cBhvr>
                                      <p:tavLst>
                                        <p:tav tm="0">
                                          <p:val>
                                            <p:strVal val="#ppt_y-#ppt_h*1.125000"/>
                                          </p:val>
                                        </p:tav>
                                        <p:tav tm="100000">
                                          <p:val>
                                            <p:strVal val="#ppt_y"/>
                                          </p:val>
                                        </p:tav>
                                      </p:tavLst>
                                    </p:anim>
                                    <p:animEffect transition="in" filter="wipe(down)">
                                      <p:cBhvr>
                                        <p:cTn id="72" dur="5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1"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500"/>
                                        <p:tgtEl>
                                          <p:spTgt spid="63"/>
                                        </p:tgtEl>
                                        <p:attrNameLst>
                                          <p:attrName>ppt_y</p:attrName>
                                        </p:attrNameLst>
                                      </p:cBhvr>
                                      <p:tavLst>
                                        <p:tav tm="0">
                                          <p:val>
                                            <p:strVal val="#ppt_y-#ppt_h*1.125000"/>
                                          </p:val>
                                        </p:tav>
                                        <p:tav tm="100000">
                                          <p:val>
                                            <p:strVal val="#ppt_y"/>
                                          </p:val>
                                        </p:tav>
                                      </p:tavLst>
                                    </p:anim>
                                    <p:animEffect transition="in" filter="wipe(down)">
                                      <p:cBhvr>
                                        <p:cTn id="7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8" grpId="0"/>
      <p:bldP spid="61" grpId="0"/>
      <p:bldP spid="62" grpId="0"/>
      <p:bldP spid="6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5028C668-8F46-36E2-63EB-32FBC87C95EB}"/>
              </a:ext>
            </a:extLst>
          </p:cNvPr>
          <p:cNvGrpSpPr/>
          <p:nvPr/>
        </p:nvGrpSpPr>
        <p:grpSpPr>
          <a:xfrm>
            <a:off x="4886082" y="1764466"/>
            <a:ext cx="3087874" cy="246221"/>
            <a:chOff x="4559886" y="2190382"/>
            <a:chExt cx="3087874" cy="246221"/>
          </a:xfrm>
        </p:grpSpPr>
        <p:cxnSp>
          <p:nvCxnSpPr>
            <p:cNvPr id="43" name="直接箭头连接符 42">
              <a:extLst>
                <a:ext uri="{FF2B5EF4-FFF2-40B4-BE49-F238E27FC236}">
                  <a16:creationId xmlns:a16="http://schemas.microsoft.com/office/drawing/2014/main" id="{B0BA0E4E-3E6C-FBD8-C1AF-274F9E88021D}"/>
                </a:ext>
              </a:extLst>
            </p:cNvPr>
            <p:cNvCxnSpPr>
              <a:cxnSpLocks/>
            </p:cNvCxnSpPr>
            <p:nvPr/>
          </p:nvCxnSpPr>
          <p:spPr>
            <a:xfrm>
              <a:off x="4559886" y="2315983"/>
              <a:ext cx="3087874"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3AB4509-EC66-BFD1-C68E-F37DAFE9A6B2}"/>
                </a:ext>
              </a:extLst>
            </p:cNvPr>
            <p:cNvSpPr txBox="1"/>
            <p:nvPr/>
          </p:nvSpPr>
          <p:spPr>
            <a:xfrm>
              <a:off x="5236359" y="2190382"/>
              <a:ext cx="1684707" cy="246221"/>
            </a:xfrm>
            <a:prstGeom prst="rect">
              <a:avLst/>
            </a:prstGeom>
            <a:solidFill>
              <a:schemeClr val="bg1"/>
            </a:solidFill>
          </p:spPr>
          <p:txBody>
            <a:bodyPr wrap="square" lIns="91440" tIns="0" rIns="91440" bIns="0">
              <a:spAutoFit/>
            </a:bodyPr>
            <a:lstStyle/>
            <a:p>
              <a:pPr algn="ctr"/>
              <a:r>
                <a:rPr lang="en-US" altLang="zh-CN" sz="1600" b="1" dirty="0">
                  <a:solidFill>
                    <a:schemeClr val="accent3"/>
                  </a:solidFill>
                </a:rPr>
                <a:t>14</a:t>
              </a:r>
              <a:r>
                <a:rPr lang="zh-CN" altLang="en-US" sz="1600" b="1" dirty="0">
                  <a:solidFill>
                    <a:schemeClr val="accent3"/>
                  </a:solidFill>
                </a:rPr>
                <a:t>条</a:t>
              </a:r>
              <a:r>
                <a:rPr lang="en-US" altLang="zh-CN" sz="1600" b="1" dirty="0">
                  <a:solidFill>
                    <a:schemeClr val="accent3"/>
                  </a:solidFill>
                </a:rPr>
                <a:t>SMTP</a:t>
              </a:r>
              <a:r>
                <a:rPr lang="zh-CN" altLang="en-US" sz="1600" b="1" dirty="0">
                  <a:solidFill>
                    <a:schemeClr val="accent3"/>
                  </a:solidFill>
                </a:rPr>
                <a:t>命令</a:t>
              </a:r>
            </a:p>
          </p:txBody>
        </p:sp>
      </p:grpSp>
      <p:grpSp>
        <p:nvGrpSpPr>
          <p:cNvPr id="45" name="组合 44">
            <a:extLst>
              <a:ext uri="{FF2B5EF4-FFF2-40B4-BE49-F238E27FC236}">
                <a16:creationId xmlns:a16="http://schemas.microsoft.com/office/drawing/2014/main" id="{1A8D3494-5406-088F-0E39-C5BCAEE8FF9D}"/>
              </a:ext>
            </a:extLst>
          </p:cNvPr>
          <p:cNvGrpSpPr/>
          <p:nvPr/>
        </p:nvGrpSpPr>
        <p:grpSpPr>
          <a:xfrm>
            <a:off x="4858237" y="2535601"/>
            <a:ext cx="3115719" cy="246221"/>
            <a:chOff x="4532041" y="3106582"/>
            <a:chExt cx="3115719" cy="246221"/>
          </a:xfrm>
        </p:grpSpPr>
        <p:cxnSp>
          <p:nvCxnSpPr>
            <p:cNvPr id="46" name="直接箭头连接符 45">
              <a:extLst>
                <a:ext uri="{FF2B5EF4-FFF2-40B4-BE49-F238E27FC236}">
                  <a16:creationId xmlns:a16="http://schemas.microsoft.com/office/drawing/2014/main" id="{82C77399-FF1A-7B2A-3638-55A07C61210B}"/>
                </a:ext>
              </a:extLst>
            </p:cNvPr>
            <p:cNvCxnSpPr>
              <a:cxnSpLocks/>
            </p:cNvCxnSpPr>
            <p:nvPr/>
          </p:nvCxnSpPr>
          <p:spPr>
            <a:xfrm flipH="1">
              <a:off x="4532041" y="3230448"/>
              <a:ext cx="311571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F086A40-DCA1-0BEE-12E0-1CAE03323607}"/>
                </a:ext>
              </a:extLst>
            </p:cNvPr>
            <p:cNvSpPr txBox="1"/>
            <p:nvPr/>
          </p:nvSpPr>
          <p:spPr>
            <a:xfrm>
              <a:off x="5252981" y="3106582"/>
              <a:ext cx="1678032"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21</a:t>
              </a:r>
              <a:r>
                <a:rPr lang="zh-CN" altLang="en-US" sz="1600" b="1" dirty="0">
                  <a:solidFill>
                    <a:schemeClr val="accent4"/>
                  </a:solidFill>
                </a:rPr>
                <a:t>种</a:t>
              </a:r>
              <a:r>
                <a:rPr lang="en-US" altLang="zh-CN" sz="1600" b="1" dirty="0">
                  <a:solidFill>
                    <a:schemeClr val="accent4"/>
                  </a:solidFill>
                </a:rPr>
                <a:t>SMTP</a:t>
              </a:r>
              <a:r>
                <a:rPr lang="zh-CN" altLang="en-US" sz="1600" b="1" dirty="0">
                  <a:solidFill>
                    <a:schemeClr val="accent4"/>
                  </a:solidFill>
                </a:rPr>
                <a:t>应答</a:t>
              </a:r>
            </a:p>
          </p:txBody>
        </p:sp>
      </p:grpSp>
      <p:sp>
        <p:nvSpPr>
          <p:cNvPr id="21" name="文本框 20">
            <a:extLst>
              <a:ext uri="{FF2B5EF4-FFF2-40B4-BE49-F238E27FC236}">
                <a16:creationId xmlns:a16="http://schemas.microsoft.com/office/drawing/2014/main" id="{F5234210-FC9E-5179-D3BF-8A2BE1D16315}"/>
              </a:ext>
            </a:extLst>
          </p:cNvPr>
          <p:cNvSpPr txBox="1"/>
          <p:nvPr/>
        </p:nvSpPr>
        <p:spPr>
          <a:xfrm>
            <a:off x="1236196" y="1852029"/>
            <a:ext cx="2505347" cy="584775"/>
          </a:xfrm>
          <a:prstGeom prst="rect">
            <a:avLst/>
          </a:prstGeom>
          <a:noFill/>
        </p:spPr>
        <p:txBody>
          <a:bodyPr wrap="square">
            <a:spAutoFit/>
          </a:bodyPr>
          <a:lstStyle/>
          <a:p>
            <a:pPr algn="ctr"/>
            <a:r>
              <a:rPr lang="zh-CN" altLang="en-US" sz="1600" b="1" dirty="0">
                <a:latin typeface="+mn-ea"/>
              </a:rPr>
              <a:t>周期性对邮件缓存扫描</a:t>
            </a:r>
            <a:endParaRPr lang="en-US" altLang="zh-CN" sz="1600" b="1" dirty="0">
              <a:latin typeface="+mn-ea"/>
            </a:endParaRPr>
          </a:p>
          <a:p>
            <a:pPr algn="ctr"/>
            <a:r>
              <a:rPr lang="zh-CN" altLang="en-US" sz="1600" b="1" dirty="0">
                <a:latin typeface="+mn-ea"/>
              </a:rPr>
              <a:t>（例如，每</a:t>
            </a:r>
            <a:r>
              <a:rPr lang="en-US" altLang="zh-CN" sz="1600" b="1" dirty="0">
                <a:latin typeface="+mn-ea"/>
              </a:rPr>
              <a:t>30</a:t>
            </a:r>
            <a:r>
              <a:rPr lang="zh-CN" altLang="en-US" sz="1600" b="1" dirty="0">
                <a:latin typeface="+mn-ea"/>
              </a:rPr>
              <a:t>分钟）</a:t>
            </a:r>
            <a:endParaRPr lang="en-US" altLang="zh-CN" sz="1600" b="1" dirty="0">
              <a:latin typeface="+mn-ea"/>
            </a:endParaRPr>
          </a:p>
        </p:txBody>
      </p:sp>
      <p:sp>
        <p:nvSpPr>
          <p:cNvPr id="48" name="文本框 47">
            <a:extLst>
              <a:ext uri="{FF2B5EF4-FFF2-40B4-BE49-F238E27FC236}">
                <a16:creationId xmlns:a16="http://schemas.microsoft.com/office/drawing/2014/main" id="{9615791B-D0B0-4900-7303-8206B7C2A04C}"/>
              </a:ext>
            </a:extLst>
          </p:cNvPr>
          <p:cNvSpPr txBox="1"/>
          <p:nvPr/>
        </p:nvSpPr>
        <p:spPr>
          <a:xfrm>
            <a:off x="1562300" y="2405472"/>
            <a:ext cx="1702946" cy="338553"/>
          </a:xfrm>
          <a:prstGeom prst="rect">
            <a:avLst/>
          </a:prstGeom>
          <a:noFill/>
        </p:spPr>
        <p:txBody>
          <a:bodyPr wrap="square">
            <a:spAutoFit/>
          </a:bodyPr>
          <a:lstStyle/>
          <a:p>
            <a:pPr algn="ctr"/>
            <a:r>
              <a:rPr lang="zh-CN" altLang="en-US" sz="1600" b="1" dirty="0">
                <a:latin typeface="+mn-ea"/>
              </a:rPr>
              <a:t>如发现有邮件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简单邮件传送协议</a:t>
              </a:r>
              <a:r>
                <a:rPr lang="zh-CN" altLang="en-US" sz="2000" b="1" dirty="0"/>
                <a:t>（</a:t>
              </a:r>
              <a:r>
                <a:rPr lang="en-US" altLang="zh-CN" sz="2000" b="1" dirty="0">
                  <a:solidFill>
                    <a:schemeClr val="accent1">
                      <a:lumMod val="75000"/>
                    </a:schemeClr>
                  </a:solidFill>
                </a:rPr>
                <a:t>S</a:t>
              </a:r>
              <a:r>
                <a:rPr lang="en-US" altLang="zh-CN" sz="2000" b="1" dirty="0"/>
                <a:t>imple </a:t>
              </a:r>
              <a:r>
                <a:rPr lang="en-US" altLang="zh-CN" sz="2000" b="1" dirty="0">
                  <a:solidFill>
                    <a:schemeClr val="accent1">
                      <a:lumMod val="75000"/>
                    </a:schemeClr>
                  </a:solidFill>
                </a:rPr>
                <a:t>M</a:t>
              </a:r>
              <a:r>
                <a:rPr lang="en-US" altLang="zh-CN" sz="2000" b="1" dirty="0"/>
                <a:t>ail </a:t>
              </a:r>
              <a:r>
                <a:rPr lang="en-US" altLang="zh-CN" sz="2000" b="1" dirty="0">
                  <a:solidFill>
                    <a:schemeClr val="accent1">
                      <a:lumMod val="75000"/>
                    </a:schemeClr>
                  </a:solidFill>
                </a:rPr>
                <a:t>T</a:t>
              </a:r>
              <a:r>
                <a:rPr lang="en-US" altLang="zh-CN" sz="2000" b="1" dirty="0"/>
                <a:t>ransfer </a:t>
              </a:r>
              <a:r>
                <a:rPr lang="en-US" altLang="zh-CN" sz="2000" b="1" dirty="0">
                  <a:solidFill>
                    <a:schemeClr val="accent1">
                      <a:lumMod val="75000"/>
                    </a:schemeClr>
                  </a:solidFill>
                </a:rPr>
                <a:t>P</a:t>
              </a:r>
              <a:r>
                <a:rPr lang="en-US" altLang="zh-CN" sz="2000" b="1" dirty="0"/>
                <a:t>rotocol</a:t>
              </a:r>
              <a:r>
                <a:rPr lang="zh-CN" altLang="en-US" sz="2000" b="1" dirty="0"/>
                <a:t>，</a:t>
              </a:r>
              <a:r>
                <a:rPr lang="en-US" altLang="zh-CN" sz="2000" b="1" dirty="0">
                  <a:solidFill>
                    <a:schemeClr val="accent1">
                      <a:lumMod val="75000"/>
                    </a:schemeClr>
                  </a:solidFill>
                </a:rPr>
                <a:t>SMTP</a:t>
              </a:r>
              <a:r>
                <a:rPr lang="zh-CN" altLang="en-US" sz="2000" b="1" dirty="0"/>
                <a:t>）</a:t>
              </a:r>
              <a:r>
                <a:rPr lang="zh-CN" altLang="en-US" sz="2000" b="1" dirty="0">
                  <a:ea typeface="+mj-ea"/>
                </a:rPr>
                <a:t>的基本工作过程</a:t>
              </a:r>
            </a:p>
          </p:txBody>
        </p:sp>
      </p:grpSp>
      <p:grpSp>
        <p:nvGrpSpPr>
          <p:cNvPr id="5" name="组合 4">
            <a:extLst>
              <a:ext uri="{FF2B5EF4-FFF2-40B4-BE49-F238E27FC236}">
                <a16:creationId xmlns:a16="http://schemas.microsoft.com/office/drawing/2014/main" id="{4D56E22D-5433-60FF-B77C-DBED59CE03E6}"/>
              </a:ext>
            </a:extLst>
          </p:cNvPr>
          <p:cNvGrpSpPr/>
          <p:nvPr/>
        </p:nvGrpSpPr>
        <p:grpSpPr>
          <a:xfrm>
            <a:off x="3204024" y="1446393"/>
            <a:ext cx="6401784" cy="1328107"/>
            <a:chOff x="3204024" y="1446393"/>
            <a:chExt cx="6401784" cy="1328107"/>
          </a:xfrm>
        </p:grpSpPr>
        <p:sp>
          <p:nvSpPr>
            <p:cNvPr id="6" name="文本框 5">
              <a:extLst>
                <a:ext uri="{FF2B5EF4-FFF2-40B4-BE49-F238E27FC236}">
                  <a16:creationId xmlns:a16="http://schemas.microsoft.com/office/drawing/2014/main" id="{F07022DB-2DB4-931E-19A4-5018DEBC52CB}"/>
                </a:ext>
              </a:extLst>
            </p:cNvPr>
            <p:cNvSpPr txBox="1"/>
            <p:nvPr/>
          </p:nvSpPr>
          <p:spPr>
            <a:xfrm>
              <a:off x="3204024" y="1446393"/>
              <a:ext cx="2123827" cy="338554"/>
            </a:xfrm>
            <a:prstGeom prst="rect">
              <a:avLst/>
            </a:prstGeom>
            <a:noFill/>
          </p:spPr>
          <p:txBody>
            <a:bodyPr wrap="square">
              <a:spAutoFit/>
            </a:bodyPr>
            <a:lstStyle/>
            <a:p>
              <a:pPr algn="ctr"/>
              <a:r>
                <a:rPr lang="zh-CN" altLang="en-US" sz="1600" b="1" dirty="0">
                  <a:latin typeface="+mn-ea"/>
                </a:rPr>
                <a:t>发送方</a:t>
              </a:r>
              <a:r>
                <a:rPr lang="en-US" altLang="zh-CN" sz="1600" b="1" dirty="0">
                  <a:latin typeface="+mn-ea"/>
                </a:rPr>
                <a:t>  </a:t>
              </a:r>
              <a:r>
                <a:rPr lang="zh-CN" altLang="en-US" sz="1600" b="1" dirty="0">
                  <a:latin typeface="+mn-ea"/>
                </a:rPr>
                <a:t>邮件服务器</a:t>
              </a:r>
            </a:p>
          </p:txBody>
        </p:sp>
        <p:grpSp>
          <p:nvGrpSpPr>
            <p:cNvPr id="7" name="组合 6">
              <a:extLst>
                <a:ext uri="{FF2B5EF4-FFF2-40B4-BE49-F238E27FC236}">
                  <a16:creationId xmlns:a16="http://schemas.microsoft.com/office/drawing/2014/main" id="{4B6E0DB0-26A4-ED94-61C0-1E1002B8DFCC}"/>
                </a:ext>
              </a:extLst>
            </p:cNvPr>
            <p:cNvGrpSpPr/>
            <p:nvPr/>
          </p:nvGrpSpPr>
          <p:grpSpPr>
            <a:xfrm>
              <a:off x="3709881" y="1804099"/>
              <a:ext cx="1158240" cy="966273"/>
              <a:chOff x="3368041" y="2154485"/>
              <a:chExt cx="1158240" cy="966273"/>
            </a:xfrm>
          </p:grpSpPr>
          <p:sp>
            <p:nvSpPr>
              <p:cNvPr id="14" name="矩形 13">
                <a:extLst>
                  <a:ext uri="{FF2B5EF4-FFF2-40B4-BE49-F238E27FC236}">
                    <a16:creationId xmlns:a16="http://schemas.microsoft.com/office/drawing/2014/main" id="{67C544B3-9F81-EBB4-AEC9-F2F1278986BF}"/>
                  </a:ext>
                </a:extLst>
              </p:cNvPr>
              <p:cNvSpPr/>
              <p:nvPr/>
            </p:nvSpPr>
            <p:spPr>
              <a:xfrm>
                <a:off x="3368041" y="2154485"/>
                <a:ext cx="1158240" cy="96627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grpSp>
            <p:nvGrpSpPr>
              <p:cNvPr id="15" name="组合 14">
                <a:extLst>
                  <a:ext uri="{FF2B5EF4-FFF2-40B4-BE49-F238E27FC236}">
                    <a16:creationId xmlns:a16="http://schemas.microsoft.com/office/drawing/2014/main" id="{DDB070FF-9B7F-8F20-4C66-A13537BEF599}"/>
                  </a:ext>
                </a:extLst>
              </p:cNvPr>
              <p:cNvGrpSpPr/>
              <p:nvPr/>
            </p:nvGrpSpPr>
            <p:grpSpPr>
              <a:xfrm>
                <a:off x="3467329" y="2195453"/>
                <a:ext cx="944880" cy="864000"/>
                <a:chOff x="3431990" y="2458456"/>
                <a:chExt cx="944880" cy="864000"/>
              </a:xfrm>
            </p:grpSpPr>
            <p:sp>
              <p:nvSpPr>
                <p:cNvPr id="16" name="椭圆 15">
                  <a:extLst>
                    <a:ext uri="{FF2B5EF4-FFF2-40B4-BE49-F238E27FC236}">
                      <a16:creationId xmlns:a16="http://schemas.microsoft.com/office/drawing/2014/main" id="{B8B4AB31-8400-0751-F8EB-D5F908318547}"/>
                    </a:ext>
                  </a:extLst>
                </p:cNvPr>
                <p:cNvSpPr/>
                <p:nvPr/>
              </p:nvSpPr>
              <p:spPr>
                <a:xfrm>
                  <a:off x="3456759" y="2458456"/>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17" name="文本框 16">
                  <a:extLst>
                    <a:ext uri="{FF2B5EF4-FFF2-40B4-BE49-F238E27FC236}">
                      <a16:creationId xmlns:a16="http://schemas.microsoft.com/office/drawing/2014/main" id="{28BF81E7-A013-78E5-6ABE-0328F1631158}"/>
                    </a:ext>
                  </a:extLst>
                </p:cNvPr>
                <p:cNvSpPr txBox="1"/>
                <p:nvPr/>
              </p:nvSpPr>
              <p:spPr>
                <a:xfrm>
                  <a:off x="3431990" y="2625691"/>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客户</a:t>
                  </a:r>
                </a:p>
              </p:txBody>
            </p:sp>
          </p:grpSp>
        </p:grpSp>
        <p:sp>
          <p:nvSpPr>
            <p:cNvPr id="8" name="文本框 7">
              <a:extLst>
                <a:ext uri="{FF2B5EF4-FFF2-40B4-BE49-F238E27FC236}">
                  <a16:creationId xmlns:a16="http://schemas.microsoft.com/office/drawing/2014/main" id="{84FD1BCC-8EA2-D7E6-64C8-CCBEA0C5E872}"/>
                </a:ext>
              </a:extLst>
            </p:cNvPr>
            <p:cNvSpPr txBox="1"/>
            <p:nvPr/>
          </p:nvSpPr>
          <p:spPr>
            <a:xfrm>
              <a:off x="7586539" y="1473741"/>
              <a:ext cx="2019269" cy="338554"/>
            </a:xfrm>
            <a:prstGeom prst="rect">
              <a:avLst/>
            </a:prstGeom>
            <a:noFill/>
          </p:spPr>
          <p:txBody>
            <a:bodyPr wrap="square">
              <a:spAutoFit/>
            </a:bodyPr>
            <a:lstStyle/>
            <a:p>
              <a:pPr algn="ctr"/>
              <a:r>
                <a:rPr lang="zh-CN" altLang="en-US" sz="1600" b="1" dirty="0">
                  <a:latin typeface="+mn-ea"/>
                </a:rPr>
                <a:t>接收方  邮件服务器</a:t>
              </a:r>
            </a:p>
          </p:txBody>
        </p:sp>
        <p:grpSp>
          <p:nvGrpSpPr>
            <p:cNvPr id="9" name="组合 8">
              <a:extLst>
                <a:ext uri="{FF2B5EF4-FFF2-40B4-BE49-F238E27FC236}">
                  <a16:creationId xmlns:a16="http://schemas.microsoft.com/office/drawing/2014/main" id="{45223F17-5315-A89D-52E5-2B538E28E469}"/>
                </a:ext>
              </a:extLst>
            </p:cNvPr>
            <p:cNvGrpSpPr/>
            <p:nvPr/>
          </p:nvGrpSpPr>
          <p:grpSpPr>
            <a:xfrm>
              <a:off x="8007561" y="1804099"/>
              <a:ext cx="1158240" cy="970401"/>
              <a:chOff x="7665721" y="2154485"/>
              <a:chExt cx="1158240" cy="970401"/>
            </a:xfrm>
          </p:grpSpPr>
          <p:sp>
            <p:nvSpPr>
              <p:cNvPr id="10" name="矩形 9">
                <a:extLst>
                  <a:ext uri="{FF2B5EF4-FFF2-40B4-BE49-F238E27FC236}">
                    <a16:creationId xmlns:a16="http://schemas.microsoft.com/office/drawing/2014/main" id="{ED2BA575-E110-DB1D-CBD5-3BC448612C5A}"/>
                  </a:ext>
                </a:extLst>
              </p:cNvPr>
              <p:cNvSpPr/>
              <p:nvPr/>
            </p:nvSpPr>
            <p:spPr>
              <a:xfrm>
                <a:off x="7665721" y="2154485"/>
                <a:ext cx="1158240" cy="97040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grpSp>
            <p:nvGrpSpPr>
              <p:cNvPr id="11" name="组合 10">
                <a:extLst>
                  <a:ext uri="{FF2B5EF4-FFF2-40B4-BE49-F238E27FC236}">
                    <a16:creationId xmlns:a16="http://schemas.microsoft.com/office/drawing/2014/main" id="{6C1C2E9D-4E53-6B36-7EBB-4FFB0DFFA292}"/>
                  </a:ext>
                </a:extLst>
              </p:cNvPr>
              <p:cNvGrpSpPr/>
              <p:nvPr/>
            </p:nvGrpSpPr>
            <p:grpSpPr>
              <a:xfrm>
                <a:off x="7767657" y="2196064"/>
                <a:ext cx="944880" cy="864000"/>
                <a:chOff x="7721124" y="2458456"/>
                <a:chExt cx="944880" cy="864000"/>
              </a:xfrm>
            </p:grpSpPr>
            <p:sp>
              <p:nvSpPr>
                <p:cNvPr id="12" name="椭圆 11">
                  <a:extLst>
                    <a:ext uri="{FF2B5EF4-FFF2-40B4-BE49-F238E27FC236}">
                      <a16:creationId xmlns:a16="http://schemas.microsoft.com/office/drawing/2014/main" id="{32C6581F-EB1A-20A8-574E-D182D7B0B09C}"/>
                    </a:ext>
                  </a:extLst>
                </p:cNvPr>
                <p:cNvSpPr/>
                <p:nvPr/>
              </p:nvSpPr>
              <p:spPr>
                <a:xfrm>
                  <a:off x="7754439" y="2458456"/>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13" name="文本框 12">
                  <a:extLst>
                    <a:ext uri="{FF2B5EF4-FFF2-40B4-BE49-F238E27FC236}">
                      <a16:creationId xmlns:a16="http://schemas.microsoft.com/office/drawing/2014/main" id="{9AD4BDDD-91E9-932F-F45C-EB513E53B890}"/>
                    </a:ext>
                  </a:extLst>
                </p:cNvPr>
                <p:cNvSpPr txBox="1"/>
                <p:nvPr/>
              </p:nvSpPr>
              <p:spPr>
                <a:xfrm>
                  <a:off x="7721124" y="2625691"/>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服务器</a:t>
                  </a:r>
                </a:p>
              </p:txBody>
            </p:sp>
          </p:grpSp>
        </p:grpSp>
      </p:grpSp>
      <p:grpSp>
        <p:nvGrpSpPr>
          <p:cNvPr id="18" name="组合 17">
            <a:extLst>
              <a:ext uri="{FF2B5EF4-FFF2-40B4-BE49-F238E27FC236}">
                <a16:creationId xmlns:a16="http://schemas.microsoft.com/office/drawing/2014/main" id="{65F514C4-A64C-BA41-0071-8DBC49F29EE3}"/>
              </a:ext>
            </a:extLst>
          </p:cNvPr>
          <p:cNvGrpSpPr/>
          <p:nvPr/>
        </p:nvGrpSpPr>
        <p:grpSpPr>
          <a:xfrm>
            <a:off x="4892890" y="2020481"/>
            <a:ext cx="3087873" cy="496388"/>
            <a:chOff x="4559886" y="2563926"/>
            <a:chExt cx="3087873" cy="496388"/>
          </a:xfrm>
        </p:grpSpPr>
        <p:sp>
          <p:nvSpPr>
            <p:cNvPr id="19" name="圆柱体 18">
              <a:extLst>
                <a:ext uri="{FF2B5EF4-FFF2-40B4-BE49-F238E27FC236}">
                  <a16:creationId xmlns:a16="http://schemas.microsoft.com/office/drawing/2014/main" id="{C80BCB4A-DB89-D06B-A8F1-AA9D9B7BCFF3}"/>
                </a:ext>
              </a:extLst>
            </p:cNvPr>
            <p:cNvSpPr/>
            <p:nvPr/>
          </p:nvSpPr>
          <p:spPr>
            <a:xfrm rot="16200000">
              <a:off x="5855629" y="1268183"/>
              <a:ext cx="496388" cy="3087873"/>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20" name="文本框 19">
              <a:extLst>
                <a:ext uri="{FF2B5EF4-FFF2-40B4-BE49-F238E27FC236}">
                  <a16:creationId xmlns:a16="http://schemas.microsoft.com/office/drawing/2014/main" id="{3139E619-E631-0FAD-27E9-DEA85DA23171}"/>
                </a:ext>
              </a:extLst>
            </p:cNvPr>
            <p:cNvSpPr txBox="1"/>
            <p:nvPr/>
          </p:nvSpPr>
          <p:spPr>
            <a:xfrm>
              <a:off x="4869861" y="2627453"/>
              <a:ext cx="2665640" cy="338554"/>
            </a:xfrm>
            <a:prstGeom prst="rect">
              <a:avLst/>
            </a:prstGeom>
            <a:noFill/>
          </p:spPr>
          <p:txBody>
            <a:bodyPr wrap="square">
              <a:spAutoFit/>
            </a:bodyPr>
            <a:lstStyle/>
            <a:p>
              <a:pPr algn="ctr"/>
              <a:r>
                <a:rPr lang="en-US" altLang="zh-CN" sz="1600" b="1" dirty="0">
                  <a:latin typeface="+mn-ea"/>
                </a:rPr>
                <a:t>TCP</a:t>
              </a:r>
              <a:r>
                <a:rPr lang="zh-CN" altLang="en-US" sz="1600" b="1" dirty="0">
                  <a:latin typeface="+mn-ea"/>
                </a:rPr>
                <a:t>连接（熟知端口号</a:t>
              </a:r>
              <a:r>
                <a:rPr lang="en-US" altLang="zh-CN" sz="1600" b="1" dirty="0">
                  <a:latin typeface="+mn-ea"/>
                </a:rPr>
                <a:t>25</a:t>
              </a:r>
              <a:r>
                <a:rPr lang="zh-CN" altLang="en-US" sz="1600" b="1" dirty="0">
                  <a:latin typeface="+mn-ea"/>
                </a:rPr>
                <a:t>）</a:t>
              </a:r>
            </a:p>
          </p:txBody>
        </p:sp>
      </p:grpSp>
      <p:cxnSp>
        <p:nvCxnSpPr>
          <p:cNvPr id="56" name="直接连接符 55">
            <a:extLst>
              <a:ext uri="{FF2B5EF4-FFF2-40B4-BE49-F238E27FC236}">
                <a16:creationId xmlns:a16="http://schemas.microsoft.com/office/drawing/2014/main" id="{7167BFB0-1BC4-3307-0417-6835EEFC3402}"/>
              </a:ext>
            </a:extLst>
          </p:cNvPr>
          <p:cNvCxnSpPr>
            <a:cxnSpLocks/>
          </p:cNvCxnSpPr>
          <p:nvPr/>
        </p:nvCxnSpPr>
        <p:spPr>
          <a:xfrm flipH="1">
            <a:off x="4255711" y="2770372"/>
            <a:ext cx="33290" cy="3744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9E991C6-1038-2CF3-B6A4-02FD19BDB6AE}"/>
              </a:ext>
            </a:extLst>
          </p:cNvPr>
          <p:cNvCxnSpPr>
            <a:cxnSpLocks/>
          </p:cNvCxnSpPr>
          <p:nvPr/>
        </p:nvCxnSpPr>
        <p:spPr>
          <a:xfrm>
            <a:off x="8595227" y="2845912"/>
            <a:ext cx="0" cy="366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DE9EE2B5-C702-7B96-8BDD-3156A90CC920}"/>
              </a:ext>
            </a:extLst>
          </p:cNvPr>
          <p:cNvGrpSpPr/>
          <p:nvPr/>
        </p:nvGrpSpPr>
        <p:grpSpPr>
          <a:xfrm>
            <a:off x="4298495" y="2881391"/>
            <a:ext cx="4297679" cy="246221"/>
            <a:chOff x="3947160" y="2091103"/>
            <a:chExt cx="4297679" cy="246221"/>
          </a:xfrm>
        </p:grpSpPr>
        <p:cxnSp>
          <p:nvCxnSpPr>
            <p:cNvPr id="59" name="直接箭头连接符 58">
              <a:extLst>
                <a:ext uri="{FF2B5EF4-FFF2-40B4-BE49-F238E27FC236}">
                  <a16:creationId xmlns:a16="http://schemas.microsoft.com/office/drawing/2014/main" id="{265B7F8A-0FAC-3DBF-370D-38219D358B34}"/>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36AFB365-C223-DCFC-29BA-B5E39C0AAE2F}"/>
                </a:ext>
              </a:extLst>
            </p:cNvPr>
            <p:cNvSpPr txBox="1"/>
            <p:nvPr/>
          </p:nvSpPr>
          <p:spPr>
            <a:xfrm>
              <a:off x="5822767" y="2091103"/>
              <a:ext cx="664881"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220</a:t>
              </a:r>
              <a:endParaRPr lang="zh-CN" altLang="en-US" sz="1600" b="1" dirty="0">
                <a:solidFill>
                  <a:schemeClr val="accent4"/>
                </a:solidFill>
              </a:endParaRPr>
            </a:p>
          </p:txBody>
        </p:sp>
      </p:grpSp>
      <p:sp>
        <p:nvSpPr>
          <p:cNvPr id="61" name="文本框 60">
            <a:extLst>
              <a:ext uri="{FF2B5EF4-FFF2-40B4-BE49-F238E27FC236}">
                <a16:creationId xmlns:a16="http://schemas.microsoft.com/office/drawing/2014/main" id="{958D749A-05E9-05C3-1355-375F63123D2A}"/>
              </a:ext>
            </a:extLst>
          </p:cNvPr>
          <p:cNvSpPr txBox="1"/>
          <p:nvPr/>
        </p:nvSpPr>
        <p:spPr>
          <a:xfrm>
            <a:off x="8602710" y="2807130"/>
            <a:ext cx="3095352" cy="338554"/>
          </a:xfrm>
          <a:prstGeom prst="rect">
            <a:avLst/>
          </a:prstGeom>
          <a:noFill/>
        </p:spPr>
        <p:txBody>
          <a:bodyPr wrap="square">
            <a:spAutoFit/>
          </a:bodyPr>
          <a:lstStyle/>
          <a:p>
            <a:r>
              <a:rPr lang="zh-CN" altLang="en-US" sz="1600" b="1" dirty="0">
                <a:solidFill>
                  <a:schemeClr val="accent4"/>
                </a:solidFill>
                <a:latin typeface="+mn-ea"/>
              </a:rPr>
              <a:t>主动推送“服务就绪”应答</a:t>
            </a:r>
          </a:p>
        </p:txBody>
      </p:sp>
      <p:grpSp>
        <p:nvGrpSpPr>
          <p:cNvPr id="22" name="组合 21">
            <a:extLst>
              <a:ext uri="{FF2B5EF4-FFF2-40B4-BE49-F238E27FC236}">
                <a16:creationId xmlns:a16="http://schemas.microsoft.com/office/drawing/2014/main" id="{1075B57A-BA76-5888-7DEA-F7925B1B211E}"/>
              </a:ext>
            </a:extLst>
          </p:cNvPr>
          <p:cNvGrpSpPr/>
          <p:nvPr/>
        </p:nvGrpSpPr>
        <p:grpSpPr>
          <a:xfrm>
            <a:off x="4284258" y="3084930"/>
            <a:ext cx="4297679" cy="246221"/>
            <a:chOff x="3947160" y="2422029"/>
            <a:chExt cx="4297679" cy="246221"/>
          </a:xfrm>
        </p:grpSpPr>
        <p:cxnSp>
          <p:nvCxnSpPr>
            <p:cNvPr id="23" name="直接箭头连接符 22">
              <a:extLst>
                <a:ext uri="{FF2B5EF4-FFF2-40B4-BE49-F238E27FC236}">
                  <a16:creationId xmlns:a16="http://schemas.microsoft.com/office/drawing/2014/main" id="{3009E52B-AC42-31BA-FF5C-132033A25B7E}"/>
                </a:ext>
              </a:extLst>
            </p:cNvPr>
            <p:cNvCxnSpPr/>
            <p:nvPr/>
          </p:nvCxnSpPr>
          <p:spPr>
            <a:xfrm>
              <a:off x="3947160" y="2542903"/>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055737A-D118-69C3-2F36-AA94AA934123}"/>
                </a:ext>
              </a:extLst>
            </p:cNvPr>
            <p:cNvSpPr txBox="1"/>
            <p:nvPr/>
          </p:nvSpPr>
          <p:spPr>
            <a:xfrm>
              <a:off x="5025594" y="2422029"/>
              <a:ext cx="2141559" cy="246221"/>
            </a:xfrm>
            <a:prstGeom prst="rect">
              <a:avLst/>
            </a:prstGeom>
            <a:solidFill>
              <a:schemeClr val="bg1"/>
            </a:solidFill>
          </p:spPr>
          <p:txBody>
            <a:bodyPr wrap="square" lIns="91440" tIns="0" rIns="91440" bIns="0">
              <a:spAutoFit/>
            </a:bodyPr>
            <a:lstStyle/>
            <a:p>
              <a:pPr algn="ctr"/>
              <a:r>
                <a:rPr lang="en-US" altLang="zh-CN" sz="1600" b="1" dirty="0">
                  <a:solidFill>
                    <a:schemeClr val="accent3"/>
                  </a:solidFill>
                </a:rPr>
                <a:t>HELO:hnust.edu.cn</a:t>
              </a:r>
              <a:endParaRPr lang="zh-CN" altLang="en-US" sz="1600" b="1" dirty="0">
                <a:solidFill>
                  <a:schemeClr val="accent3"/>
                </a:solidFill>
              </a:endParaRPr>
            </a:p>
          </p:txBody>
        </p:sp>
      </p:grpSp>
      <p:sp>
        <p:nvSpPr>
          <p:cNvPr id="25" name="文本框 24">
            <a:extLst>
              <a:ext uri="{FF2B5EF4-FFF2-40B4-BE49-F238E27FC236}">
                <a16:creationId xmlns:a16="http://schemas.microsoft.com/office/drawing/2014/main" id="{6E7C64FB-CBFE-628D-6A14-4BEEA90A8356}"/>
              </a:ext>
            </a:extLst>
          </p:cNvPr>
          <p:cNvSpPr txBox="1"/>
          <p:nvPr/>
        </p:nvSpPr>
        <p:spPr>
          <a:xfrm>
            <a:off x="321077" y="3021138"/>
            <a:ext cx="3969713" cy="338554"/>
          </a:xfrm>
          <a:prstGeom prst="rect">
            <a:avLst/>
          </a:prstGeom>
          <a:noFill/>
        </p:spPr>
        <p:txBody>
          <a:bodyPr wrap="square">
            <a:spAutoFit/>
          </a:bodyPr>
          <a:lstStyle/>
          <a:p>
            <a:r>
              <a:rPr lang="zh-CN" altLang="en-US" sz="1600" b="1" dirty="0">
                <a:solidFill>
                  <a:schemeClr val="accent3"/>
                </a:solidFill>
                <a:latin typeface="+mn-ea"/>
              </a:rPr>
              <a:t>向服务器说明身份，告知自己的域名</a:t>
            </a:r>
          </a:p>
        </p:txBody>
      </p:sp>
      <p:grpSp>
        <p:nvGrpSpPr>
          <p:cNvPr id="26" name="组合 25">
            <a:extLst>
              <a:ext uri="{FF2B5EF4-FFF2-40B4-BE49-F238E27FC236}">
                <a16:creationId xmlns:a16="http://schemas.microsoft.com/office/drawing/2014/main" id="{C517E865-64ED-4D80-7067-D0D9800FB6A5}"/>
              </a:ext>
            </a:extLst>
          </p:cNvPr>
          <p:cNvGrpSpPr/>
          <p:nvPr/>
        </p:nvGrpSpPr>
        <p:grpSpPr>
          <a:xfrm>
            <a:off x="4298495" y="3306026"/>
            <a:ext cx="4297679" cy="246221"/>
            <a:chOff x="3947160" y="2098191"/>
            <a:chExt cx="4297679" cy="246221"/>
          </a:xfrm>
        </p:grpSpPr>
        <p:cxnSp>
          <p:nvCxnSpPr>
            <p:cNvPr id="27" name="直接箭头连接符 26">
              <a:extLst>
                <a:ext uri="{FF2B5EF4-FFF2-40B4-BE49-F238E27FC236}">
                  <a16:creationId xmlns:a16="http://schemas.microsoft.com/office/drawing/2014/main" id="{2A3EBF7C-438B-E818-EC57-50D4D8571EC7}"/>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1127B19-FB94-BF2B-EAE3-AFA50482C942}"/>
                </a:ext>
              </a:extLst>
            </p:cNvPr>
            <p:cNvSpPr txBox="1"/>
            <p:nvPr/>
          </p:nvSpPr>
          <p:spPr>
            <a:xfrm>
              <a:off x="5822767" y="2098191"/>
              <a:ext cx="690458"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250</a:t>
              </a:r>
              <a:endParaRPr lang="zh-CN" altLang="en-US" sz="1600" b="1" dirty="0">
                <a:solidFill>
                  <a:schemeClr val="accent4"/>
                </a:solidFill>
              </a:endParaRPr>
            </a:p>
          </p:txBody>
        </p:sp>
      </p:grpSp>
      <p:sp>
        <p:nvSpPr>
          <p:cNvPr id="29" name="文本框 28">
            <a:extLst>
              <a:ext uri="{FF2B5EF4-FFF2-40B4-BE49-F238E27FC236}">
                <a16:creationId xmlns:a16="http://schemas.microsoft.com/office/drawing/2014/main" id="{9179F023-2AEA-2BF5-5424-A7331362F8CD}"/>
              </a:ext>
            </a:extLst>
          </p:cNvPr>
          <p:cNvSpPr txBox="1"/>
          <p:nvPr/>
        </p:nvSpPr>
        <p:spPr>
          <a:xfrm>
            <a:off x="8602710" y="3224677"/>
            <a:ext cx="3424642" cy="338554"/>
          </a:xfrm>
          <a:prstGeom prst="rect">
            <a:avLst/>
          </a:prstGeom>
          <a:noFill/>
        </p:spPr>
        <p:txBody>
          <a:bodyPr wrap="square">
            <a:spAutoFit/>
          </a:bodyPr>
          <a:lstStyle/>
          <a:p>
            <a:r>
              <a:rPr lang="zh-CN" altLang="en-US" sz="1600" b="1" dirty="0">
                <a:solidFill>
                  <a:schemeClr val="accent4"/>
                </a:solidFill>
              </a:rPr>
              <a:t>若身份有效，发回应答代码</a:t>
            </a:r>
            <a:r>
              <a:rPr lang="en-US" altLang="zh-CN" sz="1600" b="1" dirty="0">
                <a:solidFill>
                  <a:schemeClr val="accent4"/>
                </a:solidFill>
              </a:rPr>
              <a:t>250</a:t>
            </a:r>
            <a:endParaRPr lang="zh-CN" altLang="en-US" sz="1600" b="1" dirty="0">
              <a:solidFill>
                <a:schemeClr val="accent4"/>
              </a:solidFill>
            </a:endParaRPr>
          </a:p>
        </p:txBody>
      </p:sp>
      <p:sp>
        <p:nvSpPr>
          <p:cNvPr id="30" name="文本框 29">
            <a:extLst>
              <a:ext uri="{FF2B5EF4-FFF2-40B4-BE49-F238E27FC236}">
                <a16:creationId xmlns:a16="http://schemas.microsoft.com/office/drawing/2014/main" id="{79614BE9-754A-C067-10A9-1DE14898306A}"/>
              </a:ext>
            </a:extLst>
          </p:cNvPr>
          <p:cNvSpPr txBox="1"/>
          <p:nvPr/>
        </p:nvSpPr>
        <p:spPr>
          <a:xfrm>
            <a:off x="8628733" y="3552446"/>
            <a:ext cx="3405155" cy="584775"/>
          </a:xfrm>
          <a:prstGeom prst="rect">
            <a:avLst/>
          </a:prstGeom>
          <a:noFill/>
        </p:spPr>
        <p:txBody>
          <a:bodyPr wrap="square">
            <a:spAutoFit/>
          </a:bodyPr>
          <a:lstStyle/>
          <a:p>
            <a:r>
              <a:rPr lang="zh-CN" altLang="en-US" sz="1600" b="1" dirty="0"/>
              <a:t>否则，发回其他代码</a:t>
            </a:r>
            <a:endParaRPr lang="en-US" altLang="zh-CN" sz="1600" b="1" dirty="0"/>
          </a:p>
          <a:p>
            <a:r>
              <a:rPr lang="zh-CN" altLang="en-US" sz="1600" b="1" dirty="0"/>
              <a:t>例如</a:t>
            </a:r>
            <a:r>
              <a:rPr lang="en-US" altLang="zh-CN" sz="1600" b="1" dirty="0"/>
              <a:t>421</a:t>
            </a:r>
            <a:r>
              <a:rPr lang="zh-CN" altLang="en-US" sz="1600" b="1" dirty="0"/>
              <a:t>表示服务不可用</a:t>
            </a:r>
            <a:endParaRPr lang="en-US" altLang="zh-CN" sz="1600" b="1" dirty="0"/>
          </a:p>
        </p:txBody>
      </p:sp>
    </p:spTree>
    <p:custDataLst>
      <p:tags r:id="rId1"/>
    </p:custDataLst>
    <p:extLst>
      <p:ext uri="{BB962C8B-B14F-4D97-AF65-F5344CB8AC3E}">
        <p14:creationId xmlns:p14="http://schemas.microsoft.com/office/powerpoint/2010/main" val="26267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ppt_x</p:attrName>
                                        </p:attrNameLst>
                                      </p:cBhvr>
                                      <p:tavLst>
                                        <p:tav tm="0">
                                          <p:val>
                                            <p:strVal val="#ppt_x+#ppt_w*1.125000"/>
                                          </p:val>
                                        </p:tav>
                                        <p:tav tm="100000">
                                          <p:val>
                                            <p:strVal val="#ppt_x"/>
                                          </p:val>
                                        </p:tav>
                                      </p:tavLst>
                                    </p:anim>
                                    <p:animEffect transition="in" filter="wipe(left)">
                                      <p:cBhvr>
                                        <p:cTn id="18" dur="500"/>
                                        <p:tgtEl>
                                          <p:spTgt spid="29"/>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down)">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5028C668-8F46-36E2-63EB-32FBC87C95EB}"/>
              </a:ext>
            </a:extLst>
          </p:cNvPr>
          <p:cNvGrpSpPr/>
          <p:nvPr/>
        </p:nvGrpSpPr>
        <p:grpSpPr>
          <a:xfrm>
            <a:off x="4886082" y="1764466"/>
            <a:ext cx="3087874" cy="246221"/>
            <a:chOff x="4559886" y="2190382"/>
            <a:chExt cx="3087874" cy="246221"/>
          </a:xfrm>
        </p:grpSpPr>
        <p:cxnSp>
          <p:nvCxnSpPr>
            <p:cNvPr id="43" name="直接箭头连接符 42">
              <a:extLst>
                <a:ext uri="{FF2B5EF4-FFF2-40B4-BE49-F238E27FC236}">
                  <a16:creationId xmlns:a16="http://schemas.microsoft.com/office/drawing/2014/main" id="{B0BA0E4E-3E6C-FBD8-C1AF-274F9E88021D}"/>
                </a:ext>
              </a:extLst>
            </p:cNvPr>
            <p:cNvCxnSpPr>
              <a:cxnSpLocks/>
            </p:cNvCxnSpPr>
            <p:nvPr/>
          </p:nvCxnSpPr>
          <p:spPr>
            <a:xfrm>
              <a:off x="4559886" y="2315983"/>
              <a:ext cx="3087874"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3AB4509-EC66-BFD1-C68E-F37DAFE9A6B2}"/>
                </a:ext>
              </a:extLst>
            </p:cNvPr>
            <p:cNvSpPr txBox="1"/>
            <p:nvPr/>
          </p:nvSpPr>
          <p:spPr>
            <a:xfrm>
              <a:off x="5236359" y="2190382"/>
              <a:ext cx="1684707" cy="246221"/>
            </a:xfrm>
            <a:prstGeom prst="rect">
              <a:avLst/>
            </a:prstGeom>
            <a:solidFill>
              <a:schemeClr val="bg1"/>
            </a:solidFill>
          </p:spPr>
          <p:txBody>
            <a:bodyPr wrap="square" lIns="91440" tIns="0" rIns="91440" bIns="0">
              <a:spAutoFit/>
            </a:bodyPr>
            <a:lstStyle/>
            <a:p>
              <a:pPr algn="ctr"/>
              <a:r>
                <a:rPr lang="en-US" altLang="zh-CN" sz="1600" b="1" dirty="0">
                  <a:solidFill>
                    <a:schemeClr val="accent3"/>
                  </a:solidFill>
                </a:rPr>
                <a:t>14</a:t>
              </a:r>
              <a:r>
                <a:rPr lang="zh-CN" altLang="en-US" sz="1600" b="1" dirty="0">
                  <a:solidFill>
                    <a:schemeClr val="accent3"/>
                  </a:solidFill>
                </a:rPr>
                <a:t>条</a:t>
              </a:r>
              <a:r>
                <a:rPr lang="en-US" altLang="zh-CN" sz="1600" b="1" dirty="0">
                  <a:solidFill>
                    <a:schemeClr val="accent3"/>
                  </a:solidFill>
                </a:rPr>
                <a:t>SMTP</a:t>
              </a:r>
              <a:r>
                <a:rPr lang="zh-CN" altLang="en-US" sz="1600" b="1" dirty="0">
                  <a:solidFill>
                    <a:schemeClr val="accent3"/>
                  </a:solidFill>
                </a:rPr>
                <a:t>命令</a:t>
              </a:r>
            </a:p>
          </p:txBody>
        </p:sp>
      </p:grpSp>
      <p:grpSp>
        <p:nvGrpSpPr>
          <p:cNvPr id="45" name="组合 44">
            <a:extLst>
              <a:ext uri="{FF2B5EF4-FFF2-40B4-BE49-F238E27FC236}">
                <a16:creationId xmlns:a16="http://schemas.microsoft.com/office/drawing/2014/main" id="{1A8D3494-5406-088F-0E39-C5BCAEE8FF9D}"/>
              </a:ext>
            </a:extLst>
          </p:cNvPr>
          <p:cNvGrpSpPr/>
          <p:nvPr/>
        </p:nvGrpSpPr>
        <p:grpSpPr>
          <a:xfrm>
            <a:off x="4858237" y="2535601"/>
            <a:ext cx="3115719" cy="246221"/>
            <a:chOff x="4532041" y="3106582"/>
            <a:chExt cx="3115719" cy="246221"/>
          </a:xfrm>
        </p:grpSpPr>
        <p:cxnSp>
          <p:nvCxnSpPr>
            <p:cNvPr id="46" name="直接箭头连接符 45">
              <a:extLst>
                <a:ext uri="{FF2B5EF4-FFF2-40B4-BE49-F238E27FC236}">
                  <a16:creationId xmlns:a16="http://schemas.microsoft.com/office/drawing/2014/main" id="{82C77399-FF1A-7B2A-3638-55A07C61210B}"/>
                </a:ext>
              </a:extLst>
            </p:cNvPr>
            <p:cNvCxnSpPr>
              <a:cxnSpLocks/>
            </p:cNvCxnSpPr>
            <p:nvPr/>
          </p:nvCxnSpPr>
          <p:spPr>
            <a:xfrm flipH="1">
              <a:off x="4532041" y="3230448"/>
              <a:ext cx="311571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F086A40-DCA1-0BEE-12E0-1CAE03323607}"/>
                </a:ext>
              </a:extLst>
            </p:cNvPr>
            <p:cNvSpPr txBox="1"/>
            <p:nvPr/>
          </p:nvSpPr>
          <p:spPr>
            <a:xfrm>
              <a:off x="5252981" y="3106582"/>
              <a:ext cx="1678032"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21</a:t>
              </a:r>
              <a:r>
                <a:rPr lang="zh-CN" altLang="en-US" sz="1600" b="1" dirty="0">
                  <a:solidFill>
                    <a:schemeClr val="accent4"/>
                  </a:solidFill>
                </a:rPr>
                <a:t>种</a:t>
              </a:r>
              <a:r>
                <a:rPr lang="en-US" altLang="zh-CN" sz="1600" b="1" dirty="0">
                  <a:solidFill>
                    <a:schemeClr val="accent4"/>
                  </a:solidFill>
                </a:rPr>
                <a:t>SMTP</a:t>
              </a:r>
              <a:r>
                <a:rPr lang="zh-CN" altLang="en-US" sz="1600" b="1" dirty="0">
                  <a:solidFill>
                    <a:schemeClr val="accent4"/>
                  </a:solidFill>
                </a:rPr>
                <a:t>应答</a:t>
              </a:r>
            </a:p>
          </p:txBody>
        </p:sp>
      </p:grpSp>
      <p:sp>
        <p:nvSpPr>
          <p:cNvPr id="21" name="文本框 20">
            <a:extLst>
              <a:ext uri="{FF2B5EF4-FFF2-40B4-BE49-F238E27FC236}">
                <a16:creationId xmlns:a16="http://schemas.microsoft.com/office/drawing/2014/main" id="{F5234210-FC9E-5179-D3BF-8A2BE1D16315}"/>
              </a:ext>
            </a:extLst>
          </p:cNvPr>
          <p:cNvSpPr txBox="1"/>
          <p:nvPr/>
        </p:nvSpPr>
        <p:spPr>
          <a:xfrm>
            <a:off x="1236196" y="1852029"/>
            <a:ext cx="2505347" cy="584775"/>
          </a:xfrm>
          <a:prstGeom prst="rect">
            <a:avLst/>
          </a:prstGeom>
          <a:noFill/>
        </p:spPr>
        <p:txBody>
          <a:bodyPr wrap="square">
            <a:spAutoFit/>
          </a:bodyPr>
          <a:lstStyle/>
          <a:p>
            <a:pPr algn="ctr"/>
            <a:r>
              <a:rPr lang="zh-CN" altLang="en-US" sz="1600" b="1" dirty="0">
                <a:latin typeface="+mn-ea"/>
              </a:rPr>
              <a:t>周期性对邮件缓存扫描</a:t>
            </a:r>
            <a:endParaRPr lang="en-US" altLang="zh-CN" sz="1600" b="1" dirty="0">
              <a:latin typeface="+mn-ea"/>
            </a:endParaRPr>
          </a:p>
          <a:p>
            <a:pPr algn="ctr"/>
            <a:r>
              <a:rPr lang="zh-CN" altLang="en-US" sz="1600" b="1" dirty="0">
                <a:latin typeface="+mn-ea"/>
              </a:rPr>
              <a:t>（例如，每</a:t>
            </a:r>
            <a:r>
              <a:rPr lang="en-US" altLang="zh-CN" sz="1600" b="1" dirty="0">
                <a:latin typeface="+mn-ea"/>
              </a:rPr>
              <a:t>30</a:t>
            </a:r>
            <a:r>
              <a:rPr lang="zh-CN" altLang="en-US" sz="1600" b="1" dirty="0">
                <a:latin typeface="+mn-ea"/>
              </a:rPr>
              <a:t>分钟）</a:t>
            </a:r>
            <a:endParaRPr lang="en-US" altLang="zh-CN" sz="1600" b="1" dirty="0">
              <a:latin typeface="+mn-ea"/>
            </a:endParaRPr>
          </a:p>
        </p:txBody>
      </p:sp>
      <p:sp>
        <p:nvSpPr>
          <p:cNvPr id="48" name="文本框 47">
            <a:extLst>
              <a:ext uri="{FF2B5EF4-FFF2-40B4-BE49-F238E27FC236}">
                <a16:creationId xmlns:a16="http://schemas.microsoft.com/office/drawing/2014/main" id="{9615791B-D0B0-4900-7303-8206B7C2A04C}"/>
              </a:ext>
            </a:extLst>
          </p:cNvPr>
          <p:cNvSpPr txBox="1"/>
          <p:nvPr/>
        </p:nvSpPr>
        <p:spPr>
          <a:xfrm>
            <a:off x="1562300" y="2405472"/>
            <a:ext cx="1702946" cy="338553"/>
          </a:xfrm>
          <a:prstGeom prst="rect">
            <a:avLst/>
          </a:prstGeom>
          <a:noFill/>
        </p:spPr>
        <p:txBody>
          <a:bodyPr wrap="square">
            <a:spAutoFit/>
          </a:bodyPr>
          <a:lstStyle/>
          <a:p>
            <a:pPr algn="ctr"/>
            <a:r>
              <a:rPr lang="zh-CN" altLang="en-US" sz="1600" b="1" dirty="0">
                <a:latin typeface="+mn-ea"/>
              </a:rPr>
              <a:t>如发现有邮件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简单邮件传送协议</a:t>
              </a:r>
              <a:r>
                <a:rPr lang="zh-CN" altLang="en-US" sz="2000" b="1" dirty="0"/>
                <a:t>（</a:t>
              </a:r>
              <a:r>
                <a:rPr lang="en-US" altLang="zh-CN" sz="2000" b="1" dirty="0">
                  <a:solidFill>
                    <a:schemeClr val="accent1">
                      <a:lumMod val="75000"/>
                    </a:schemeClr>
                  </a:solidFill>
                </a:rPr>
                <a:t>S</a:t>
              </a:r>
              <a:r>
                <a:rPr lang="en-US" altLang="zh-CN" sz="2000" b="1" dirty="0"/>
                <a:t>imple </a:t>
              </a:r>
              <a:r>
                <a:rPr lang="en-US" altLang="zh-CN" sz="2000" b="1" dirty="0">
                  <a:solidFill>
                    <a:schemeClr val="accent1">
                      <a:lumMod val="75000"/>
                    </a:schemeClr>
                  </a:solidFill>
                </a:rPr>
                <a:t>M</a:t>
              </a:r>
              <a:r>
                <a:rPr lang="en-US" altLang="zh-CN" sz="2000" b="1" dirty="0"/>
                <a:t>ail </a:t>
              </a:r>
              <a:r>
                <a:rPr lang="en-US" altLang="zh-CN" sz="2000" b="1" dirty="0">
                  <a:solidFill>
                    <a:schemeClr val="accent1">
                      <a:lumMod val="75000"/>
                    </a:schemeClr>
                  </a:solidFill>
                </a:rPr>
                <a:t>T</a:t>
              </a:r>
              <a:r>
                <a:rPr lang="en-US" altLang="zh-CN" sz="2000" b="1" dirty="0"/>
                <a:t>ransfer </a:t>
              </a:r>
              <a:r>
                <a:rPr lang="en-US" altLang="zh-CN" sz="2000" b="1" dirty="0">
                  <a:solidFill>
                    <a:schemeClr val="accent1">
                      <a:lumMod val="75000"/>
                    </a:schemeClr>
                  </a:solidFill>
                </a:rPr>
                <a:t>P</a:t>
              </a:r>
              <a:r>
                <a:rPr lang="en-US" altLang="zh-CN" sz="2000" b="1" dirty="0"/>
                <a:t>rotocol</a:t>
              </a:r>
              <a:r>
                <a:rPr lang="zh-CN" altLang="en-US" sz="2000" b="1" dirty="0"/>
                <a:t>，</a:t>
              </a:r>
              <a:r>
                <a:rPr lang="en-US" altLang="zh-CN" sz="2000" b="1" dirty="0">
                  <a:solidFill>
                    <a:schemeClr val="accent1">
                      <a:lumMod val="75000"/>
                    </a:schemeClr>
                  </a:solidFill>
                </a:rPr>
                <a:t>SMTP</a:t>
              </a:r>
              <a:r>
                <a:rPr lang="zh-CN" altLang="en-US" sz="2000" b="1" dirty="0"/>
                <a:t>）</a:t>
              </a:r>
              <a:r>
                <a:rPr lang="zh-CN" altLang="en-US" sz="2000" b="1" dirty="0">
                  <a:ea typeface="+mj-ea"/>
                </a:rPr>
                <a:t>的基本工作过程</a:t>
              </a:r>
            </a:p>
          </p:txBody>
        </p:sp>
      </p:grpSp>
      <p:grpSp>
        <p:nvGrpSpPr>
          <p:cNvPr id="5" name="组合 4">
            <a:extLst>
              <a:ext uri="{FF2B5EF4-FFF2-40B4-BE49-F238E27FC236}">
                <a16:creationId xmlns:a16="http://schemas.microsoft.com/office/drawing/2014/main" id="{4D56E22D-5433-60FF-B77C-DBED59CE03E6}"/>
              </a:ext>
            </a:extLst>
          </p:cNvPr>
          <p:cNvGrpSpPr/>
          <p:nvPr/>
        </p:nvGrpSpPr>
        <p:grpSpPr>
          <a:xfrm>
            <a:off x="3204024" y="1446393"/>
            <a:ext cx="6401784" cy="1328107"/>
            <a:chOff x="3204024" y="1446393"/>
            <a:chExt cx="6401784" cy="1328107"/>
          </a:xfrm>
        </p:grpSpPr>
        <p:sp>
          <p:nvSpPr>
            <p:cNvPr id="6" name="文本框 5">
              <a:extLst>
                <a:ext uri="{FF2B5EF4-FFF2-40B4-BE49-F238E27FC236}">
                  <a16:creationId xmlns:a16="http://schemas.microsoft.com/office/drawing/2014/main" id="{F07022DB-2DB4-931E-19A4-5018DEBC52CB}"/>
                </a:ext>
              </a:extLst>
            </p:cNvPr>
            <p:cNvSpPr txBox="1"/>
            <p:nvPr/>
          </p:nvSpPr>
          <p:spPr>
            <a:xfrm>
              <a:off x="3204024" y="1446393"/>
              <a:ext cx="2123827" cy="338554"/>
            </a:xfrm>
            <a:prstGeom prst="rect">
              <a:avLst/>
            </a:prstGeom>
            <a:noFill/>
          </p:spPr>
          <p:txBody>
            <a:bodyPr wrap="square">
              <a:spAutoFit/>
            </a:bodyPr>
            <a:lstStyle/>
            <a:p>
              <a:pPr algn="ctr"/>
              <a:r>
                <a:rPr lang="zh-CN" altLang="en-US" sz="1600" b="1" dirty="0">
                  <a:latin typeface="+mn-ea"/>
                </a:rPr>
                <a:t>发送方</a:t>
              </a:r>
              <a:r>
                <a:rPr lang="en-US" altLang="zh-CN" sz="1600" b="1" dirty="0">
                  <a:latin typeface="+mn-ea"/>
                </a:rPr>
                <a:t>  </a:t>
              </a:r>
              <a:r>
                <a:rPr lang="zh-CN" altLang="en-US" sz="1600" b="1" dirty="0">
                  <a:latin typeface="+mn-ea"/>
                </a:rPr>
                <a:t>邮件服务器</a:t>
              </a:r>
            </a:p>
          </p:txBody>
        </p:sp>
        <p:grpSp>
          <p:nvGrpSpPr>
            <p:cNvPr id="7" name="组合 6">
              <a:extLst>
                <a:ext uri="{FF2B5EF4-FFF2-40B4-BE49-F238E27FC236}">
                  <a16:creationId xmlns:a16="http://schemas.microsoft.com/office/drawing/2014/main" id="{4B6E0DB0-26A4-ED94-61C0-1E1002B8DFCC}"/>
                </a:ext>
              </a:extLst>
            </p:cNvPr>
            <p:cNvGrpSpPr/>
            <p:nvPr/>
          </p:nvGrpSpPr>
          <p:grpSpPr>
            <a:xfrm>
              <a:off x="3709881" y="1804099"/>
              <a:ext cx="1158240" cy="966273"/>
              <a:chOff x="3368041" y="2154485"/>
              <a:chExt cx="1158240" cy="966273"/>
            </a:xfrm>
          </p:grpSpPr>
          <p:sp>
            <p:nvSpPr>
              <p:cNvPr id="14" name="矩形 13">
                <a:extLst>
                  <a:ext uri="{FF2B5EF4-FFF2-40B4-BE49-F238E27FC236}">
                    <a16:creationId xmlns:a16="http://schemas.microsoft.com/office/drawing/2014/main" id="{67C544B3-9F81-EBB4-AEC9-F2F1278986BF}"/>
                  </a:ext>
                </a:extLst>
              </p:cNvPr>
              <p:cNvSpPr/>
              <p:nvPr/>
            </p:nvSpPr>
            <p:spPr>
              <a:xfrm>
                <a:off x="3368041" y="2154485"/>
                <a:ext cx="1158240" cy="96627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grpSp>
            <p:nvGrpSpPr>
              <p:cNvPr id="15" name="组合 14">
                <a:extLst>
                  <a:ext uri="{FF2B5EF4-FFF2-40B4-BE49-F238E27FC236}">
                    <a16:creationId xmlns:a16="http://schemas.microsoft.com/office/drawing/2014/main" id="{DDB070FF-9B7F-8F20-4C66-A13537BEF599}"/>
                  </a:ext>
                </a:extLst>
              </p:cNvPr>
              <p:cNvGrpSpPr/>
              <p:nvPr/>
            </p:nvGrpSpPr>
            <p:grpSpPr>
              <a:xfrm>
                <a:off x="3467329" y="2195453"/>
                <a:ext cx="944880" cy="864000"/>
                <a:chOff x="3431990" y="2458456"/>
                <a:chExt cx="944880" cy="864000"/>
              </a:xfrm>
            </p:grpSpPr>
            <p:sp>
              <p:nvSpPr>
                <p:cNvPr id="16" name="椭圆 15">
                  <a:extLst>
                    <a:ext uri="{FF2B5EF4-FFF2-40B4-BE49-F238E27FC236}">
                      <a16:creationId xmlns:a16="http://schemas.microsoft.com/office/drawing/2014/main" id="{B8B4AB31-8400-0751-F8EB-D5F908318547}"/>
                    </a:ext>
                  </a:extLst>
                </p:cNvPr>
                <p:cNvSpPr/>
                <p:nvPr/>
              </p:nvSpPr>
              <p:spPr>
                <a:xfrm>
                  <a:off x="3456759" y="2458456"/>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17" name="文本框 16">
                  <a:extLst>
                    <a:ext uri="{FF2B5EF4-FFF2-40B4-BE49-F238E27FC236}">
                      <a16:creationId xmlns:a16="http://schemas.microsoft.com/office/drawing/2014/main" id="{28BF81E7-A013-78E5-6ABE-0328F1631158}"/>
                    </a:ext>
                  </a:extLst>
                </p:cNvPr>
                <p:cNvSpPr txBox="1"/>
                <p:nvPr/>
              </p:nvSpPr>
              <p:spPr>
                <a:xfrm>
                  <a:off x="3431990" y="2625691"/>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客户</a:t>
                  </a:r>
                </a:p>
              </p:txBody>
            </p:sp>
          </p:grpSp>
        </p:grpSp>
        <p:sp>
          <p:nvSpPr>
            <p:cNvPr id="8" name="文本框 7">
              <a:extLst>
                <a:ext uri="{FF2B5EF4-FFF2-40B4-BE49-F238E27FC236}">
                  <a16:creationId xmlns:a16="http://schemas.microsoft.com/office/drawing/2014/main" id="{84FD1BCC-8EA2-D7E6-64C8-CCBEA0C5E872}"/>
                </a:ext>
              </a:extLst>
            </p:cNvPr>
            <p:cNvSpPr txBox="1"/>
            <p:nvPr/>
          </p:nvSpPr>
          <p:spPr>
            <a:xfrm>
              <a:off x="7586539" y="1473741"/>
              <a:ext cx="2019269" cy="338554"/>
            </a:xfrm>
            <a:prstGeom prst="rect">
              <a:avLst/>
            </a:prstGeom>
            <a:noFill/>
          </p:spPr>
          <p:txBody>
            <a:bodyPr wrap="square">
              <a:spAutoFit/>
            </a:bodyPr>
            <a:lstStyle/>
            <a:p>
              <a:pPr algn="ctr"/>
              <a:r>
                <a:rPr lang="zh-CN" altLang="en-US" sz="1600" b="1" dirty="0">
                  <a:latin typeface="+mn-ea"/>
                </a:rPr>
                <a:t>接收方  邮件服务器</a:t>
              </a:r>
            </a:p>
          </p:txBody>
        </p:sp>
        <p:grpSp>
          <p:nvGrpSpPr>
            <p:cNvPr id="9" name="组合 8">
              <a:extLst>
                <a:ext uri="{FF2B5EF4-FFF2-40B4-BE49-F238E27FC236}">
                  <a16:creationId xmlns:a16="http://schemas.microsoft.com/office/drawing/2014/main" id="{45223F17-5315-A89D-52E5-2B538E28E469}"/>
                </a:ext>
              </a:extLst>
            </p:cNvPr>
            <p:cNvGrpSpPr/>
            <p:nvPr/>
          </p:nvGrpSpPr>
          <p:grpSpPr>
            <a:xfrm>
              <a:off x="8007561" y="1804099"/>
              <a:ext cx="1158240" cy="970401"/>
              <a:chOff x="7665721" y="2154485"/>
              <a:chExt cx="1158240" cy="970401"/>
            </a:xfrm>
          </p:grpSpPr>
          <p:sp>
            <p:nvSpPr>
              <p:cNvPr id="10" name="矩形 9">
                <a:extLst>
                  <a:ext uri="{FF2B5EF4-FFF2-40B4-BE49-F238E27FC236}">
                    <a16:creationId xmlns:a16="http://schemas.microsoft.com/office/drawing/2014/main" id="{ED2BA575-E110-DB1D-CBD5-3BC448612C5A}"/>
                  </a:ext>
                </a:extLst>
              </p:cNvPr>
              <p:cNvSpPr/>
              <p:nvPr/>
            </p:nvSpPr>
            <p:spPr>
              <a:xfrm>
                <a:off x="7665721" y="2154485"/>
                <a:ext cx="1158240" cy="97040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grpSp>
            <p:nvGrpSpPr>
              <p:cNvPr id="11" name="组合 10">
                <a:extLst>
                  <a:ext uri="{FF2B5EF4-FFF2-40B4-BE49-F238E27FC236}">
                    <a16:creationId xmlns:a16="http://schemas.microsoft.com/office/drawing/2014/main" id="{6C1C2E9D-4E53-6B36-7EBB-4FFB0DFFA292}"/>
                  </a:ext>
                </a:extLst>
              </p:cNvPr>
              <p:cNvGrpSpPr/>
              <p:nvPr/>
            </p:nvGrpSpPr>
            <p:grpSpPr>
              <a:xfrm>
                <a:off x="7767657" y="2196064"/>
                <a:ext cx="944880" cy="864000"/>
                <a:chOff x="7721124" y="2458456"/>
                <a:chExt cx="944880" cy="864000"/>
              </a:xfrm>
            </p:grpSpPr>
            <p:sp>
              <p:nvSpPr>
                <p:cNvPr id="12" name="椭圆 11">
                  <a:extLst>
                    <a:ext uri="{FF2B5EF4-FFF2-40B4-BE49-F238E27FC236}">
                      <a16:creationId xmlns:a16="http://schemas.microsoft.com/office/drawing/2014/main" id="{32C6581F-EB1A-20A8-574E-D182D7B0B09C}"/>
                    </a:ext>
                  </a:extLst>
                </p:cNvPr>
                <p:cNvSpPr/>
                <p:nvPr/>
              </p:nvSpPr>
              <p:spPr>
                <a:xfrm>
                  <a:off x="7754439" y="2458456"/>
                  <a:ext cx="864000" cy="86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13" name="文本框 12">
                  <a:extLst>
                    <a:ext uri="{FF2B5EF4-FFF2-40B4-BE49-F238E27FC236}">
                      <a16:creationId xmlns:a16="http://schemas.microsoft.com/office/drawing/2014/main" id="{9AD4BDDD-91E9-932F-F45C-EB513E53B890}"/>
                    </a:ext>
                  </a:extLst>
                </p:cNvPr>
                <p:cNvSpPr txBox="1"/>
                <p:nvPr/>
              </p:nvSpPr>
              <p:spPr>
                <a:xfrm>
                  <a:off x="7721124" y="2625691"/>
                  <a:ext cx="944880" cy="584775"/>
                </a:xfrm>
                <a:prstGeom prst="rect">
                  <a:avLst/>
                </a:prstGeom>
                <a:noFill/>
              </p:spPr>
              <p:txBody>
                <a:bodyPr wrap="square">
                  <a:spAutoFit/>
                </a:bodyPr>
                <a:lstStyle/>
                <a:p>
                  <a:pPr algn="ctr"/>
                  <a:r>
                    <a:rPr lang="en-US" altLang="zh-CN" sz="1600" b="1" dirty="0">
                      <a:latin typeface="+mn-ea"/>
                    </a:rPr>
                    <a:t>SMTP</a:t>
                  </a:r>
                </a:p>
                <a:p>
                  <a:pPr algn="ctr"/>
                  <a:r>
                    <a:rPr lang="zh-CN" altLang="en-US" sz="1600" b="1" dirty="0">
                      <a:latin typeface="+mn-ea"/>
                    </a:rPr>
                    <a:t>服务器</a:t>
                  </a:r>
                </a:p>
              </p:txBody>
            </p:sp>
          </p:grpSp>
        </p:grpSp>
      </p:grpSp>
      <p:grpSp>
        <p:nvGrpSpPr>
          <p:cNvPr id="18" name="组合 17">
            <a:extLst>
              <a:ext uri="{FF2B5EF4-FFF2-40B4-BE49-F238E27FC236}">
                <a16:creationId xmlns:a16="http://schemas.microsoft.com/office/drawing/2014/main" id="{65F514C4-A64C-BA41-0071-8DBC49F29EE3}"/>
              </a:ext>
            </a:extLst>
          </p:cNvPr>
          <p:cNvGrpSpPr/>
          <p:nvPr/>
        </p:nvGrpSpPr>
        <p:grpSpPr>
          <a:xfrm>
            <a:off x="4892890" y="2020481"/>
            <a:ext cx="3087873" cy="496388"/>
            <a:chOff x="4559886" y="2563926"/>
            <a:chExt cx="3087873" cy="496388"/>
          </a:xfrm>
        </p:grpSpPr>
        <p:sp>
          <p:nvSpPr>
            <p:cNvPr id="19" name="圆柱体 18">
              <a:extLst>
                <a:ext uri="{FF2B5EF4-FFF2-40B4-BE49-F238E27FC236}">
                  <a16:creationId xmlns:a16="http://schemas.microsoft.com/office/drawing/2014/main" id="{C80BCB4A-DB89-D06B-A8F1-AA9D9B7BCFF3}"/>
                </a:ext>
              </a:extLst>
            </p:cNvPr>
            <p:cNvSpPr/>
            <p:nvPr/>
          </p:nvSpPr>
          <p:spPr>
            <a:xfrm rot="16200000">
              <a:off x="5855629" y="1268183"/>
              <a:ext cx="496388" cy="3087873"/>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20" name="文本框 19">
              <a:extLst>
                <a:ext uri="{FF2B5EF4-FFF2-40B4-BE49-F238E27FC236}">
                  <a16:creationId xmlns:a16="http://schemas.microsoft.com/office/drawing/2014/main" id="{3139E619-E631-0FAD-27E9-DEA85DA23171}"/>
                </a:ext>
              </a:extLst>
            </p:cNvPr>
            <p:cNvSpPr txBox="1"/>
            <p:nvPr/>
          </p:nvSpPr>
          <p:spPr>
            <a:xfrm>
              <a:off x="4869861" y="2627453"/>
              <a:ext cx="2665640" cy="338554"/>
            </a:xfrm>
            <a:prstGeom prst="rect">
              <a:avLst/>
            </a:prstGeom>
            <a:noFill/>
          </p:spPr>
          <p:txBody>
            <a:bodyPr wrap="square">
              <a:spAutoFit/>
            </a:bodyPr>
            <a:lstStyle/>
            <a:p>
              <a:pPr algn="ctr"/>
              <a:r>
                <a:rPr lang="en-US" altLang="zh-CN" sz="1600" b="1" dirty="0">
                  <a:latin typeface="+mn-ea"/>
                </a:rPr>
                <a:t>TCP</a:t>
              </a:r>
              <a:r>
                <a:rPr lang="zh-CN" altLang="en-US" sz="1600" b="1" dirty="0">
                  <a:latin typeface="+mn-ea"/>
                </a:rPr>
                <a:t>连接（熟知端口号</a:t>
              </a:r>
              <a:r>
                <a:rPr lang="en-US" altLang="zh-CN" sz="1600" b="1" dirty="0">
                  <a:latin typeface="+mn-ea"/>
                </a:rPr>
                <a:t>25</a:t>
              </a:r>
              <a:r>
                <a:rPr lang="zh-CN" altLang="en-US" sz="1600" b="1" dirty="0">
                  <a:latin typeface="+mn-ea"/>
                </a:rPr>
                <a:t>）</a:t>
              </a:r>
            </a:p>
          </p:txBody>
        </p:sp>
      </p:grpSp>
      <p:cxnSp>
        <p:nvCxnSpPr>
          <p:cNvPr id="56" name="直接连接符 55">
            <a:extLst>
              <a:ext uri="{FF2B5EF4-FFF2-40B4-BE49-F238E27FC236}">
                <a16:creationId xmlns:a16="http://schemas.microsoft.com/office/drawing/2014/main" id="{7167BFB0-1BC4-3307-0417-6835EEFC3402}"/>
              </a:ext>
            </a:extLst>
          </p:cNvPr>
          <p:cNvCxnSpPr>
            <a:cxnSpLocks/>
          </p:cNvCxnSpPr>
          <p:nvPr/>
        </p:nvCxnSpPr>
        <p:spPr>
          <a:xfrm flipH="1">
            <a:off x="4255711" y="2770372"/>
            <a:ext cx="33290" cy="3744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9E991C6-1038-2CF3-B6A4-02FD19BDB6AE}"/>
              </a:ext>
            </a:extLst>
          </p:cNvPr>
          <p:cNvCxnSpPr>
            <a:cxnSpLocks/>
          </p:cNvCxnSpPr>
          <p:nvPr/>
        </p:nvCxnSpPr>
        <p:spPr>
          <a:xfrm>
            <a:off x="8595227" y="2845912"/>
            <a:ext cx="0" cy="366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DE9EE2B5-C702-7B96-8BDD-3156A90CC920}"/>
              </a:ext>
            </a:extLst>
          </p:cNvPr>
          <p:cNvGrpSpPr/>
          <p:nvPr/>
        </p:nvGrpSpPr>
        <p:grpSpPr>
          <a:xfrm>
            <a:off x="4298495" y="2881391"/>
            <a:ext cx="4297679" cy="246221"/>
            <a:chOff x="3947160" y="2091103"/>
            <a:chExt cx="4297679" cy="246221"/>
          </a:xfrm>
        </p:grpSpPr>
        <p:cxnSp>
          <p:nvCxnSpPr>
            <p:cNvPr id="59" name="直接箭头连接符 58">
              <a:extLst>
                <a:ext uri="{FF2B5EF4-FFF2-40B4-BE49-F238E27FC236}">
                  <a16:creationId xmlns:a16="http://schemas.microsoft.com/office/drawing/2014/main" id="{265B7F8A-0FAC-3DBF-370D-38219D358B34}"/>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36AFB365-C223-DCFC-29BA-B5E39C0AAE2F}"/>
                </a:ext>
              </a:extLst>
            </p:cNvPr>
            <p:cNvSpPr txBox="1"/>
            <p:nvPr/>
          </p:nvSpPr>
          <p:spPr>
            <a:xfrm>
              <a:off x="5822767" y="2091103"/>
              <a:ext cx="664881"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220</a:t>
              </a:r>
              <a:endParaRPr lang="zh-CN" altLang="en-US" sz="1600" b="1" dirty="0">
                <a:solidFill>
                  <a:schemeClr val="accent4"/>
                </a:solidFill>
              </a:endParaRPr>
            </a:p>
          </p:txBody>
        </p:sp>
      </p:grpSp>
      <p:sp>
        <p:nvSpPr>
          <p:cNvPr id="61" name="文本框 60">
            <a:extLst>
              <a:ext uri="{FF2B5EF4-FFF2-40B4-BE49-F238E27FC236}">
                <a16:creationId xmlns:a16="http://schemas.microsoft.com/office/drawing/2014/main" id="{958D749A-05E9-05C3-1355-375F63123D2A}"/>
              </a:ext>
            </a:extLst>
          </p:cNvPr>
          <p:cNvSpPr txBox="1"/>
          <p:nvPr/>
        </p:nvSpPr>
        <p:spPr>
          <a:xfrm>
            <a:off x="8602710" y="2807130"/>
            <a:ext cx="3095352" cy="338554"/>
          </a:xfrm>
          <a:prstGeom prst="rect">
            <a:avLst/>
          </a:prstGeom>
          <a:noFill/>
        </p:spPr>
        <p:txBody>
          <a:bodyPr wrap="square">
            <a:spAutoFit/>
          </a:bodyPr>
          <a:lstStyle/>
          <a:p>
            <a:r>
              <a:rPr lang="zh-CN" altLang="en-US" sz="1600" b="1" dirty="0">
                <a:solidFill>
                  <a:schemeClr val="accent4"/>
                </a:solidFill>
                <a:latin typeface="+mn-ea"/>
              </a:rPr>
              <a:t>主动推送“服务就绪”应答</a:t>
            </a:r>
          </a:p>
        </p:txBody>
      </p:sp>
      <p:grpSp>
        <p:nvGrpSpPr>
          <p:cNvPr id="22" name="组合 21">
            <a:extLst>
              <a:ext uri="{FF2B5EF4-FFF2-40B4-BE49-F238E27FC236}">
                <a16:creationId xmlns:a16="http://schemas.microsoft.com/office/drawing/2014/main" id="{1075B57A-BA76-5888-7DEA-F7925B1B211E}"/>
              </a:ext>
            </a:extLst>
          </p:cNvPr>
          <p:cNvGrpSpPr/>
          <p:nvPr/>
        </p:nvGrpSpPr>
        <p:grpSpPr>
          <a:xfrm>
            <a:off x="4284258" y="3084930"/>
            <a:ext cx="4297679" cy="246221"/>
            <a:chOff x="3947160" y="2422029"/>
            <a:chExt cx="4297679" cy="246221"/>
          </a:xfrm>
        </p:grpSpPr>
        <p:cxnSp>
          <p:nvCxnSpPr>
            <p:cNvPr id="23" name="直接箭头连接符 22">
              <a:extLst>
                <a:ext uri="{FF2B5EF4-FFF2-40B4-BE49-F238E27FC236}">
                  <a16:creationId xmlns:a16="http://schemas.microsoft.com/office/drawing/2014/main" id="{3009E52B-AC42-31BA-FF5C-132033A25B7E}"/>
                </a:ext>
              </a:extLst>
            </p:cNvPr>
            <p:cNvCxnSpPr/>
            <p:nvPr/>
          </p:nvCxnSpPr>
          <p:spPr>
            <a:xfrm>
              <a:off x="3947160" y="2542903"/>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055737A-D118-69C3-2F36-AA94AA934123}"/>
                </a:ext>
              </a:extLst>
            </p:cNvPr>
            <p:cNvSpPr txBox="1"/>
            <p:nvPr/>
          </p:nvSpPr>
          <p:spPr>
            <a:xfrm>
              <a:off x="5025594" y="2422029"/>
              <a:ext cx="2141559" cy="246221"/>
            </a:xfrm>
            <a:prstGeom prst="rect">
              <a:avLst/>
            </a:prstGeom>
            <a:solidFill>
              <a:schemeClr val="bg1"/>
            </a:solidFill>
          </p:spPr>
          <p:txBody>
            <a:bodyPr wrap="square" lIns="91440" tIns="0" rIns="91440" bIns="0">
              <a:spAutoFit/>
            </a:bodyPr>
            <a:lstStyle/>
            <a:p>
              <a:pPr algn="ctr"/>
              <a:r>
                <a:rPr lang="en-US" altLang="zh-CN" sz="1600" b="1" dirty="0">
                  <a:solidFill>
                    <a:schemeClr val="accent3"/>
                  </a:solidFill>
                </a:rPr>
                <a:t>HELO:hnust.edu.cn</a:t>
              </a:r>
              <a:endParaRPr lang="zh-CN" altLang="en-US" sz="1600" b="1" dirty="0">
                <a:solidFill>
                  <a:schemeClr val="accent3"/>
                </a:solidFill>
              </a:endParaRPr>
            </a:p>
          </p:txBody>
        </p:sp>
      </p:grpSp>
      <p:sp>
        <p:nvSpPr>
          <p:cNvPr id="25" name="文本框 24">
            <a:extLst>
              <a:ext uri="{FF2B5EF4-FFF2-40B4-BE49-F238E27FC236}">
                <a16:creationId xmlns:a16="http://schemas.microsoft.com/office/drawing/2014/main" id="{6E7C64FB-CBFE-628D-6A14-4BEEA90A8356}"/>
              </a:ext>
            </a:extLst>
          </p:cNvPr>
          <p:cNvSpPr txBox="1"/>
          <p:nvPr/>
        </p:nvSpPr>
        <p:spPr>
          <a:xfrm>
            <a:off x="321077" y="3021138"/>
            <a:ext cx="3969713" cy="338554"/>
          </a:xfrm>
          <a:prstGeom prst="rect">
            <a:avLst/>
          </a:prstGeom>
          <a:noFill/>
        </p:spPr>
        <p:txBody>
          <a:bodyPr wrap="square">
            <a:spAutoFit/>
          </a:bodyPr>
          <a:lstStyle/>
          <a:p>
            <a:r>
              <a:rPr lang="zh-CN" altLang="en-US" sz="1600" b="1" dirty="0">
                <a:solidFill>
                  <a:schemeClr val="accent3"/>
                </a:solidFill>
                <a:latin typeface="+mn-ea"/>
              </a:rPr>
              <a:t>向服务器说明身份，告知自己的域名</a:t>
            </a:r>
          </a:p>
        </p:txBody>
      </p:sp>
      <p:grpSp>
        <p:nvGrpSpPr>
          <p:cNvPr id="26" name="组合 25">
            <a:extLst>
              <a:ext uri="{FF2B5EF4-FFF2-40B4-BE49-F238E27FC236}">
                <a16:creationId xmlns:a16="http://schemas.microsoft.com/office/drawing/2014/main" id="{C517E865-64ED-4D80-7067-D0D9800FB6A5}"/>
              </a:ext>
            </a:extLst>
          </p:cNvPr>
          <p:cNvGrpSpPr/>
          <p:nvPr/>
        </p:nvGrpSpPr>
        <p:grpSpPr>
          <a:xfrm>
            <a:off x="4298495" y="3306026"/>
            <a:ext cx="4297679" cy="246221"/>
            <a:chOff x="3947160" y="2098191"/>
            <a:chExt cx="4297679" cy="246221"/>
          </a:xfrm>
        </p:grpSpPr>
        <p:cxnSp>
          <p:nvCxnSpPr>
            <p:cNvPr id="27" name="直接箭头连接符 26">
              <a:extLst>
                <a:ext uri="{FF2B5EF4-FFF2-40B4-BE49-F238E27FC236}">
                  <a16:creationId xmlns:a16="http://schemas.microsoft.com/office/drawing/2014/main" id="{2A3EBF7C-438B-E818-EC57-50D4D8571EC7}"/>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1127B19-FB94-BF2B-EAE3-AFA50482C942}"/>
                </a:ext>
              </a:extLst>
            </p:cNvPr>
            <p:cNvSpPr txBox="1"/>
            <p:nvPr/>
          </p:nvSpPr>
          <p:spPr>
            <a:xfrm>
              <a:off x="5822767" y="2098191"/>
              <a:ext cx="690458"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250</a:t>
              </a:r>
              <a:endParaRPr lang="zh-CN" altLang="en-US" sz="1600" b="1" dirty="0">
                <a:solidFill>
                  <a:schemeClr val="accent4"/>
                </a:solidFill>
              </a:endParaRPr>
            </a:p>
          </p:txBody>
        </p:sp>
      </p:grpSp>
      <p:sp>
        <p:nvSpPr>
          <p:cNvPr id="29" name="文本框 28">
            <a:extLst>
              <a:ext uri="{FF2B5EF4-FFF2-40B4-BE49-F238E27FC236}">
                <a16:creationId xmlns:a16="http://schemas.microsoft.com/office/drawing/2014/main" id="{9179F023-2AEA-2BF5-5424-A7331362F8CD}"/>
              </a:ext>
            </a:extLst>
          </p:cNvPr>
          <p:cNvSpPr txBox="1"/>
          <p:nvPr/>
        </p:nvSpPr>
        <p:spPr>
          <a:xfrm>
            <a:off x="8602710" y="3224677"/>
            <a:ext cx="3424642" cy="338554"/>
          </a:xfrm>
          <a:prstGeom prst="rect">
            <a:avLst/>
          </a:prstGeom>
          <a:noFill/>
        </p:spPr>
        <p:txBody>
          <a:bodyPr wrap="square">
            <a:spAutoFit/>
          </a:bodyPr>
          <a:lstStyle/>
          <a:p>
            <a:r>
              <a:rPr lang="zh-CN" altLang="en-US" sz="1600" b="1" dirty="0">
                <a:solidFill>
                  <a:schemeClr val="accent4"/>
                </a:solidFill>
              </a:rPr>
              <a:t>若身份有效，发回应答代码</a:t>
            </a:r>
            <a:r>
              <a:rPr lang="en-US" altLang="zh-CN" sz="1600" b="1" dirty="0">
                <a:solidFill>
                  <a:schemeClr val="accent4"/>
                </a:solidFill>
              </a:rPr>
              <a:t>250</a:t>
            </a:r>
            <a:endParaRPr lang="zh-CN" altLang="en-US" sz="1600" b="1" dirty="0">
              <a:solidFill>
                <a:schemeClr val="accent4"/>
              </a:solidFill>
            </a:endParaRPr>
          </a:p>
        </p:txBody>
      </p:sp>
      <p:grpSp>
        <p:nvGrpSpPr>
          <p:cNvPr id="31" name="组合 30">
            <a:extLst>
              <a:ext uri="{FF2B5EF4-FFF2-40B4-BE49-F238E27FC236}">
                <a16:creationId xmlns:a16="http://schemas.microsoft.com/office/drawing/2014/main" id="{CDAC62F0-28E8-A145-2722-D49A7C2B9D2A}"/>
              </a:ext>
            </a:extLst>
          </p:cNvPr>
          <p:cNvGrpSpPr/>
          <p:nvPr/>
        </p:nvGrpSpPr>
        <p:grpSpPr>
          <a:xfrm>
            <a:off x="4284258" y="3595954"/>
            <a:ext cx="4297679" cy="246221"/>
            <a:chOff x="4284258" y="3525069"/>
            <a:chExt cx="4297679" cy="246221"/>
          </a:xfrm>
        </p:grpSpPr>
        <p:cxnSp>
          <p:nvCxnSpPr>
            <p:cNvPr id="33" name="直接箭头连接符 32">
              <a:extLst>
                <a:ext uri="{FF2B5EF4-FFF2-40B4-BE49-F238E27FC236}">
                  <a16:creationId xmlns:a16="http://schemas.microsoft.com/office/drawing/2014/main" id="{C7C058B5-70AF-7A1B-6346-51A30AECA0F6}"/>
                </a:ext>
              </a:extLst>
            </p:cNvPr>
            <p:cNvCxnSpPr/>
            <p:nvPr/>
          </p:nvCxnSpPr>
          <p:spPr>
            <a:xfrm>
              <a:off x="4284258" y="3648989"/>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33CE230-ECD7-5906-EE98-2DFBFA7FD107}"/>
                </a:ext>
              </a:extLst>
            </p:cNvPr>
            <p:cNvSpPr txBox="1"/>
            <p:nvPr/>
          </p:nvSpPr>
          <p:spPr>
            <a:xfrm>
              <a:off x="4860829" y="3525069"/>
              <a:ext cx="3143920" cy="246221"/>
            </a:xfrm>
            <a:prstGeom prst="rect">
              <a:avLst/>
            </a:prstGeom>
            <a:solidFill>
              <a:schemeClr val="bg1"/>
            </a:solidFill>
          </p:spPr>
          <p:txBody>
            <a:bodyPr wrap="square" lIns="91440" tIns="0" rIns="91440" bIns="0">
              <a:spAutoFit/>
            </a:bodyPr>
            <a:lstStyle/>
            <a:p>
              <a:pPr algn="ctr"/>
              <a:r>
                <a:rPr lang="en-US" altLang="zh-CN" sz="1600" b="1" dirty="0">
                  <a:solidFill>
                    <a:schemeClr val="accent3"/>
                  </a:solidFill>
                </a:rPr>
                <a:t>MAIL FROM:&lt;jgao1@hnust.edu.cn&gt;</a:t>
              </a:r>
              <a:endParaRPr lang="zh-CN" altLang="en-US" sz="1600" b="1" dirty="0">
                <a:solidFill>
                  <a:schemeClr val="accent3"/>
                </a:solidFill>
              </a:endParaRPr>
            </a:p>
          </p:txBody>
        </p:sp>
      </p:grpSp>
      <p:sp>
        <p:nvSpPr>
          <p:cNvPr id="35" name="文本框 34">
            <a:extLst>
              <a:ext uri="{FF2B5EF4-FFF2-40B4-BE49-F238E27FC236}">
                <a16:creationId xmlns:a16="http://schemas.microsoft.com/office/drawing/2014/main" id="{FF0C742C-2F56-5C1A-3B4F-71D8A7328601}"/>
              </a:ext>
            </a:extLst>
          </p:cNvPr>
          <p:cNvSpPr txBox="1"/>
          <p:nvPr/>
        </p:nvSpPr>
        <p:spPr>
          <a:xfrm>
            <a:off x="321077" y="3464323"/>
            <a:ext cx="3969713" cy="338554"/>
          </a:xfrm>
          <a:prstGeom prst="rect">
            <a:avLst/>
          </a:prstGeom>
          <a:noFill/>
        </p:spPr>
        <p:txBody>
          <a:bodyPr wrap="square">
            <a:spAutoFit/>
          </a:bodyPr>
          <a:lstStyle/>
          <a:p>
            <a:r>
              <a:rPr lang="zh-CN" altLang="en-US" sz="1600" b="1" dirty="0">
                <a:solidFill>
                  <a:schemeClr val="accent3"/>
                </a:solidFill>
                <a:latin typeface="+mn-ea"/>
              </a:rPr>
              <a:t>告知服务器邮件来自何方</a:t>
            </a:r>
          </a:p>
        </p:txBody>
      </p:sp>
      <p:grpSp>
        <p:nvGrpSpPr>
          <p:cNvPr id="36" name="组合 35">
            <a:extLst>
              <a:ext uri="{FF2B5EF4-FFF2-40B4-BE49-F238E27FC236}">
                <a16:creationId xmlns:a16="http://schemas.microsoft.com/office/drawing/2014/main" id="{5F338580-453F-FCA8-68E7-FAA783E8001D}"/>
              </a:ext>
            </a:extLst>
          </p:cNvPr>
          <p:cNvGrpSpPr/>
          <p:nvPr/>
        </p:nvGrpSpPr>
        <p:grpSpPr>
          <a:xfrm>
            <a:off x="4298495" y="3897482"/>
            <a:ext cx="4297679" cy="246221"/>
            <a:chOff x="3947160" y="2081103"/>
            <a:chExt cx="4297679" cy="246221"/>
          </a:xfrm>
        </p:grpSpPr>
        <p:cxnSp>
          <p:nvCxnSpPr>
            <p:cNvPr id="37" name="直接箭头连接符 36">
              <a:extLst>
                <a:ext uri="{FF2B5EF4-FFF2-40B4-BE49-F238E27FC236}">
                  <a16:creationId xmlns:a16="http://schemas.microsoft.com/office/drawing/2014/main" id="{413DEDC5-CC95-321D-55DF-B9EC98920069}"/>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922CEB8-8AFD-F829-ACEB-DD70FBB966E0}"/>
                </a:ext>
              </a:extLst>
            </p:cNvPr>
            <p:cNvSpPr txBox="1"/>
            <p:nvPr/>
          </p:nvSpPr>
          <p:spPr>
            <a:xfrm>
              <a:off x="5889347" y="2081103"/>
              <a:ext cx="519050" cy="246221"/>
            </a:xfrm>
            <a:prstGeom prst="rect">
              <a:avLst/>
            </a:prstGeom>
            <a:solidFill>
              <a:schemeClr val="bg1"/>
            </a:solidFill>
          </p:spPr>
          <p:txBody>
            <a:bodyPr wrap="square" lIns="91440" tIns="0" rIns="91440" bIns="0">
              <a:spAutoFit/>
            </a:bodyPr>
            <a:lstStyle/>
            <a:p>
              <a:pPr algn="ctr"/>
              <a:r>
                <a:rPr lang="en-US" altLang="zh-CN" sz="1600" b="1" dirty="0">
                  <a:solidFill>
                    <a:schemeClr val="accent4"/>
                  </a:solidFill>
                </a:rPr>
                <a:t>250</a:t>
              </a:r>
              <a:endParaRPr lang="zh-CN" altLang="en-US" sz="1600" b="1" dirty="0">
                <a:solidFill>
                  <a:schemeClr val="accent4"/>
                </a:solidFill>
              </a:endParaRPr>
            </a:p>
          </p:txBody>
        </p:sp>
      </p:grpSp>
      <p:sp>
        <p:nvSpPr>
          <p:cNvPr id="39" name="文本框 38">
            <a:extLst>
              <a:ext uri="{FF2B5EF4-FFF2-40B4-BE49-F238E27FC236}">
                <a16:creationId xmlns:a16="http://schemas.microsoft.com/office/drawing/2014/main" id="{20A6A8EF-B9A7-91FE-86A8-9E9C2D2F7968}"/>
              </a:ext>
            </a:extLst>
          </p:cNvPr>
          <p:cNvSpPr txBox="1"/>
          <p:nvPr/>
        </p:nvSpPr>
        <p:spPr>
          <a:xfrm>
            <a:off x="8602710" y="3833221"/>
            <a:ext cx="3424642" cy="338554"/>
          </a:xfrm>
          <a:prstGeom prst="rect">
            <a:avLst/>
          </a:prstGeom>
          <a:noFill/>
        </p:spPr>
        <p:txBody>
          <a:bodyPr wrap="square">
            <a:spAutoFit/>
          </a:bodyPr>
          <a:lstStyle/>
          <a:p>
            <a:r>
              <a:rPr lang="zh-CN" altLang="en-US" sz="1600" b="1" dirty="0">
                <a:solidFill>
                  <a:schemeClr val="accent4"/>
                </a:solidFill>
              </a:rPr>
              <a:t>若合理，发回应答代码</a:t>
            </a:r>
            <a:r>
              <a:rPr lang="en-US" altLang="zh-CN" sz="1600" b="1" dirty="0">
                <a:solidFill>
                  <a:schemeClr val="accent4"/>
                </a:solidFill>
              </a:rPr>
              <a:t>250</a:t>
            </a:r>
            <a:endParaRPr lang="zh-CN" altLang="en-US" sz="1600" b="1" dirty="0">
              <a:solidFill>
                <a:schemeClr val="accent4"/>
              </a:solidFill>
            </a:endParaRPr>
          </a:p>
        </p:txBody>
      </p:sp>
      <p:grpSp>
        <p:nvGrpSpPr>
          <p:cNvPr id="40" name="组合 39">
            <a:extLst>
              <a:ext uri="{FF2B5EF4-FFF2-40B4-BE49-F238E27FC236}">
                <a16:creationId xmlns:a16="http://schemas.microsoft.com/office/drawing/2014/main" id="{B3D9F3C0-847D-20C4-AE74-D5B4361675F7}"/>
              </a:ext>
            </a:extLst>
          </p:cNvPr>
          <p:cNvGrpSpPr/>
          <p:nvPr/>
        </p:nvGrpSpPr>
        <p:grpSpPr>
          <a:xfrm>
            <a:off x="4284258" y="4142311"/>
            <a:ext cx="4297679" cy="338554"/>
            <a:chOff x="4284258" y="4142311"/>
            <a:chExt cx="4297679" cy="338554"/>
          </a:xfrm>
        </p:grpSpPr>
        <p:cxnSp>
          <p:nvCxnSpPr>
            <p:cNvPr id="41" name="直接箭头连接符 40">
              <a:extLst>
                <a:ext uri="{FF2B5EF4-FFF2-40B4-BE49-F238E27FC236}">
                  <a16:creationId xmlns:a16="http://schemas.microsoft.com/office/drawing/2014/main" id="{65B16D12-F26B-FD09-FAF6-DC3C01FE5FB9}"/>
                </a:ext>
              </a:extLst>
            </p:cNvPr>
            <p:cNvCxnSpPr/>
            <p:nvPr/>
          </p:nvCxnSpPr>
          <p:spPr>
            <a:xfrm>
              <a:off x="4284258" y="4326977"/>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1474237-7489-821F-550B-C712C263253D}"/>
                </a:ext>
              </a:extLst>
            </p:cNvPr>
            <p:cNvSpPr txBox="1"/>
            <p:nvPr/>
          </p:nvSpPr>
          <p:spPr>
            <a:xfrm>
              <a:off x="5295706" y="4142311"/>
              <a:ext cx="2274674" cy="338554"/>
            </a:xfrm>
            <a:prstGeom prst="rect">
              <a:avLst/>
            </a:prstGeom>
            <a:solidFill>
              <a:schemeClr val="bg1"/>
            </a:solidFill>
          </p:spPr>
          <p:txBody>
            <a:bodyPr wrap="square">
              <a:spAutoFit/>
            </a:bodyPr>
            <a:lstStyle/>
            <a:p>
              <a:pPr algn="ctr"/>
              <a:r>
                <a:rPr lang="en-US" altLang="zh-CN" sz="1600" b="1" dirty="0">
                  <a:solidFill>
                    <a:schemeClr val="accent3"/>
                  </a:solidFill>
                </a:rPr>
                <a:t>RCPT To:&lt;</a:t>
              </a:r>
              <a:r>
                <a:rPr lang="zh-CN" altLang="en-US" sz="1600" b="1" dirty="0">
                  <a:solidFill>
                    <a:schemeClr val="accent3"/>
                  </a:solidFill>
                </a:rPr>
                <a:t>收件人地址</a:t>
              </a:r>
              <a:r>
                <a:rPr lang="en-US" altLang="zh-CN" sz="1600" b="1" dirty="0">
                  <a:solidFill>
                    <a:schemeClr val="accent3"/>
                  </a:solidFill>
                </a:rPr>
                <a:t>&gt;</a:t>
              </a:r>
              <a:endParaRPr lang="zh-CN" altLang="en-US" sz="1600" b="1" dirty="0">
                <a:solidFill>
                  <a:schemeClr val="accent3"/>
                </a:solidFill>
              </a:endParaRPr>
            </a:p>
          </p:txBody>
        </p:sp>
      </p:grpSp>
      <p:sp>
        <p:nvSpPr>
          <p:cNvPr id="49" name="文本框 48">
            <a:extLst>
              <a:ext uri="{FF2B5EF4-FFF2-40B4-BE49-F238E27FC236}">
                <a16:creationId xmlns:a16="http://schemas.microsoft.com/office/drawing/2014/main" id="{CDD9D29F-51B2-0919-93B3-64EE743B43D5}"/>
              </a:ext>
            </a:extLst>
          </p:cNvPr>
          <p:cNvSpPr txBox="1"/>
          <p:nvPr/>
        </p:nvSpPr>
        <p:spPr>
          <a:xfrm>
            <a:off x="321077" y="4142311"/>
            <a:ext cx="3969713" cy="338554"/>
          </a:xfrm>
          <a:prstGeom prst="rect">
            <a:avLst/>
          </a:prstGeom>
          <a:noFill/>
        </p:spPr>
        <p:txBody>
          <a:bodyPr wrap="square">
            <a:spAutoFit/>
          </a:bodyPr>
          <a:lstStyle/>
          <a:p>
            <a:r>
              <a:rPr lang="zh-CN" altLang="en-US" sz="1600" b="1" dirty="0">
                <a:solidFill>
                  <a:schemeClr val="accent3"/>
                </a:solidFill>
                <a:latin typeface="+mn-ea"/>
              </a:rPr>
              <a:t>告知服务器邮件去往何地</a:t>
            </a:r>
          </a:p>
        </p:txBody>
      </p:sp>
      <p:grpSp>
        <p:nvGrpSpPr>
          <p:cNvPr id="50" name="组合 49">
            <a:extLst>
              <a:ext uri="{FF2B5EF4-FFF2-40B4-BE49-F238E27FC236}">
                <a16:creationId xmlns:a16="http://schemas.microsoft.com/office/drawing/2014/main" id="{72EB52D9-C8E4-F5EA-3A0A-CB5A35677A71}"/>
              </a:ext>
            </a:extLst>
          </p:cNvPr>
          <p:cNvGrpSpPr/>
          <p:nvPr/>
        </p:nvGrpSpPr>
        <p:grpSpPr>
          <a:xfrm>
            <a:off x="4298495" y="4407595"/>
            <a:ext cx="4297679" cy="338554"/>
            <a:chOff x="3947160" y="2027311"/>
            <a:chExt cx="4297679" cy="338554"/>
          </a:xfrm>
        </p:grpSpPr>
        <p:cxnSp>
          <p:nvCxnSpPr>
            <p:cNvPr id="51" name="直接箭头连接符 50">
              <a:extLst>
                <a:ext uri="{FF2B5EF4-FFF2-40B4-BE49-F238E27FC236}">
                  <a16:creationId xmlns:a16="http://schemas.microsoft.com/office/drawing/2014/main" id="{13D9957F-1D98-D3CC-F186-485686FA0244}"/>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1E8E77F-4644-1AC4-478F-57F2EFB0F602}"/>
                </a:ext>
              </a:extLst>
            </p:cNvPr>
            <p:cNvSpPr txBox="1"/>
            <p:nvPr/>
          </p:nvSpPr>
          <p:spPr>
            <a:xfrm>
              <a:off x="5822767" y="2027311"/>
              <a:ext cx="664880" cy="338554"/>
            </a:xfrm>
            <a:prstGeom prst="rect">
              <a:avLst/>
            </a:prstGeom>
            <a:solidFill>
              <a:schemeClr val="bg1"/>
            </a:solidFill>
          </p:spPr>
          <p:txBody>
            <a:bodyPr wrap="square">
              <a:spAutoFit/>
            </a:bodyPr>
            <a:lstStyle/>
            <a:p>
              <a:pPr algn="ctr"/>
              <a:r>
                <a:rPr lang="en-US" altLang="zh-CN" sz="1600" b="1" dirty="0">
                  <a:solidFill>
                    <a:schemeClr val="accent4"/>
                  </a:solidFill>
                </a:rPr>
                <a:t>250</a:t>
              </a:r>
              <a:endParaRPr lang="zh-CN" altLang="en-US" sz="1600" b="1" dirty="0">
                <a:solidFill>
                  <a:schemeClr val="accent4"/>
                </a:solidFill>
              </a:endParaRPr>
            </a:p>
          </p:txBody>
        </p:sp>
      </p:grpSp>
      <p:sp>
        <p:nvSpPr>
          <p:cNvPr id="53" name="文本框 52">
            <a:extLst>
              <a:ext uri="{FF2B5EF4-FFF2-40B4-BE49-F238E27FC236}">
                <a16:creationId xmlns:a16="http://schemas.microsoft.com/office/drawing/2014/main" id="{7FA137E3-C49A-1BE5-6890-182789FEFFEE}"/>
              </a:ext>
            </a:extLst>
          </p:cNvPr>
          <p:cNvSpPr txBox="1"/>
          <p:nvPr/>
        </p:nvSpPr>
        <p:spPr>
          <a:xfrm>
            <a:off x="8602709" y="4397126"/>
            <a:ext cx="3564753" cy="338554"/>
          </a:xfrm>
          <a:prstGeom prst="rect">
            <a:avLst/>
          </a:prstGeom>
          <a:noFill/>
        </p:spPr>
        <p:txBody>
          <a:bodyPr wrap="square">
            <a:spAutoFit/>
          </a:bodyPr>
          <a:lstStyle/>
          <a:p>
            <a:r>
              <a:rPr lang="zh-CN" altLang="en-US" sz="1600" b="1" dirty="0">
                <a:solidFill>
                  <a:schemeClr val="accent4"/>
                </a:solidFill>
              </a:rPr>
              <a:t>若该邮箱存在，发回应答代码</a:t>
            </a:r>
            <a:r>
              <a:rPr lang="en-US" altLang="zh-CN" sz="1600" b="1" dirty="0">
                <a:solidFill>
                  <a:schemeClr val="accent4"/>
                </a:solidFill>
              </a:rPr>
              <a:t>250</a:t>
            </a:r>
            <a:endParaRPr lang="zh-CN" altLang="en-US" sz="1600" b="1" dirty="0">
              <a:solidFill>
                <a:schemeClr val="accent4"/>
              </a:solidFill>
            </a:endParaRPr>
          </a:p>
        </p:txBody>
      </p:sp>
      <p:grpSp>
        <p:nvGrpSpPr>
          <p:cNvPr id="54" name="组合 53">
            <a:extLst>
              <a:ext uri="{FF2B5EF4-FFF2-40B4-BE49-F238E27FC236}">
                <a16:creationId xmlns:a16="http://schemas.microsoft.com/office/drawing/2014/main" id="{E67DCD85-DB24-FFB8-F240-BDDCDA2EA9C3}"/>
              </a:ext>
            </a:extLst>
          </p:cNvPr>
          <p:cNvGrpSpPr/>
          <p:nvPr/>
        </p:nvGrpSpPr>
        <p:grpSpPr>
          <a:xfrm>
            <a:off x="4284258" y="4653868"/>
            <a:ext cx="4297679" cy="338554"/>
            <a:chOff x="4284258" y="4653868"/>
            <a:chExt cx="4297679" cy="338554"/>
          </a:xfrm>
        </p:grpSpPr>
        <p:cxnSp>
          <p:nvCxnSpPr>
            <p:cNvPr id="55" name="直接箭头连接符 54">
              <a:extLst>
                <a:ext uri="{FF2B5EF4-FFF2-40B4-BE49-F238E27FC236}">
                  <a16:creationId xmlns:a16="http://schemas.microsoft.com/office/drawing/2014/main" id="{12C086AE-82A8-C745-60E9-C592E26BE137}"/>
                </a:ext>
              </a:extLst>
            </p:cNvPr>
            <p:cNvCxnSpPr/>
            <p:nvPr/>
          </p:nvCxnSpPr>
          <p:spPr>
            <a:xfrm>
              <a:off x="4284258" y="4838534"/>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FAEB433A-F564-30F6-70FB-6A04DCA80706}"/>
                </a:ext>
              </a:extLst>
            </p:cNvPr>
            <p:cNvSpPr txBox="1"/>
            <p:nvPr/>
          </p:nvSpPr>
          <p:spPr>
            <a:xfrm>
              <a:off x="5983277" y="4653868"/>
              <a:ext cx="881283" cy="338554"/>
            </a:xfrm>
            <a:prstGeom prst="rect">
              <a:avLst/>
            </a:prstGeom>
            <a:solidFill>
              <a:schemeClr val="bg1"/>
            </a:solidFill>
          </p:spPr>
          <p:txBody>
            <a:bodyPr wrap="square">
              <a:spAutoFit/>
            </a:bodyPr>
            <a:lstStyle/>
            <a:p>
              <a:pPr algn="ctr"/>
              <a:r>
                <a:rPr lang="en-US" altLang="zh-CN" sz="1600" b="1" dirty="0">
                  <a:solidFill>
                    <a:schemeClr val="accent3"/>
                  </a:solidFill>
                </a:rPr>
                <a:t>DATA</a:t>
              </a:r>
              <a:endParaRPr lang="zh-CN" altLang="en-US" sz="1600" b="1" dirty="0">
                <a:solidFill>
                  <a:schemeClr val="accent3"/>
                </a:solidFill>
              </a:endParaRPr>
            </a:p>
          </p:txBody>
        </p:sp>
      </p:grpSp>
      <p:sp>
        <p:nvSpPr>
          <p:cNvPr id="63" name="文本框 62">
            <a:extLst>
              <a:ext uri="{FF2B5EF4-FFF2-40B4-BE49-F238E27FC236}">
                <a16:creationId xmlns:a16="http://schemas.microsoft.com/office/drawing/2014/main" id="{A9FB8103-54EE-EB23-1C14-B936EE13AE31}"/>
              </a:ext>
            </a:extLst>
          </p:cNvPr>
          <p:cNvSpPr txBox="1"/>
          <p:nvPr/>
        </p:nvSpPr>
        <p:spPr>
          <a:xfrm>
            <a:off x="321077" y="4653868"/>
            <a:ext cx="3969713" cy="338554"/>
          </a:xfrm>
          <a:prstGeom prst="rect">
            <a:avLst/>
          </a:prstGeom>
          <a:noFill/>
        </p:spPr>
        <p:txBody>
          <a:bodyPr wrap="square">
            <a:spAutoFit/>
          </a:bodyPr>
          <a:lstStyle/>
          <a:p>
            <a:r>
              <a:rPr lang="zh-CN" altLang="en-US" sz="1600" b="1" dirty="0">
                <a:solidFill>
                  <a:schemeClr val="accent3"/>
                </a:solidFill>
                <a:latin typeface="+mn-ea"/>
              </a:rPr>
              <a:t>告知服务器自己准备发送邮件内容</a:t>
            </a:r>
          </a:p>
        </p:txBody>
      </p:sp>
      <p:grpSp>
        <p:nvGrpSpPr>
          <p:cNvPr id="64" name="组合 63">
            <a:extLst>
              <a:ext uri="{FF2B5EF4-FFF2-40B4-BE49-F238E27FC236}">
                <a16:creationId xmlns:a16="http://schemas.microsoft.com/office/drawing/2014/main" id="{22909F89-BCBA-6FF3-FA7D-CB3A1F509AEB}"/>
              </a:ext>
            </a:extLst>
          </p:cNvPr>
          <p:cNvGrpSpPr/>
          <p:nvPr/>
        </p:nvGrpSpPr>
        <p:grpSpPr>
          <a:xfrm>
            <a:off x="4298495" y="4893522"/>
            <a:ext cx="4297679" cy="338554"/>
            <a:chOff x="3947160" y="2027311"/>
            <a:chExt cx="4297679" cy="338554"/>
          </a:xfrm>
        </p:grpSpPr>
        <p:cxnSp>
          <p:nvCxnSpPr>
            <p:cNvPr id="65" name="直接箭头连接符 64">
              <a:extLst>
                <a:ext uri="{FF2B5EF4-FFF2-40B4-BE49-F238E27FC236}">
                  <a16:creationId xmlns:a16="http://schemas.microsoft.com/office/drawing/2014/main" id="{130F2E1C-37D3-4B60-30FD-9879C3BC2AFD}"/>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15E823EE-3F4A-624F-3CB6-D6E0D03C8794}"/>
                </a:ext>
              </a:extLst>
            </p:cNvPr>
            <p:cNvSpPr txBox="1"/>
            <p:nvPr/>
          </p:nvSpPr>
          <p:spPr>
            <a:xfrm>
              <a:off x="5822767" y="2027311"/>
              <a:ext cx="690458" cy="338554"/>
            </a:xfrm>
            <a:prstGeom prst="rect">
              <a:avLst/>
            </a:prstGeom>
            <a:solidFill>
              <a:schemeClr val="bg1"/>
            </a:solidFill>
          </p:spPr>
          <p:txBody>
            <a:bodyPr wrap="square">
              <a:spAutoFit/>
            </a:bodyPr>
            <a:lstStyle/>
            <a:p>
              <a:pPr algn="ctr"/>
              <a:r>
                <a:rPr lang="en-US" altLang="zh-CN" sz="1600" b="1" dirty="0">
                  <a:solidFill>
                    <a:schemeClr val="accent4"/>
                  </a:solidFill>
                </a:rPr>
                <a:t>354</a:t>
              </a:r>
              <a:endParaRPr lang="zh-CN" altLang="en-US" sz="1600" b="1" dirty="0">
                <a:solidFill>
                  <a:schemeClr val="accent4"/>
                </a:solidFill>
              </a:endParaRPr>
            </a:p>
          </p:txBody>
        </p:sp>
      </p:grpSp>
      <p:sp>
        <p:nvSpPr>
          <p:cNvPr id="67" name="文本框 66">
            <a:extLst>
              <a:ext uri="{FF2B5EF4-FFF2-40B4-BE49-F238E27FC236}">
                <a16:creationId xmlns:a16="http://schemas.microsoft.com/office/drawing/2014/main" id="{09960B42-AADC-31E6-64E4-A806B8B2CDB3}"/>
              </a:ext>
            </a:extLst>
          </p:cNvPr>
          <p:cNvSpPr txBox="1"/>
          <p:nvPr/>
        </p:nvSpPr>
        <p:spPr>
          <a:xfrm>
            <a:off x="8602709" y="4883053"/>
            <a:ext cx="3564753" cy="338554"/>
          </a:xfrm>
          <a:prstGeom prst="rect">
            <a:avLst/>
          </a:prstGeom>
          <a:noFill/>
        </p:spPr>
        <p:txBody>
          <a:bodyPr wrap="square">
            <a:spAutoFit/>
          </a:bodyPr>
          <a:lstStyle/>
          <a:p>
            <a:r>
              <a:rPr lang="zh-CN" altLang="en-US" sz="1600" b="1" dirty="0">
                <a:solidFill>
                  <a:schemeClr val="accent4"/>
                </a:solidFill>
              </a:rPr>
              <a:t>若准备好接收，发回应答代码</a:t>
            </a:r>
            <a:r>
              <a:rPr lang="en-US" altLang="zh-CN" sz="1600" b="1" dirty="0">
                <a:solidFill>
                  <a:schemeClr val="accent4"/>
                </a:solidFill>
              </a:rPr>
              <a:t>354</a:t>
            </a:r>
            <a:endParaRPr lang="zh-CN" altLang="en-US" sz="1600" b="1" dirty="0">
              <a:solidFill>
                <a:schemeClr val="accent4"/>
              </a:solidFill>
            </a:endParaRPr>
          </a:p>
        </p:txBody>
      </p:sp>
      <p:grpSp>
        <p:nvGrpSpPr>
          <p:cNvPr id="68" name="组合 67">
            <a:extLst>
              <a:ext uri="{FF2B5EF4-FFF2-40B4-BE49-F238E27FC236}">
                <a16:creationId xmlns:a16="http://schemas.microsoft.com/office/drawing/2014/main" id="{F6537F0B-6D74-60D0-6E77-423D8666A6E2}"/>
              </a:ext>
            </a:extLst>
          </p:cNvPr>
          <p:cNvGrpSpPr/>
          <p:nvPr/>
        </p:nvGrpSpPr>
        <p:grpSpPr>
          <a:xfrm>
            <a:off x="4284258" y="5148341"/>
            <a:ext cx="4297679" cy="338554"/>
            <a:chOff x="4284258" y="5148341"/>
            <a:chExt cx="4297679" cy="338554"/>
          </a:xfrm>
        </p:grpSpPr>
        <p:cxnSp>
          <p:nvCxnSpPr>
            <p:cNvPr id="69" name="直接箭头连接符 68">
              <a:extLst>
                <a:ext uri="{FF2B5EF4-FFF2-40B4-BE49-F238E27FC236}">
                  <a16:creationId xmlns:a16="http://schemas.microsoft.com/office/drawing/2014/main" id="{237AFCB1-6BE0-C3D0-1625-7F7C4EFDC906}"/>
                </a:ext>
              </a:extLst>
            </p:cNvPr>
            <p:cNvCxnSpPr/>
            <p:nvPr/>
          </p:nvCxnSpPr>
          <p:spPr>
            <a:xfrm>
              <a:off x="4284258" y="5333007"/>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307F1EB8-2EDA-5E71-F9DF-8ABB46934023}"/>
                </a:ext>
              </a:extLst>
            </p:cNvPr>
            <p:cNvSpPr txBox="1"/>
            <p:nvPr/>
          </p:nvSpPr>
          <p:spPr>
            <a:xfrm>
              <a:off x="5798369" y="5148341"/>
              <a:ext cx="1268738" cy="338554"/>
            </a:xfrm>
            <a:prstGeom prst="rect">
              <a:avLst/>
            </a:prstGeom>
            <a:solidFill>
              <a:schemeClr val="bg1"/>
            </a:solidFill>
          </p:spPr>
          <p:txBody>
            <a:bodyPr wrap="square">
              <a:spAutoFit/>
            </a:bodyPr>
            <a:lstStyle/>
            <a:p>
              <a:pPr algn="ctr"/>
              <a:r>
                <a:rPr lang="en-US" altLang="zh-CN" sz="1600" b="1" dirty="0">
                  <a:solidFill>
                    <a:schemeClr val="accent3"/>
                  </a:solidFill>
                </a:rPr>
                <a:t>&lt;</a:t>
              </a:r>
              <a:r>
                <a:rPr lang="zh-CN" altLang="en-US" sz="1600" b="1" dirty="0">
                  <a:solidFill>
                    <a:schemeClr val="accent3"/>
                  </a:solidFill>
                </a:rPr>
                <a:t>邮件内容</a:t>
              </a:r>
              <a:r>
                <a:rPr lang="en-US" altLang="zh-CN" sz="1600" b="1" dirty="0">
                  <a:solidFill>
                    <a:schemeClr val="accent3"/>
                  </a:solidFill>
                </a:rPr>
                <a:t>&gt;</a:t>
              </a:r>
              <a:endParaRPr lang="zh-CN" altLang="en-US" sz="1600" b="1" dirty="0">
                <a:solidFill>
                  <a:schemeClr val="accent3"/>
                </a:solidFill>
              </a:endParaRPr>
            </a:p>
          </p:txBody>
        </p:sp>
      </p:grpSp>
      <p:sp>
        <p:nvSpPr>
          <p:cNvPr id="71" name="文本框 70">
            <a:extLst>
              <a:ext uri="{FF2B5EF4-FFF2-40B4-BE49-F238E27FC236}">
                <a16:creationId xmlns:a16="http://schemas.microsoft.com/office/drawing/2014/main" id="{25077D32-9218-B81E-7DFA-09FE1E1D4A86}"/>
              </a:ext>
            </a:extLst>
          </p:cNvPr>
          <p:cNvSpPr txBox="1"/>
          <p:nvPr/>
        </p:nvSpPr>
        <p:spPr>
          <a:xfrm>
            <a:off x="321077" y="5148341"/>
            <a:ext cx="3969713" cy="338554"/>
          </a:xfrm>
          <a:prstGeom prst="rect">
            <a:avLst/>
          </a:prstGeom>
          <a:noFill/>
        </p:spPr>
        <p:txBody>
          <a:bodyPr wrap="square">
            <a:spAutoFit/>
          </a:bodyPr>
          <a:lstStyle/>
          <a:p>
            <a:r>
              <a:rPr lang="zh-CN" altLang="en-US" sz="1600" b="1" dirty="0">
                <a:solidFill>
                  <a:schemeClr val="accent3"/>
                </a:solidFill>
                <a:latin typeface="+mn-ea"/>
              </a:rPr>
              <a:t>向服务器发送邮件内容</a:t>
            </a:r>
          </a:p>
        </p:txBody>
      </p:sp>
      <p:sp>
        <p:nvSpPr>
          <p:cNvPr id="72" name="文本框 71">
            <a:extLst>
              <a:ext uri="{FF2B5EF4-FFF2-40B4-BE49-F238E27FC236}">
                <a16:creationId xmlns:a16="http://schemas.microsoft.com/office/drawing/2014/main" id="{6865A6A3-0670-7CF9-939A-115D27DF6CB1}"/>
              </a:ext>
            </a:extLst>
          </p:cNvPr>
          <p:cNvSpPr txBox="1"/>
          <p:nvPr/>
        </p:nvSpPr>
        <p:spPr>
          <a:xfrm>
            <a:off x="4255711" y="5229342"/>
            <a:ext cx="450437" cy="338554"/>
          </a:xfrm>
          <a:prstGeom prst="rect">
            <a:avLst/>
          </a:prstGeom>
          <a:noFill/>
        </p:spPr>
        <p:txBody>
          <a:bodyPr wrap="square">
            <a:spAutoFit/>
          </a:bodyPr>
          <a:lstStyle/>
          <a:p>
            <a:pPr algn="ctr"/>
            <a:r>
              <a:rPr lang="en-US" altLang="zh-CN" sz="1600" b="1" dirty="0">
                <a:solidFill>
                  <a:schemeClr val="accent3"/>
                </a:solidFill>
              </a:rPr>
              <a:t>…</a:t>
            </a:r>
            <a:endParaRPr lang="zh-CN" altLang="en-US" sz="1600" b="1" dirty="0">
              <a:solidFill>
                <a:schemeClr val="accent3"/>
              </a:solidFill>
            </a:endParaRPr>
          </a:p>
        </p:txBody>
      </p:sp>
      <p:grpSp>
        <p:nvGrpSpPr>
          <p:cNvPr id="73" name="组合 72">
            <a:extLst>
              <a:ext uri="{FF2B5EF4-FFF2-40B4-BE49-F238E27FC236}">
                <a16:creationId xmlns:a16="http://schemas.microsoft.com/office/drawing/2014/main" id="{9DC95269-391E-AA1D-0C60-36FD387DD270}"/>
              </a:ext>
            </a:extLst>
          </p:cNvPr>
          <p:cNvGrpSpPr/>
          <p:nvPr/>
        </p:nvGrpSpPr>
        <p:grpSpPr>
          <a:xfrm>
            <a:off x="4284258" y="5418699"/>
            <a:ext cx="4297679" cy="338554"/>
            <a:chOff x="4284258" y="5418699"/>
            <a:chExt cx="4297679" cy="338554"/>
          </a:xfrm>
        </p:grpSpPr>
        <p:cxnSp>
          <p:nvCxnSpPr>
            <p:cNvPr id="74" name="直接箭头连接符 73">
              <a:extLst>
                <a:ext uri="{FF2B5EF4-FFF2-40B4-BE49-F238E27FC236}">
                  <a16:creationId xmlns:a16="http://schemas.microsoft.com/office/drawing/2014/main" id="{B13C7580-6802-FA8E-0E2A-A584F50A5CD0}"/>
                </a:ext>
              </a:extLst>
            </p:cNvPr>
            <p:cNvCxnSpPr/>
            <p:nvPr/>
          </p:nvCxnSpPr>
          <p:spPr>
            <a:xfrm>
              <a:off x="4284258" y="5655619"/>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B10B032B-7BC1-F5B6-934E-7AAAEC387D48}"/>
                </a:ext>
              </a:extLst>
            </p:cNvPr>
            <p:cNvSpPr txBox="1"/>
            <p:nvPr/>
          </p:nvSpPr>
          <p:spPr>
            <a:xfrm>
              <a:off x="6288073" y="5418699"/>
              <a:ext cx="299600" cy="338554"/>
            </a:xfrm>
            <a:prstGeom prst="rect">
              <a:avLst/>
            </a:prstGeom>
            <a:solidFill>
              <a:schemeClr val="bg1"/>
            </a:solidFill>
          </p:spPr>
          <p:txBody>
            <a:bodyPr wrap="square">
              <a:spAutoFit/>
            </a:bodyPr>
            <a:lstStyle/>
            <a:p>
              <a:pPr algn="ctr"/>
              <a:r>
                <a:rPr lang="en-US" altLang="zh-CN" sz="1600" b="1" dirty="0">
                  <a:solidFill>
                    <a:schemeClr val="accent3"/>
                  </a:solidFill>
                </a:rPr>
                <a:t>.</a:t>
              </a:r>
              <a:endParaRPr lang="zh-CN" altLang="en-US" sz="1600" b="1" dirty="0">
                <a:solidFill>
                  <a:schemeClr val="accent3"/>
                </a:solidFill>
              </a:endParaRPr>
            </a:p>
          </p:txBody>
        </p:sp>
      </p:grpSp>
      <p:sp>
        <p:nvSpPr>
          <p:cNvPr id="76" name="文本框 75">
            <a:extLst>
              <a:ext uri="{FF2B5EF4-FFF2-40B4-BE49-F238E27FC236}">
                <a16:creationId xmlns:a16="http://schemas.microsoft.com/office/drawing/2014/main" id="{0024B8FC-E5D4-ACB8-C08B-EB26DE1AB2D2}"/>
              </a:ext>
            </a:extLst>
          </p:cNvPr>
          <p:cNvSpPr txBox="1"/>
          <p:nvPr/>
        </p:nvSpPr>
        <p:spPr>
          <a:xfrm>
            <a:off x="321077" y="5470953"/>
            <a:ext cx="3969713" cy="338554"/>
          </a:xfrm>
          <a:prstGeom prst="rect">
            <a:avLst/>
          </a:prstGeom>
          <a:noFill/>
        </p:spPr>
        <p:txBody>
          <a:bodyPr wrap="square">
            <a:spAutoFit/>
          </a:bodyPr>
          <a:lstStyle/>
          <a:p>
            <a:r>
              <a:rPr lang="zh-CN" altLang="en-US" sz="1600" b="1" dirty="0">
                <a:solidFill>
                  <a:schemeClr val="accent3"/>
                </a:solidFill>
                <a:latin typeface="+mn-ea"/>
              </a:rPr>
              <a:t>发送完邮件内容，还要发送结束符</a:t>
            </a:r>
          </a:p>
        </p:txBody>
      </p:sp>
      <p:grpSp>
        <p:nvGrpSpPr>
          <p:cNvPr id="77" name="组合 76">
            <a:extLst>
              <a:ext uri="{FF2B5EF4-FFF2-40B4-BE49-F238E27FC236}">
                <a16:creationId xmlns:a16="http://schemas.microsoft.com/office/drawing/2014/main" id="{18220078-3688-F8C9-C481-113E70289973}"/>
              </a:ext>
            </a:extLst>
          </p:cNvPr>
          <p:cNvGrpSpPr/>
          <p:nvPr/>
        </p:nvGrpSpPr>
        <p:grpSpPr>
          <a:xfrm>
            <a:off x="4298495" y="5693501"/>
            <a:ext cx="4297679" cy="338554"/>
            <a:chOff x="3947160" y="2027311"/>
            <a:chExt cx="4297679" cy="338554"/>
          </a:xfrm>
        </p:grpSpPr>
        <p:cxnSp>
          <p:nvCxnSpPr>
            <p:cNvPr id="78" name="直接箭头连接符 77">
              <a:extLst>
                <a:ext uri="{FF2B5EF4-FFF2-40B4-BE49-F238E27FC236}">
                  <a16:creationId xmlns:a16="http://schemas.microsoft.com/office/drawing/2014/main" id="{6B3F0F33-A1AA-F0FA-F450-64F2F9EFC07A}"/>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2154981E-346B-882F-8E2C-EC74ED6DCAA0}"/>
                </a:ext>
              </a:extLst>
            </p:cNvPr>
            <p:cNvSpPr txBox="1"/>
            <p:nvPr/>
          </p:nvSpPr>
          <p:spPr>
            <a:xfrm>
              <a:off x="5822767" y="2027311"/>
              <a:ext cx="664879" cy="338554"/>
            </a:xfrm>
            <a:prstGeom prst="rect">
              <a:avLst/>
            </a:prstGeom>
            <a:solidFill>
              <a:schemeClr val="bg1"/>
            </a:solidFill>
          </p:spPr>
          <p:txBody>
            <a:bodyPr wrap="square">
              <a:spAutoFit/>
            </a:bodyPr>
            <a:lstStyle/>
            <a:p>
              <a:pPr algn="ctr"/>
              <a:r>
                <a:rPr lang="en-US" altLang="zh-CN" sz="1600" b="1" dirty="0">
                  <a:solidFill>
                    <a:schemeClr val="accent4"/>
                  </a:solidFill>
                </a:rPr>
                <a:t>250</a:t>
              </a:r>
              <a:endParaRPr lang="zh-CN" altLang="en-US" sz="1600" b="1" dirty="0">
                <a:solidFill>
                  <a:schemeClr val="accent4"/>
                </a:solidFill>
              </a:endParaRPr>
            </a:p>
          </p:txBody>
        </p:sp>
      </p:grpSp>
      <p:sp>
        <p:nvSpPr>
          <p:cNvPr id="80" name="文本框 79">
            <a:extLst>
              <a:ext uri="{FF2B5EF4-FFF2-40B4-BE49-F238E27FC236}">
                <a16:creationId xmlns:a16="http://schemas.microsoft.com/office/drawing/2014/main" id="{6A4AF6B6-E796-ECB7-2ABC-F65557694D37}"/>
              </a:ext>
            </a:extLst>
          </p:cNvPr>
          <p:cNvSpPr txBox="1"/>
          <p:nvPr/>
        </p:nvSpPr>
        <p:spPr>
          <a:xfrm>
            <a:off x="8602709" y="5683032"/>
            <a:ext cx="3564753" cy="338554"/>
          </a:xfrm>
          <a:prstGeom prst="rect">
            <a:avLst/>
          </a:prstGeom>
          <a:noFill/>
        </p:spPr>
        <p:txBody>
          <a:bodyPr wrap="square">
            <a:spAutoFit/>
          </a:bodyPr>
          <a:lstStyle/>
          <a:p>
            <a:r>
              <a:rPr lang="zh-CN" altLang="en-US" sz="1600" b="1" dirty="0">
                <a:solidFill>
                  <a:schemeClr val="accent4"/>
                </a:solidFill>
              </a:rPr>
              <a:t>若收件成功，发回应答代码</a:t>
            </a:r>
            <a:r>
              <a:rPr lang="en-US" altLang="zh-CN" sz="1600" b="1" dirty="0">
                <a:solidFill>
                  <a:schemeClr val="accent4"/>
                </a:solidFill>
              </a:rPr>
              <a:t>250</a:t>
            </a:r>
            <a:endParaRPr lang="zh-CN" altLang="en-US" sz="1600" b="1" dirty="0">
              <a:solidFill>
                <a:schemeClr val="accent4"/>
              </a:solidFill>
            </a:endParaRPr>
          </a:p>
        </p:txBody>
      </p:sp>
      <p:grpSp>
        <p:nvGrpSpPr>
          <p:cNvPr id="81" name="组合 80">
            <a:extLst>
              <a:ext uri="{FF2B5EF4-FFF2-40B4-BE49-F238E27FC236}">
                <a16:creationId xmlns:a16="http://schemas.microsoft.com/office/drawing/2014/main" id="{E4A938E1-DEB7-BC19-65FE-B7649DB718B3}"/>
              </a:ext>
            </a:extLst>
          </p:cNvPr>
          <p:cNvGrpSpPr/>
          <p:nvPr/>
        </p:nvGrpSpPr>
        <p:grpSpPr>
          <a:xfrm>
            <a:off x="4284258" y="5948321"/>
            <a:ext cx="4297679" cy="338554"/>
            <a:chOff x="4284258" y="5948321"/>
            <a:chExt cx="4297679" cy="338554"/>
          </a:xfrm>
        </p:grpSpPr>
        <p:cxnSp>
          <p:nvCxnSpPr>
            <p:cNvPr id="82" name="直接箭头连接符 81">
              <a:extLst>
                <a:ext uri="{FF2B5EF4-FFF2-40B4-BE49-F238E27FC236}">
                  <a16:creationId xmlns:a16="http://schemas.microsoft.com/office/drawing/2014/main" id="{489258AF-650A-8F14-C7C1-C5792F75F61D}"/>
                </a:ext>
              </a:extLst>
            </p:cNvPr>
            <p:cNvCxnSpPr/>
            <p:nvPr/>
          </p:nvCxnSpPr>
          <p:spPr>
            <a:xfrm>
              <a:off x="4284258" y="6132987"/>
              <a:ext cx="4297679"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58B00BC0-DCE7-8F23-7FEC-1ACF76E79814}"/>
                </a:ext>
              </a:extLst>
            </p:cNvPr>
            <p:cNvSpPr txBox="1"/>
            <p:nvPr/>
          </p:nvSpPr>
          <p:spPr>
            <a:xfrm>
              <a:off x="5983277" y="5948321"/>
              <a:ext cx="881283" cy="338554"/>
            </a:xfrm>
            <a:prstGeom prst="rect">
              <a:avLst/>
            </a:prstGeom>
            <a:solidFill>
              <a:schemeClr val="bg1"/>
            </a:solidFill>
          </p:spPr>
          <p:txBody>
            <a:bodyPr wrap="square">
              <a:spAutoFit/>
            </a:bodyPr>
            <a:lstStyle/>
            <a:p>
              <a:pPr algn="ctr"/>
              <a:r>
                <a:rPr lang="en-US" altLang="zh-CN" sz="1600" b="1" dirty="0">
                  <a:solidFill>
                    <a:schemeClr val="accent3"/>
                  </a:solidFill>
                </a:rPr>
                <a:t>QUIT</a:t>
              </a:r>
              <a:endParaRPr lang="zh-CN" altLang="en-US" sz="1600" b="1" dirty="0">
                <a:solidFill>
                  <a:schemeClr val="accent3"/>
                </a:solidFill>
              </a:endParaRPr>
            </a:p>
          </p:txBody>
        </p:sp>
      </p:grpSp>
      <p:sp>
        <p:nvSpPr>
          <p:cNvPr id="84" name="文本框 83">
            <a:extLst>
              <a:ext uri="{FF2B5EF4-FFF2-40B4-BE49-F238E27FC236}">
                <a16:creationId xmlns:a16="http://schemas.microsoft.com/office/drawing/2014/main" id="{FF00C828-F261-4BF7-CA84-3004E5C5D69D}"/>
              </a:ext>
            </a:extLst>
          </p:cNvPr>
          <p:cNvSpPr txBox="1"/>
          <p:nvPr/>
        </p:nvSpPr>
        <p:spPr>
          <a:xfrm>
            <a:off x="321077" y="5948321"/>
            <a:ext cx="3969713" cy="338554"/>
          </a:xfrm>
          <a:prstGeom prst="rect">
            <a:avLst/>
          </a:prstGeom>
          <a:noFill/>
        </p:spPr>
        <p:txBody>
          <a:bodyPr wrap="square">
            <a:spAutoFit/>
          </a:bodyPr>
          <a:lstStyle/>
          <a:p>
            <a:r>
              <a:rPr lang="zh-CN" altLang="en-US" sz="1600" b="1" dirty="0">
                <a:solidFill>
                  <a:schemeClr val="accent3"/>
                </a:solidFill>
                <a:latin typeface="+mn-ea"/>
              </a:rPr>
              <a:t>向服务器请求断开</a:t>
            </a:r>
            <a:r>
              <a:rPr lang="en-US" altLang="zh-CN" sz="1600" b="1" dirty="0">
                <a:solidFill>
                  <a:schemeClr val="accent3"/>
                </a:solidFill>
                <a:latin typeface="+mn-ea"/>
              </a:rPr>
              <a:t>TCP</a:t>
            </a:r>
            <a:r>
              <a:rPr lang="zh-CN" altLang="en-US" sz="1600" b="1" dirty="0">
                <a:solidFill>
                  <a:schemeClr val="accent3"/>
                </a:solidFill>
                <a:latin typeface="+mn-ea"/>
              </a:rPr>
              <a:t>连接</a:t>
            </a:r>
          </a:p>
        </p:txBody>
      </p:sp>
      <p:grpSp>
        <p:nvGrpSpPr>
          <p:cNvPr id="85" name="组合 84">
            <a:extLst>
              <a:ext uri="{FF2B5EF4-FFF2-40B4-BE49-F238E27FC236}">
                <a16:creationId xmlns:a16="http://schemas.microsoft.com/office/drawing/2014/main" id="{B1FED2EF-3878-C9F2-4F4E-4D6F9C7F4D04}"/>
              </a:ext>
            </a:extLst>
          </p:cNvPr>
          <p:cNvGrpSpPr/>
          <p:nvPr/>
        </p:nvGrpSpPr>
        <p:grpSpPr>
          <a:xfrm>
            <a:off x="4298495" y="6213614"/>
            <a:ext cx="4297679" cy="338554"/>
            <a:chOff x="3947160" y="2027311"/>
            <a:chExt cx="4297679" cy="338554"/>
          </a:xfrm>
        </p:grpSpPr>
        <p:cxnSp>
          <p:nvCxnSpPr>
            <p:cNvPr id="86" name="直接箭头连接符 85">
              <a:extLst>
                <a:ext uri="{FF2B5EF4-FFF2-40B4-BE49-F238E27FC236}">
                  <a16:creationId xmlns:a16="http://schemas.microsoft.com/office/drawing/2014/main" id="{FD4C69BC-C282-8A10-64D1-49C0664F5C5E}"/>
                </a:ext>
              </a:extLst>
            </p:cNvPr>
            <p:cNvCxnSpPr/>
            <p:nvPr/>
          </p:nvCxnSpPr>
          <p:spPr>
            <a:xfrm flipH="1">
              <a:off x="3947160" y="2211977"/>
              <a:ext cx="429767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4A72DACC-3E7B-C727-F8F3-9C5CEB5088AD}"/>
                </a:ext>
              </a:extLst>
            </p:cNvPr>
            <p:cNvSpPr txBox="1"/>
            <p:nvPr/>
          </p:nvSpPr>
          <p:spPr>
            <a:xfrm>
              <a:off x="5822767" y="2027311"/>
              <a:ext cx="664879" cy="338554"/>
            </a:xfrm>
            <a:prstGeom prst="rect">
              <a:avLst/>
            </a:prstGeom>
            <a:solidFill>
              <a:schemeClr val="bg1"/>
            </a:solidFill>
          </p:spPr>
          <p:txBody>
            <a:bodyPr wrap="square">
              <a:spAutoFit/>
            </a:bodyPr>
            <a:lstStyle/>
            <a:p>
              <a:pPr algn="ctr"/>
              <a:r>
                <a:rPr lang="en-US" altLang="zh-CN" sz="1600" b="1" dirty="0">
                  <a:solidFill>
                    <a:schemeClr val="accent4"/>
                  </a:solidFill>
                </a:rPr>
                <a:t>221</a:t>
              </a:r>
              <a:endParaRPr lang="zh-CN" altLang="en-US" sz="1600" b="1" dirty="0">
                <a:solidFill>
                  <a:schemeClr val="accent4"/>
                </a:solidFill>
              </a:endParaRPr>
            </a:p>
          </p:txBody>
        </p:sp>
      </p:grpSp>
      <p:sp>
        <p:nvSpPr>
          <p:cNvPr id="88" name="文本框 87">
            <a:extLst>
              <a:ext uri="{FF2B5EF4-FFF2-40B4-BE49-F238E27FC236}">
                <a16:creationId xmlns:a16="http://schemas.microsoft.com/office/drawing/2014/main" id="{266CFA71-5DB4-CFBA-2DFF-C1FC85226276}"/>
              </a:ext>
            </a:extLst>
          </p:cNvPr>
          <p:cNvSpPr txBox="1"/>
          <p:nvPr/>
        </p:nvSpPr>
        <p:spPr>
          <a:xfrm>
            <a:off x="8602709" y="6203145"/>
            <a:ext cx="3564753" cy="338554"/>
          </a:xfrm>
          <a:prstGeom prst="rect">
            <a:avLst/>
          </a:prstGeom>
          <a:noFill/>
        </p:spPr>
        <p:txBody>
          <a:bodyPr wrap="square">
            <a:spAutoFit/>
          </a:bodyPr>
          <a:lstStyle/>
          <a:p>
            <a:r>
              <a:rPr lang="zh-CN" altLang="en-US" sz="1600" b="1" dirty="0">
                <a:solidFill>
                  <a:schemeClr val="accent4"/>
                </a:solidFill>
              </a:rPr>
              <a:t>发回应答代码</a:t>
            </a:r>
            <a:r>
              <a:rPr lang="en-US" altLang="zh-CN" sz="1600" b="1" dirty="0">
                <a:solidFill>
                  <a:schemeClr val="accent4"/>
                </a:solidFill>
              </a:rPr>
              <a:t>221</a:t>
            </a:r>
            <a:r>
              <a:rPr lang="zh-CN" altLang="en-US" sz="1600" b="1" dirty="0">
                <a:solidFill>
                  <a:schemeClr val="accent4"/>
                </a:solidFill>
              </a:rPr>
              <a:t>并主动断开连接</a:t>
            </a:r>
          </a:p>
        </p:txBody>
      </p:sp>
      <p:sp>
        <p:nvSpPr>
          <p:cNvPr id="89" name="矩形 88">
            <a:extLst>
              <a:ext uri="{FF2B5EF4-FFF2-40B4-BE49-F238E27FC236}">
                <a16:creationId xmlns:a16="http://schemas.microsoft.com/office/drawing/2014/main" id="{B7D30DD8-1CF6-002A-2AEC-F4064BFBDA4E}"/>
              </a:ext>
            </a:extLst>
          </p:cNvPr>
          <p:cNvSpPr/>
          <p:nvPr/>
        </p:nvSpPr>
        <p:spPr>
          <a:xfrm>
            <a:off x="9270940" y="796527"/>
            <a:ext cx="2623067" cy="2021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latin typeface="+mn-ea"/>
              </a:rPr>
              <a:t>注意：</a:t>
            </a:r>
          </a:p>
          <a:p>
            <a:pPr marL="342900" indent="-342900">
              <a:buFont typeface="+mj-lt"/>
              <a:buAutoNum type="arabicPeriod"/>
            </a:pPr>
            <a:r>
              <a:rPr lang="zh-CN" altLang="en-US" sz="1600" b="1" dirty="0">
                <a:latin typeface="+mn-ea"/>
              </a:rPr>
              <a:t>为了简单起见，省略了认证过程；</a:t>
            </a:r>
          </a:p>
          <a:p>
            <a:pPr marL="342900" indent="-342900">
              <a:buFont typeface="+mj-lt"/>
              <a:buAutoNum type="arabicPeriod"/>
            </a:pPr>
            <a:r>
              <a:rPr lang="zh-CN" altLang="en-US" sz="1600" b="1" dirty="0">
                <a:latin typeface="+mn-ea"/>
              </a:rPr>
              <a:t>应答代码后面一般都跟有简单的描述信息；</a:t>
            </a:r>
          </a:p>
          <a:p>
            <a:pPr marL="342900" indent="-342900">
              <a:buFont typeface="+mj-lt"/>
              <a:buAutoNum type="arabicPeriod"/>
            </a:pPr>
            <a:r>
              <a:rPr lang="zh-CN" altLang="en-US" sz="1600" b="1" dirty="0">
                <a:latin typeface="+mn-ea"/>
              </a:rPr>
              <a:t>不同的</a:t>
            </a:r>
            <a:r>
              <a:rPr lang="en-US" altLang="zh-CN" sz="1600" b="1" dirty="0">
                <a:latin typeface="+mn-ea"/>
              </a:rPr>
              <a:t>SMTP</a:t>
            </a:r>
            <a:r>
              <a:rPr lang="zh-CN" altLang="en-US" sz="1600" b="1" dirty="0">
                <a:latin typeface="+mn-ea"/>
              </a:rPr>
              <a:t>服务器给出的相同应答代码的描述信息可能不同。</a:t>
            </a:r>
          </a:p>
        </p:txBody>
      </p:sp>
    </p:spTree>
    <p:custDataLst>
      <p:tags r:id="rId1"/>
    </p:custDataLst>
    <p:extLst>
      <p:ext uri="{BB962C8B-B14F-4D97-AF65-F5344CB8AC3E}">
        <p14:creationId xmlns:p14="http://schemas.microsoft.com/office/powerpoint/2010/main" val="223600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ppt_x</p:attrName>
                                        </p:attrNameLst>
                                      </p:cBhvr>
                                      <p:tavLst>
                                        <p:tav tm="0">
                                          <p:val>
                                            <p:strVal val="#ppt_x-#ppt_w*1.125000"/>
                                          </p:val>
                                        </p:tav>
                                        <p:tav tm="100000">
                                          <p:val>
                                            <p:strVal val="#ppt_x"/>
                                          </p:val>
                                        </p:tav>
                                      </p:tavLst>
                                    </p:anim>
                                    <p:animEffect transition="in" filter="wipe(right)">
                                      <p:cBhvr>
                                        <p:cTn id="8" dur="500"/>
                                        <p:tgtEl>
                                          <p:spTgt spid="35"/>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ppt_x</p:attrName>
                                        </p:attrNameLst>
                                      </p:cBhvr>
                                      <p:tavLst>
                                        <p:tav tm="0">
                                          <p:val>
                                            <p:strVal val="#ppt_x+#ppt_w*1.125000"/>
                                          </p:val>
                                        </p:tav>
                                        <p:tav tm="100000">
                                          <p:val>
                                            <p:strVal val="#ppt_x"/>
                                          </p:val>
                                        </p:tav>
                                      </p:tavLst>
                                    </p:anim>
                                    <p:animEffect transition="in" filter="wipe(left)">
                                      <p:cBhvr>
                                        <p:cTn id="18" dur="500"/>
                                        <p:tgtEl>
                                          <p:spTgt spid="39"/>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righ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p:tgtEl>
                                          <p:spTgt spid="49"/>
                                        </p:tgtEl>
                                        <p:attrNameLst>
                                          <p:attrName>ppt_x</p:attrName>
                                        </p:attrNameLst>
                                      </p:cBhvr>
                                      <p:tavLst>
                                        <p:tav tm="0">
                                          <p:val>
                                            <p:strVal val="#ppt_x-#ppt_w*1.125000"/>
                                          </p:val>
                                        </p:tav>
                                        <p:tav tm="100000">
                                          <p:val>
                                            <p:strVal val="#ppt_x"/>
                                          </p:val>
                                        </p:tav>
                                      </p:tavLst>
                                    </p:anim>
                                    <p:animEffect transition="in" filter="wipe(right)">
                                      <p:cBhvr>
                                        <p:cTn id="28" dur="500"/>
                                        <p:tgtEl>
                                          <p:spTgt spid="4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righ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p:tgtEl>
                                          <p:spTgt spid="63"/>
                                        </p:tgtEl>
                                        <p:attrNameLst>
                                          <p:attrName>ppt_x</p:attrName>
                                        </p:attrNameLst>
                                      </p:cBhvr>
                                      <p:tavLst>
                                        <p:tav tm="0">
                                          <p:val>
                                            <p:strVal val="#ppt_x-#ppt_w*1.125000"/>
                                          </p:val>
                                        </p:tav>
                                        <p:tav tm="100000">
                                          <p:val>
                                            <p:strVal val="#ppt_x"/>
                                          </p:val>
                                        </p:tav>
                                      </p:tavLst>
                                    </p:anim>
                                    <p:animEffect transition="in" filter="wipe(right)">
                                      <p:cBhvr>
                                        <p:cTn id="48" dur="500"/>
                                        <p:tgtEl>
                                          <p:spTgt spid="63"/>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2"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500"/>
                                        <p:tgtEl>
                                          <p:spTgt spid="67"/>
                                        </p:tgtEl>
                                        <p:attrNameLst>
                                          <p:attrName>ppt_x</p:attrName>
                                        </p:attrNameLst>
                                      </p:cBhvr>
                                      <p:tavLst>
                                        <p:tav tm="0">
                                          <p:val>
                                            <p:strVal val="#ppt_x+#ppt_w*1.125000"/>
                                          </p:val>
                                        </p:tav>
                                        <p:tav tm="100000">
                                          <p:val>
                                            <p:strVal val="#ppt_x"/>
                                          </p:val>
                                        </p:tav>
                                      </p:tavLst>
                                    </p:anim>
                                    <p:animEffect transition="in" filter="wipe(left)">
                                      <p:cBhvr>
                                        <p:cTn id="58" dur="500"/>
                                        <p:tgtEl>
                                          <p:spTgt spid="67"/>
                                        </p:tgtEl>
                                      </p:cBhvr>
                                    </p:animEffect>
                                  </p:childTnLst>
                                </p:cTn>
                              </p:par>
                            </p:childTnLst>
                          </p:cTn>
                        </p:par>
                        <p:par>
                          <p:cTn id="59" fill="hold">
                            <p:stCondLst>
                              <p:cond delay="500"/>
                            </p:stCondLst>
                            <p:childTnLst>
                              <p:par>
                                <p:cTn id="60" presetID="22" presetClass="entr" presetSubtype="2" fill="hold"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right)">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right)">
                                      <p:cBhvr>
                                        <p:cTn id="68" dur="500"/>
                                        <p:tgtEl>
                                          <p:spTgt spid="71"/>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left)">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grpId="0" nodeType="click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p:tgtEl>
                                          <p:spTgt spid="76"/>
                                        </p:tgtEl>
                                        <p:attrNameLst>
                                          <p:attrName>ppt_x</p:attrName>
                                        </p:attrNameLst>
                                      </p:cBhvr>
                                      <p:tavLst>
                                        <p:tav tm="0">
                                          <p:val>
                                            <p:strVal val="#ppt_x-#ppt_w*1.125000"/>
                                          </p:val>
                                        </p:tav>
                                        <p:tav tm="100000">
                                          <p:val>
                                            <p:strVal val="#ppt_x"/>
                                          </p:val>
                                        </p:tav>
                                      </p:tavLst>
                                    </p:anim>
                                    <p:animEffect transition="in" filter="wipe(right)">
                                      <p:cBhvr>
                                        <p:cTn id="82" dur="500"/>
                                        <p:tgtEl>
                                          <p:spTgt spid="76"/>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wipe(left)">
                                      <p:cBhvr>
                                        <p:cTn id="86" dur="500"/>
                                        <p:tgtEl>
                                          <p:spTgt spid="73"/>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2" fill="hold" grpId="0" nodeType="click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p:tgtEl>
                                          <p:spTgt spid="80"/>
                                        </p:tgtEl>
                                        <p:attrNameLst>
                                          <p:attrName>ppt_x</p:attrName>
                                        </p:attrNameLst>
                                      </p:cBhvr>
                                      <p:tavLst>
                                        <p:tav tm="0">
                                          <p:val>
                                            <p:strVal val="#ppt_x+#ppt_w*1.125000"/>
                                          </p:val>
                                        </p:tav>
                                        <p:tav tm="100000">
                                          <p:val>
                                            <p:strVal val="#ppt_x"/>
                                          </p:val>
                                        </p:tav>
                                      </p:tavLst>
                                    </p:anim>
                                    <p:animEffect transition="in" filter="wipe(left)">
                                      <p:cBhvr>
                                        <p:cTn id="92" dur="500"/>
                                        <p:tgtEl>
                                          <p:spTgt spid="80"/>
                                        </p:tgtEl>
                                      </p:cBhvr>
                                    </p:animEffect>
                                  </p:childTnLst>
                                </p:cTn>
                              </p:par>
                            </p:childTnLst>
                          </p:cTn>
                        </p:par>
                        <p:par>
                          <p:cTn id="93" fill="hold">
                            <p:stCondLst>
                              <p:cond delay="500"/>
                            </p:stCondLst>
                            <p:childTnLst>
                              <p:par>
                                <p:cTn id="94" presetID="22" presetClass="entr" presetSubtype="2"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wipe(right)">
                                      <p:cBhvr>
                                        <p:cTn id="96" dur="500"/>
                                        <p:tgtEl>
                                          <p:spTgt spid="77"/>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8" fill="hold" grpId="0" nodeType="clickEffect">
                                  <p:stCondLst>
                                    <p:cond delay="0"/>
                                  </p:stCondLst>
                                  <p:childTnLst>
                                    <p:set>
                                      <p:cBhvr>
                                        <p:cTn id="100" dur="1" fill="hold">
                                          <p:stCondLst>
                                            <p:cond delay="0"/>
                                          </p:stCondLst>
                                        </p:cTn>
                                        <p:tgtEl>
                                          <p:spTgt spid="84"/>
                                        </p:tgtEl>
                                        <p:attrNameLst>
                                          <p:attrName>style.visibility</p:attrName>
                                        </p:attrNameLst>
                                      </p:cBhvr>
                                      <p:to>
                                        <p:strVal val="visible"/>
                                      </p:to>
                                    </p:set>
                                    <p:anim calcmode="lin" valueType="num">
                                      <p:cBhvr additive="base">
                                        <p:cTn id="101" dur="500"/>
                                        <p:tgtEl>
                                          <p:spTgt spid="84"/>
                                        </p:tgtEl>
                                        <p:attrNameLst>
                                          <p:attrName>ppt_x</p:attrName>
                                        </p:attrNameLst>
                                      </p:cBhvr>
                                      <p:tavLst>
                                        <p:tav tm="0">
                                          <p:val>
                                            <p:strVal val="#ppt_x-#ppt_w*1.125000"/>
                                          </p:val>
                                        </p:tav>
                                        <p:tav tm="100000">
                                          <p:val>
                                            <p:strVal val="#ppt_x"/>
                                          </p:val>
                                        </p:tav>
                                      </p:tavLst>
                                    </p:anim>
                                    <p:animEffect transition="in" filter="wipe(right)">
                                      <p:cBhvr>
                                        <p:cTn id="102" dur="500"/>
                                        <p:tgtEl>
                                          <p:spTgt spid="84"/>
                                        </p:tgtEl>
                                      </p:cBhvr>
                                    </p:animEffect>
                                  </p:childTnLst>
                                </p:cTn>
                              </p:par>
                            </p:childTnLst>
                          </p:cTn>
                        </p:par>
                        <p:par>
                          <p:cTn id="103" fill="hold">
                            <p:stCondLst>
                              <p:cond delay="500"/>
                            </p:stCondLst>
                            <p:childTnLst>
                              <p:par>
                                <p:cTn id="104" presetID="22" presetClass="entr" presetSubtype="8" fill="hold" nodeType="after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wipe(left)">
                                      <p:cBhvr>
                                        <p:cTn id="106" dur="500"/>
                                        <p:tgtEl>
                                          <p:spTgt spid="81"/>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2" fill="hold" grpId="0" nodeType="clickEffect">
                                  <p:stCondLst>
                                    <p:cond delay="0"/>
                                  </p:stCondLst>
                                  <p:childTnLst>
                                    <p:set>
                                      <p:cBhvr>
                                        <p:cTn id="110" dur="1" fill="hold">
                                          <p:stCondLst>
                                            <p:cond delay="0"/>
                                          </p:stCondLst>
                                        </p:cTn>
                                        <p:tgtEl>
                                          <p:spTgt spid="88"/>
                                        </p:tgtEl>
                                        <p:attrNameLst>
                                          <p:attrName>style.visibility</p:attrName>
                                        </p:attrNameLst>
                                      </p:cBhvr>
                                      <p:to>
                                        <p:strVal val="visible"/>
                                      </p:to>
                                    </p:set>
                                    <p:anim calcmode="lin" valueType="num">
                                      <p:cBhvr additive="base">
                                        <p:cTn id="111" dur="500"/>
                                        <p:tgtEl>
                                          <p:spTgt spid="88"/>
                                        </p:tgtEl>
                                        <p:attrNameLst>
                                          <p:attrName>ppt_x</p:attrName>
                                        </p:attrNameLst>
                                      </p:cBhvr>
                                      <p:tavLst>
                                        <p:tav tm="0">
                                          <p:val>
                                            <p:strVal val="#ppt_x+#ppt_w*1.125000"/>
                                          </p:val>
                                        </p:tav>
                                        <p:tav tm="100000">
                                          <p:val>
                                            <p:strVal val="#ppt_x"/>
                                          </p:val>
                                        </p:tav>
                                      </p:tavLst>
                                    </p:anim>
                                    <p:animEffect transition="in" filter="wipe(left)">
                                      <p:cBhvr>
                                        <p:cTn id="112" dur="500"/>
                                        <p:tgtEl>
                                          <p:spTgt spid="88"/>
                                        </p:tgtEl>
                                      </p:cBhvr>
                                    </p:animEffect>
                                  </p:childTnLst>
                                </p:cTn>
                              </p:par>
                            </p:childTnLst>
                          </p:cTn>
                        </p:par>
                        <p:par>
                          <p:cTn id="113" fill="hold">
                            <p:stCondLst>
                              <p:cond delay="500"/>
                            </p:stCondLst>
                            <p:childTnLst>
                              <p:par>
                                <p:cTn id="114" presetID="22" presetClass="entr" presetSubtype="2" fill="hold" nodeType="after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wipe(right)">
                                      <p:cBhvr>
                                        <p:cTn id="116" dur="500"/>
                                        <p:tgtEl>
                                          <p:spTgt spid="85"/>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89"/>
                                        </p:tgtEl>
                                        <p:attrNameLst>
                                          <p:attrName>style.visibility</p:attrName>
                                        </p:attrNameLst>
                                      </p:cBhvr>
                                      <p:to>
                                        <p:strVal val="visible"/>
                                      </p:to>
                                    </p:set>
                                    <p:anim calcmode="lin" valueType="num">
                                      <p:cBhvr additive="base">
                                        <p:cTn id="121" dur="500" fill="hold"/>
                                        <p:tgtEl>
                                          <p:spTgt spid="89"/>
                                        </p:tgtEl>
                                        <p:attrNameLst>
                                          <p:attrName>ppt_x</p:attrName>
                                        </p:attrNameLst>
                                      </p:cBhvr>
                                      <p:tavLst>
                                        <p:tav tm="0">
                                          <p:val>
                                            <p:strVal val="1+#ppt_w/2"/>
                                          </p:val>
                                        </p:tav>
                                        <p:tav tm="100000">
                                          <p:val>
                                            <p:strVal val="#ppt_x"/>
                                          </p:val>
                                        </p:tav>
                                      </p:tavLst>
                                    </p:anim>
                                    <p:anim calcmode="lin" valueType="num">
                                      <p:cBhvr additive="base">
                                        <p:cTn id="122"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49" grpId="0"/>
      <p:bldP spid="53" grpId="0"/>
      <p:bldP spid="63" grpId="0"/>
      <p:bldP spid="67" grpId="0"/>
      <p:bldP spid="71" grpId="0"/>
      <p:bldP spid="72" grpId="0"/>
      <p:bldP spid="76" grpId="0"/>
      <p:bldP spid="80" grpId="0"/>
      <p:bldP spid="84" grpId="0"/>
      <p:bldP spid="88" grpId="0"/>
      <p:bldP spid="8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电子邮件的信息格式</a:t>
              </a:r>
            </a:p>
          </p:txBody>
        </p:sp>
      </p:grpSp>
      <p:sp>
        <p:nvSpPr>
          <p:cNvPr id="22" name="矩形 21">
            <a:extLst>
              <a:ext uri="{FF2B5EF4-FFF2-40B4-BE49-F238E27FC236}">
                <a16:creationId xmlns:a16="http://schemas.microsoft.com/office/drawing/2014/main" id="{C98D195D-B59D-A308-16C4-41BCCC2C0B4B}"/>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36CA0B01-BD05-BC1E-C74D-F713CA9B17A6}"/>
              </a:ext>
            </a:extLst>
          </p:cNvPr>
          <p:cNvSpPr txBox="1"/>
          <p:nvPr/>
        </p:nvSpPr>
        <p:spPr>
          <a:xfrm>
            <a:off x="1293757" y="1192132"/>
            <a:ext cx="10593443" cy="714640"/>
          </a:xfrm>
          <a:prstGeom prst="rect">
            <a:avLst/>
          </a:prstGeom>
          <a:noFill/>
        </p:spPr>
        <p:txBody>
          <a:bodyPr wrap="square" lIns="91440" tIns="45720" rIns="91440" bIns="45720" anchor="ctr">
            <a:noAutofit/>
          </a:bodyPr>
          <a:lstStyle/>
          <a:p>
            <a:r>
              <a:rPr lang="zh-CN" altLang="en-US" b="1" dirty="0"/>
              <a:t>电子邮件的信息格式并不是由</a:t>
            </a:r>
            <a:r>
              <a:rPr lang="en-US" altLang="zh-CN" b="1" dirty="0"/>
              <a:t>SMTP</a:t>
            </a:r>
            <a:r>
              <a:rPr lang="zh-CN" altLang="en-US" b="1" dirty="0"/>
              <a:t>定义的，而是在</a:t>
            </a:r>
            <a:r>
              <a:rPr lang="en-US" altLang="zh-CN" b="1" dirty="0"/>
              <a:t>[RFC 822]</a:t>
            </a:r>
            <a:r>
              <a:rPr lang="zh-CN" altLang="en-US" b="1" dirty="0"/>
              <a:t>中单独定义的。这个</a:t>
            </a:r>
            <a:r>
              <a:rPr lang="en-US" altLang="zh-CN" b="1" dirty="0"/>
              <a:t>RFC</a:t>
            </a:r>
            <a:r>
              <a:rPr lang="zh-CN" altLang="en-US" b="1" dirty="0"/>
              <a:t>文档已在</a:t>
            </a:r>
            <a:r>
              <a:rPr lang="en-US" altLang="zh-CN" b="1" dirty="0"/>
              <a:t>2008</a:t>
            </a:r>
            <a:r>
              <a:rPr lang="zh-CN" altLang="en-US" b="1" dirty="0"/>
              <a:t>年更新为</a:t>
            </a:r>
            <a:r>
              <a:rPr lang="en-US" altLang="zh-CN" b="1" dirty="0"/>
              <a:t>[RFC 5322]</a:t>
            </a:r>
            <a:r>
              <a:rPr lang="zh-CN" altLang="en-US" b="1" dirty="0"/>
              <a:t>。一个电子邮件有</a:t>
            </a:r>
            <a:r>
              <a:rPr lang="zh-CN" altLang="en-US" b="1" dirty="0">
                <a:solidFill>
                  <a:schemeClr val="accent1">
                    <a:lumMod val="75000"/>
                  </a:schemeClr>
                </a:solidFill>
              </a:rPr>
              <a:t>信封</a:t>
            </a:r>
            <a:r>
              <a:rPr lang="zh-CN" altLang="en-US" b="1" dirty="0"/>
              <a:t>和</a:t>
            </a:r>
            <a:r>
              <a:rPr lang="zh-CN" altLang="en-US" b="1" dirty="0">
                <a:solidFill>
                  <a:schemeClr val="accent1">
                    <a:lumMod val="75000"/>
                  </a:schemeClr>
                </a:solidFill>
              </a:rPr>
              <a:t>内容</a:t>
            </a:r>
            <a:r>
              <a:rPr lang="zh-CN" altLang="en-US" b="1" dirty="0"/>
              <a:t>两部分。而内容又由</a:t>
            </a:r>
            <a:r>
              <a:rPr lang="zh-CN" altLang="en-US" b="1" dirty="0">
                <a:solidFill>
                  <a:schemeClr val="accent1">
                    <a:lumMod val="75000"/>
                  </a:schemeClr>
                </a:solidFill>
              </a:rPr>
              <a:t>首部</a:t>
            </a:r>
            <a:r>
              <a:rPr lang="zh-CN" altLang="en-US" b="1" dirty="0"/>
              <a:t>和</a:t>
            </a:r>
            <a:r>
              <a:rPr lang="zh-CN" altLang="en-US" b="1" dirty="0">
                <a:solidFill>
                  <a:schemeClr val="accent1">
                    <a:lumMod val="75000"/>
                  </a:schemeClr>
                </a:solidFill>
              </a:rPr>
              <a:t>主体</a:t>
            </a:r>
            <a:r>
              <a:rPr lang="zh-CN" altLang="en-US" b="1" dirty="0"/>
              <a:t>两部分构成。</a:t>
            </a:r>
            <a:endParaRPr lang="en-US" altLang="zh-CN" b="1" dirty="0">
              <a:solidFill>
                <a:srgbClr val="C00000"/>
              </a:solidFill>
            </a:endParaRPr>
          </a:p>
        </p:txBody>
      </p:sp>
      <p:grpSp>
        <p:nvGrpSpPr>
          <p:cNvPr id="24" name="组合 23">
            <a:extLst>
              <a:ext uri="{FF2B5EF4-FFF2-40B4-BE49-F238E27FC236}">
                <a16:creationId xmlns:a16="http://schemas.microsoft.com/office/drawing/2014/main" id="{E11879DC-9DCB-2045-B3A5-9878706305F8}"/>
              </a:ext>
            </a:extLst>
          </p:cNvPr>
          <p:cNvGrpSpPr/>
          <p:nvPr/>
        </p:nvGrpSpPr>
        <p:grpSpPr>
          <a:xfrm>
            <a:off x="4734670" y="1921519"/>
            <a:ext cx="6960429" cy="4465828"/>
            <a:chOff x="4734670" y="1921519"/>
            <a:chExt cx="6960429" cy="4465828"/>
          </a:xfrm>
        </p:grpSpPr>
        <p:sp>
          <p:nvSpPr>
            <p:cNvPr id="25" name="矩形: 圆角 24">
              <a:extLst>
                <a:ext uri="{FF2B5EF4-FFF2-40B4-BE49-F238E27FC236}">
                  <a16:creationId xmlns:a16="http://schemas.microsoft.com/office/drawing/2014/main" id="{F962E36B-0D66-8C01-48DB-569AF15A2B58}"/>
                </a:ext>
              </a:extLst>
            </p:cNvPr>
            <p:cNvSpPr/>
            <p:nvPr/>
          </p:nvSpPr>
          <p:spPr>
            <a:xfrm>
              <a:off x="4734670" y="1921519"/>
              <a:ext cx="6960429" cy="4085720"/>
            </a:xfrm>
            <a:prstGeom prst="roundRect">
              <a:avLst>
                <a:gd name="adj" fmla="val 7806"/>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26" name="文本框 25">
              <a:extLst>
                <a:ext uri="{FF2B5EF4-FFF2-40B4-BE49-F238E27FC236}">
                  <a16:creationId xmlns:a16="http://schemas.microsoft.com/office/drawing/2014/main" id="{C049C541-7A63-EB71-C500-4F53453E0336}"/>
                </a:ext>
              </a:extLst>
            </p:cNvPr>
            <p:cNvSpPr txBox="1"/>
            <p:nvPr/>
          </p:nvSpPr>
          <p:spPr>
            <a:xfrm>
              <a:off x="7976434" y="6018015"/>
              <a:ext cx="926918" cy="369332"/>
            </a:xfrm>
            <a:prstGeom prst="rect">
              <a:avLst/>
            </a:prstGeom>
            <a:noFill/>
          </p:spPr>
          <p:txBody>
            <a:bodyPr wrap="square">
              <a:spAutoFit/>
            </a:bodyPr>
            <a:lstStyle/>
            <a:p>
              <a:pPr algn="ctr"/>
              <a:r>
                <a:rPr lang="zh-CN" altLang="en-US" b="1" dirty="0">
                  <a:latin typeface="+mn-ea"/>
                </a:rPr>
                <a:t>内容</a:t>
              </a:r>
            </a:p>
          </p:txBody>
        </p:sp>
      </p:grpSp>
      <p:grpSp>
        <p:nvGrpSpPr>
          <p:cNvPr id="27" name="组合 26">
            <a:extLst>
              <a:ext uri="{FF2B5EF4-FFF2-40B4-BE49-F238E27FC236}">
                <a16:creationId xmlns:a16="http://schemas.microsoft.com/office/drawing/2014/main" id="{E7359291-5575-D438-701A-A44316EBDF60}"/>
              </a:ext>
            </a:extLst>
          </p:cNvPr>
          <p:cNvGrpSpPr/>
          <p:nvPr/>
        </p:nvGrpSpPr>
        <p:grpSpPr>
          <a:xfrm>
            <a:off x="933106" y="3391347"/>
            <a:ext cx="2843349" cy="2954001"/>
            <a:chOff x="933106" y="3391347"/>
            <a:chExt cx="2843349" cy="2954001"/>
          </a:xfrm>
        </p:grpSpPr>
        <p:pic>
          <p:nvPicPr>
            <p:cNvPr id="28" name="图形 27" descr="信封 轮廓">
              <a:extLst>
                <a:ext uri="{FF2B5EF4-FFF2-40B4-BE49-F238E27FC236}">
                  <a16:creationId xmlns:a16="http://schemas.microsoft.com/office/drawing/2014/main" id="{0733B395-891F-D514-FB68-26BAD3472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106" y="3391347"/>
              <a:ext cx="2843349" cy="2843349"/>
            </a:xfrm>
            <a:prstGeom prst="rect">
              <a:avLst/>
            </a:prstGeom>
          </p:spPr>
        </p:pic>
        <p:sp>
          <p:nvSpPr>
            <p:cNvPr id="29" name="文本框 28">
              <a:extLst>
                <a:ext uri="{FF2B5EF4-FFF2-40B4-BE49-F238E27FC236}">
                  <a16:creationId xmlns:a16="http://schemas.microsoft.com/office/drawing/2014/main" id="{5BDA53F5-634E-44E0-2FF2-5B83075049E2}"/>
                </a:ext>
              </a:extLst>
            </p:cNvPr>
            <p:cNvSpPr txBox="1"/>
            <p:nvPr/>
          </p:nvSpPr>
          <p:spPr>
            <a:xfrm>
              <a:off x="1891321" y="5976016"/>
              <a:ext cx="926918" cy="369332"/>
            </a:xfrm>
            <a:prstGeom prst="rect">
              <a:avLst/>
            </a:prstGeom>
            <a:noFill/>
          </p:spPr>
          <p:txBody>
            <a:bodyPr wrap="square">
              <a:spAutoFit/>
            </a:bodyPr>
            <a:lstStyle/>
            <a:p>
              <a:pPr algn="ctr"/>
              <a:r>
                <a:rPr lang="zh-CN" altLang="en-US" b="1" dirty="0">
                  <a:latin typeface="+mn-ea"/>
                </a:rPr>
                <a:t>信封</a:t>
              </a:r>
            </a:p>
          </p:txBody>
        </p:sp>
      </p:grpSp>
      <p:grpSp>
        <p:nvGrpSpPr>
          <p:cNvPr id="30" name="组合 29">
            <a:extLst>
              <a:ext uri="{FF2B5EF4-FFF2-40B4-BE49-F238E27FC236}">
                <a16:creationId xmlns:a16="http://schemas.microsoft.com/office/drawing/2014/main" id="{DD333FB3-4CA3-12B9-2277-AD95DE27F6D2}"/>
              </a:ext>
            </a:extLst>
          </p:cNvPr>
          <p:cNvGrpSpPr/>
          <p:nvPr/>
        </p:nvGrpSpPr>
        <p:grpSpPr>
          <a:xfrm>
            <a:off x="5107235" y="1936635"/>
            <a:ext cx="6334291" cy="1699959"/>
            <a:chOff x="5107235" y="1936635"/>
            <a:chExt cx="6334291" cy="1699959"/>
          </a:xfrm>
        </p:grpSpPr>
        <p:sp>
          <p:nvSpPr>
            <p:cNvPr id="31" name="矩形 30">
              <a:extLst>
                <a:ext uri="{FF2B5EF4-FFF2-40B4-BE49-F238E27FC236}">
                  <a16:creationId xmlns:a16="http://schemas.microsoft.com/office/drawing/2014/main" id="{038B485E-C8F8-D569-A0A6-7EF8A72E2866}"/>
                </a:ext>
              </a:extLst>
            </p:cNvPr>
            <p:cNvSpPr/>
            <p:nvPr/>
          </p:nvSpPr>
          <p:spPr>
            <a:xfrm>
              <a:off x="5107235" y="2121302"/>
              <a:ext cx="6334291" cy="151529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33" name="文本框 32">
              <a:extLst>
                <a:ext uri="{FF2B5EF4-FFF2-40B4-BE49-F238E27FC236}">
                  <a16:creationId xmlns:a16="http://schemas.microsoft.com/office/drawing/2014/main" id="{2FD266F8-BCFB-CAB0-EB5C-E83D1365CF1B}"/>
                </a:ext>
              </a:extLst>
            </p:cNvPr>
            <p:cNvSpPr txBox="1"/>
            <p:nvPr/>
          </p:nvSpPr>
          <p:spPr>
            <a:xfrm>
              <a:off x="5223169" y="1936635"/>
              <a:ext cx="659130" cy="276999"/>
            </a:xfrm>
            <a:prstGeom prst="rect">
              <a:avLst/>
            </a:prstGeom>
            <a:solidFill>
              <a:schemeClr val="bg1">
                <a:lumMod val="95000"/>
              </a:schemeClr>
            </a:solidFill>
          </p:spPr>
          <p:txBody>
            <a:bodyPr wrap="square" lIns="91440" tIns="0" rIns="91440" bIns="0">
              <a:spAutoFit/>
            </a:bodyPr>
            <a:lstStyle/>
            <a:p>
              <a:pPr algn="ctr"/>
              <a:r>
                <a:rPr lang="zh-CN" altLang="en-US" b="1" dirty="0">
                  <a:latin typeface="+mn-ea"/>
                </a:rPr>
                <a:t>首部</a:t>
              </a:r>
            </a:p>
          </p:txBody>
        </p:sp>
      </p:grpSp>
      <p:grpSp>
        <p:nvGrpSpPr>
          <p:cNvPr id="34" name="组合 33">
            <a:extLst>
              <a:ext uri="{FF2B5EF4-FFF2-40B4-BE49-F238E27FC236}">
                <a16:creationId xmlns:a16="http://schemas.microsoft.com/office/drawing/2014/main" id="{6FDB1B87-2AA0-447E-D32A-3CC91FA62F2F}"/>
              </a:ext>
            </a:extLst>
          </p:cNvPr>
          <p:cNvGrpSpPr/>
          <p:nvPr/>
        </p:nvGrpSpPr>
        <p:grpSpPr>
          <a:xfrm>
            <a:off x="5107235" y="3672882"/>
            <a:ext cx="6334291" cy="2192483"/>
            <a:chOff x="5107235" y="3672882"/>
            <a:chExt cx="6334291" cy="2192483"/>
          </a:xfrm>
        </p:grpSpPr>
        <p:sp>
          <p:nvSpPr>
            <p:cNvPr id="35" name="矩形 34">
              <a:extLst>
                <a:ext uri="{FF2B5EF4-FFF2-40B4-BE49-F238E27FC236}">
                  <a16:creationId xmlns:a16="http://schemas.microsoft.com/office/drawing/2014/main" id="{1AAAA328-2BE8-BF35-A0AE-BC4D70C0A6E8}"/>
                </a:ext>
              </a:extLst>
            </p:cNvPr>
            <p:cNvSpPr/>
            <p:nvPr/>
          </p:nvSpPr>
          <p:spPr>
            <a:xfrm>
              <a:off x="5107235" y="3857548"/>
              <a:ext cx="6334291" cy="200781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文本框 35">
              <a:extLst>
                <a:ext uri="{FF2B5EF4-FFF2-40B4-BE49-F238E27FC236}">
                  <a16:creationId xmlns:a16="http://schemas.microsoft.com/office/drawing/2014/main" id="{5AC3BD0E-8441-11C6-09DD-F5875BDE805B}"/>
                </a:ext>
              </a:extLst>
            </p:cNvPr>
            <p:cNvSpPr txBox="1"/>
            <p:nvPr/>
          </p:nvSpPr>
          <p:spPr>
            <a:xfrm>
              <a:off x="5223169" y="3672882"/>
              <a:ext cx="659130" cy="369332"/>
            </a:xfrm>
            <a:prstGeom prst="rect">
              <a:avLst/>
            </a:prstGeom>
            <a:solidFill>
              <a:schemeClr val="bg1">
                <a:lumMod val="95000"/>
              </a:schemeClr>
            </a:solidFill>
          </p:spPr>
          <p:txBody>
            <a:bodyPr wrap="square">
              <a:spAutoFit/>
            </a:bodyPr>
            <a:lstStyle/>
            <a:p>
              <a:pPr algn="ctr"/>
              <a:r>
                <a:rPr lang="zh-CN" altLang="en-US" b="1" dirty="0">
                  <a:latin typeface="+mn-ea"/>
                </a:rPr>
                <a:t>主体</a:t>
              </a:r>
            </a:p>
          </p:txBody>
        </p:sp>
      </p:grpSp>
      <p:sp>
        <p:nvSpPr>
          <p:cNvPr id="38" name="文本框 37">
            <a:extLst>
              <a:ext uri="{FF2B5EF4-FFF2-40B4-BE49-F238E27FC236}">
                <a16:creationId xmlns:a16="http://schemas.microsoft.com/office/drawing/2014/main" id="{47A4B8D9-B9A6-7023-3E9D-6ACA21391AF3}"/>
              </a:ext>
            </a:extLst>
          </p:cNvPr>
          <p:cNvSpPr txBox="1"/>
          <p:nvPr/>
        </p:nvSpPr>
        <p:spPr>
          <a:xfrm>
            <a:off x="5118665" y="2305967"/>
            <a:ext cx="1258663" cy="1200329"/>
          </a:xfrm>
          <a:prstGeom prst="rect">
            <a:avLst/>
          </a:prstGeom>
          <a:noFill/>
        </p:spPr>
        <p:txBody>
          <a:bodyPr wrap="square">
            <a:spAutoFit/>
          </a:bodyPr>
          <a:lstStyle/>
          <a:p>
            <a:r>
              <a:rPr lang="en-US" altLang="zh-CN" b="1" dirty="0">
                <a:latin typeface="+mn-ea"/>
              </a:rPr>
              <a:t>From</a:t>
            </a:r>
            <a:r>
              <a:rPr lang="zh-CN" altLang="en-US" b="1" dirty="0">
                <a:latin typeface="+mn-ea"/>
              </a:rPr>
              <a:t>：</a:t>
            </a:r>
            <a:endParaRPr lang="en-US" altLang="zh-CN" b="1" dirty="0">
              <a:latin typeface="+mn-ea"/>
            </a:endParaRPr>
          </a:p>
          <a:p>
            <a:r>
              <a:rPr lang="en-US" altLang="zh-CN" b="1" dirty="0">
                <a:latin typeface="+mn-ea"/>
              </a:rPr>
              <a:t>To</a:t>
            </a:r>
            <a:r>
              <a:rPr lang="zh-CN" altLang="en-US" b="1" dirty="0">
                <a:latin typeface="+mn-ea"/>
              </a:rPr>
              <a:t>：</a:t>
            </a:r>
            <a:endParaRPr lang="en-US" altLang="zh-CN" b="1" dirty="0">
              <a:latin typeface="+mn-ea"/>
            </a:endParaRPr>
          </a:p>
          <a:p>
            <a:r>
              <a:rPr lang="en-US" altLang="zh-CN" b="1" dirty="0">
                <a:latin typeface="+mn-ea"/>
              </a:rPr>
              <a:t>Cc</a:t>
            </a:r>
            <a:r>
              <a:rPr lang="zh-CN" altLang="en-US" b="1" dirty="0">
                <a:latin typeface="+mn-ea"/>
              </a:rPr>
              <a:t>：</a:t>
            </a:r>
            <a:endParaRPr lang="en-US" altLang="zh-CN" b="1" dirty="0">
              <a:latin typeface="+mn-ea"/>
            </a:endParaRPr>
          </a:p>
          <a:p>
            <a:r>
              <a:rPr lang="en-US" altLang="zh-CN" b="1" dirty="0">
                <a:latin typeface="+mn-ea"/>
              </a:rPr>
              <a:t>Subject</a:t>
            </a:r>
            <a:r>
              <a:rPr lang="zh-CN" altLang="en-US" b="1" dirty="0">
                <a:latin typeface="+mn-ea"/>
              </a:rPr>
              <a:t>：</a:t>
            </a:r>
          </a:p>
        </p:txBody>
      </p:sp>
      <p:sp>
        <p:nvSpPr>
          <p:cNvPr id="39" name="文本框 38">
            <a:extLst>
              <a:ext uri="{FF2B5EF4-FFF2-40B4-BE49-F238E27FC236}">
                <a16:creationId xmlns:a16="http://schemas.microsoft.com/office/drawing/2014/main" id="{5099A0D5-FCF6-3330-1220-CC307F819D5C}"/>
              </a:ext>
            </a:extLst>
          </p:cNvPr>
          <p:cNvSpPr txBox="1"/>
          <p:nvPr/>
        </p:nvSpPr>
        <p:spPr>
          <a:xfrm>
            <a:off x="6191720" y="2278783"/>
            <a:ext cx="4496346" cy="1200329"/>
          </a:xfrm>
          <a:prstGeom prst="rect">
            <a:avLst/>
          </a:prstGeom>
          <a:noFill/>
        </p:spPr>
        <p:txBody>
          <a:bodyPr wrap="square">
            <a:spAutoFit/>
          </a:bodyPr>
          <a:lstStyle/>
          <a:p>
            <a:r>
              <a:rPr lang="en-US" altLang="zh-CN" b="1" dirty="0">
                <a:latin typeface="+mn-ea"/>
              </a:rPr>
              <a:t>jgao1@hnust.edu.cn</a:t>
            </a:r>
          </a:p>
          <a:p>
            <a:r>
              <a:rPr lang="zh-CN" altLang="en-US" b="1" dirty="0">
                <a:latin typeface="+mn-ea"/>
              </a:rPr>
              <a:t>计算机网络课程教学团队所有教师的邮箱</a:t>
            </a:r>
            <a:endParaRPr lang="en-US" altLang="zh-CN" b="1" dirty="0">
              <a:latin typeface="+mn-ea"/>
            </a:endParaRPr>
          </a:p>
          <a:p>
            <a:r>
              <a:rPr lang="zh-CN" altLang="en-US" b="1" dirty="0">
                <a:latin typeface="+mn-ea"/>
              </a:rPr>
              <a:t>信息与电气工程学院各位领导的邮箱</a:t>
            </a:r>
            <a:endParaRPr lang="en-US" altLang="zh-CN" b="1" dirty="0">
              <a:latin typeface="+mn-ea"/>
            </a:endParaRPr>
          </a:p>
          <a:p>
            <a:r>
              <a:rPr lang="zh-CN" altLang="en-US" b="1" dirty="0">
                <a:latin typeface="+mn-ea"/>
              </a:rPr>
              <a:t>新冠肺炎疫情期间网上教学计划</a:t>
            </a:r>
          </a:p>
        </p:txBody>
      </p:sp>
      <p:grpSp>
        <p:nvGrpSpPr>
          <p:cNvPr id="40" name="组合 39">
            <a:extLst>
              <a:ext uri="{FF2B5EF4-FFF2-40B4-BE49-F238E27FC236}">
                <a16:creationId xmlns:a16="http://schemas.microsoft.com/office/drawing/2014/main" id="{50FBE37D-B8E6-AEED-99F4-348A67E42DE4}"/>
              </a:ext>
            </a:extLst>
          </p:cNvPr>
          <p:cNvGrpSpPr/>
          <p:nvPr/>
        </p:nvGrpSpPr>
        <p:grpSpPr>
          <a:xfrm>
            <a:off x="1750215" y="2634364"/>
            <a:ext cx="3227751" cy="1872013"/>
            <a:chOff x="1750215" y="2634364"/>
            <a:chExt cx="3227751" cy="1872013"/>
          </a:xfrm>
        </p:grpSpPr>
        <p:sp>
          <p:nvSpPr>
            <p:cNvPr id="41" name="文本框 40">
              <a:extLst>
                <a:ext uri="{FF2B5EF4-FFF2-40B4-BE49-F238E27FC236}">
                  <a16:creationId xmlns:a16="http://schemas.microsoft.com/office/drawing/2014/main" id="{834DC54E-07D1-EA46-8DEF-0F5689BF9AB3}"/>
                </a:ext>
              </a:extLst>
            </p:cNvPr>
            <p:cNvSpPr txBox="1"/>
            <p:nvPr/>
          </p:nvSpPr>
          <p:spPr>
            <a:xfrm>
              <a:off x="1750215" y="2634364"/>
              <a:ext cx="2505347" cy="646331"/>
            </a:xfrm>
            <a:prstGeom prst="rect">
              <a:avLst/>
            </a:prstGeom>
            <a:noFill/>
          </p:spPr>
          <p:txBody>
            <a:bodyPr wrap="square">
              <a:spAutoFit/>
            </a:bodyPr>
            <a:lstStyle/>
            <a:p>
              <a:pPr algn="ctr"/>
              <a:r>
                <a:rPr lang="zh-CN" altLang="en-US" b="1" dirty="0">
                  <a:solidFill>
                    <a:schemeClr val="accent1">
                      <a:lumMod val="75000"/>
                    </a:schemeClr>
                  </a:solidFill>
                  <a:latin typeface="+mn-ea"/>
                </a:rPr>
                <a:t>邮件系统将自动提取</a:t>
              </a:r>
              <a:endParaRPr lang="en-US" altLang="zh-CN" b="1" dirty="0">
                <a:solidFill>
                  <a:schemeClr val="accent1">
                    <a:lumMod val="75000"/>
                  </a:schemeClr>
                </a:solidFill>
                <a:latin typeface="+mn-ea"/>
              </a:endParaRPr>
            </a:p>
            <a:p>
              <a:pPr algn="ctr"/>
              <a:r>
                <a:rPr lang="zh-CN" altLang="en-US" b="1" dirty="0">
                  <a:solidFill>
                    <a:schemeClr val="accent1">
                      <a:lumMod val="75000"/>
                    </a:schemeClr>
                  </a:solidFill>
                  <a:latin typeface="+mn-ea"/>
                </a:rPr>
                <a:t>所需信息并写在信封上</a:t>
              </a:r>
            </a:p>
          </p:txBody>
        </p:sp>
        <p:cxnSp>
          <p:nvCxnSpPr>
            <p:cNvPr id="42" name="连接符: 曲线 41">
              <a:extLst>
                <a:ext uri="{FF2B5EF4-FFF2-40B4-BE49-F238E27FC236}">
                  <a16:creationId xmlns:a16="http://schemas.microsoft.com/office/drawing/2014/main" id="{89510941-1FA3-0223-55A3-23613B2F6802}"/>
                </a:ext>
              </a:extLst>
            </p:cNvPr>
            <p:cNvCxnSpPr>
              <a:cxnSpLocks/>
            </p:cNvCxnSpPr>
            <p:nvPr/>
          </p:nvCxnSpPr>
          <p:spPr>
            <a:xfrm rot="10800000" flipV="1">
              <a:off x="2269601" y="3212483"/>
              <a:ext cx="2708365" cy="1293894"/>
            </a:xfrm>
            <a:prstGeom prst="curvedConnector2">
              <a:avLst/>
            </a:prstGeom>
            <a:ln w="762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49" name="矩形 48">
            <a:extLst>
              <a:ext uri="{FF2B5EF4-FFF2-40B4-BE49-F238E27FC236}">
                <a16:creationId xmlns:a16="http://schemas.microsoft.com/office/drawing/2014/main" id="{271684C3-CE5E-3FF7-FDF8-ACFDAFFFF389}"/>
              </a:ext>
            </a:extLst>
          </p:cNvPr>
          <p:cNvSpPr/>
          <p:nvPr/>
        </p:nvSpPr>
        <p:spPr>
          <a:xfrm>
            <a:off x="5134448" y="2634364"/>
            <a:ext cx="1057272" cy="254833"/>
          </a:xfrm>
          <a:prstGeom prst="rect">
            <a:avLst/>
          </a:prstGeom>
          <a:solidFill>
            <a:schemeClr val="accent1">
              <a:alpha val="44000"/>
            </a:schemeClr>
          </a:solidFill>
          <a:ln>
            <a:solidFill>
              <a:schemeClr val="accent1">
                <a:shade val="50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3D2EB53C-2673-22A3-D5F2-6B4840B52551}"/>
              </a:ext>
            </a:extLst>
          </p:cNvPr>
          <p:cNvSpPr/>
          <p:nvPr/>
        </p:nvSpPr>
        <p:spPr>
          <a:xfrm>
            <a:off x="5134448" y="3193997"/>
            <a:ext cx="1057272" cy="254833"/>
          </a:xfrm>
          <a:prstGeom prst="rect">
            <a:avLst/>
          </a:prstGeom>
          <a:solidFill>
            <a:schemeClr val="accent1">
              <a:alpha val="44000"/>
            </a:schemeClr>
          </a:solidFill>
          <a:ln>
            <a:solidFill>
              <a:schemeClr val="accent1">
                <a:shade val="50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B00B72C-406B-AFED-1850-A01DC141B0C2}"/>
              </a:ext>
            </a:extLst>
          </p:cNvPr>
          <p:cNvSpPr txBox="1"/>
          <p:nvPr/>
        </p:nvSpPr>
        <p:spPr>
          <a:xfrm>
            <a:off x="5176977" y="4010461"/>
            <a:ext cx="6124446" cy="1815882"/>
          </a:xfrm>
          <a:prstGeom prst="rect">
            <a:avLst/>
          </a:prstGeom>
          <a:noFill/>
        </p:spPr>
        <p:txBody>
          <a:bodyPr wrap="square">
            <a:spAutoFit/>
          </a:bodyPr>
          <a:lstStyle/>
          <a:p>
            <a:r>
              <a:rPr lang="zh-CN" altLang="en-US" sz="1600" b="1" dirty="0">
                <a:latin typeface="+mn-ea"/>
              </a:rPr>
              <a:t>计算机网络课程教学团队的各位老师：</a:t>
            </a:r>
            <a:endParaRPr lang="en-US" altLang="zh-CN" sz="1600" b="1" dirty="0">
              <a:latin typeface="+mn-ea"/>
            </a:endParaRPr>
          </a:p>
          <a:p>
            <a:r>
              <a:rPr lang="en-US" altLang="zh-CN" sz="1600" b="1" dirty="0">
                <a:latin typeface="+mn-ea"/>
              </a:rPr>
              <a:t>       </a:t>
            </a:r>
            <a:r>
              <a:rPr lang="zh-CN" altLang="en-US" sz="1600" b="1" dirty="0">
                <a:latin typeface="+mn-ea"/>
              </a:rPr>
              <a:t>大家好！</a:t>
            </a:r>
            <a:endParaRPr lang="en-US" altLang="zh-CN" sz="1600" b="1" dirty="0">
              <a:latin typeface="+mn-ea"/>
            </a:endParaRPr>
          </a:p>
          <a:p>
            <a:r>
              <a:rPr lang="en-US" altLang="zh-CN" sz="1600" b="1" dirty="0">
                <a:latin typeface="+mn-ea"/>
              </a:rPr>
              <a:t>       </a:t>
            </a:r>
            <a:r>
              <a:rPr lang="zh-CN" altLang="en-US" sz="1600" b="1" dirty="0">
                <a:latin typeface="+mn-ea"/>
              </a:rPr>
              <a:t>根据学校</a:t>
            </a:r>
            <a:r>
              <a:rPr lang="en-US" altLang="zh-CN" sz="1600" b="1" dirty="0">
                <a:latin typeface="+mn-ea"/>
              </a:rPr>
              <a:t>《</a:t>
            </a:r>
            <a:r>
              <a:rPr lang="zh-CN" altLang="en-US" sz="1600" b="1" dirty="0">
                <a:latin typeface="+mn-ea"/>
              </a:rPr>
              <a:t>关于切实做好当前新冠肺炎疫情防控工作和延迟开学有关事项的通知</a:t>
            </a:r>
            <a:r>
              <a:rPr lang="en-US" altLang="zh-CN" sz="1600" b="1" dirty="0">
                <a:latin typeface="+mn-ea"/>
              </a:rPr>
              <a:t>》</a:t>
            </a:r>
            <a:r>
              <a:rPr lang="zh-CN" altLang="en-US" sz="1600" b="1" dirty="0">
                <a:latin typeface="+mn-ea"/>
              </a:rPr>
              <a:t>，“停课不停教不停学”的要求，将于</a:t>
            </a:r>
            <a:r>
              <a:rPr lang="en-US" altLang="zh-CN" sz="1600" b="1" dirty="0">
                <a:latin typeface="+mn-ea"/>
              </a:rPr>
              <a:t>2</a:t>
            </a:r>
            <a:r>
              <a:rPr lang="zh-CN" altLang="en-US" sz="1600" b="1" dirty="0">
                <a:latin typeface="+mn-ea"/>
              </a:rPr>
              <a:t>月</a:t>
            </a:r>
            <a:r>
              <a:rPr lang="en-US" altLang="zh-CN" sz="1600" b="1" dirty="0">
                <a:latin typeface="+mn-ea"/>
              </a:rPr>
              <a:t>24</a:t>
            </a:r>
            <a:r>
              <a:rPr lang="zh-CN" altLang="en-US" sz="1600" b="1" dirty="0">
                <a:latin typeface="+mn-ea"/>
              </a:rPr>
              <a:t>日开始进行网上授课，</a:t>
            </a:r>
            <a:r>
              <a:rPr lang="en-US" altLang="zh-CN" sz="1600" b="1" dirty="0">
                <a:latin typeface="+mn-ea"/>
              </a:rPr>
              <a:t>《</a:t>
            </a:r>
            <a:r>
              <a:rPr lang="zh-CN" altLang="en-US" sz="1600" b="1" dirty="0">
                <a:latin typeface="+mn-ea"/>
              </a:rPr>
              <a:t>计算机网络</a:t>
            </a:r>
            <a:r>
              <a:rPr lang="en-US" altLang="zh-CN" sz="1600" b="1" dirty="0">
                <a:latin typeface="+mn-ea"/>
              </a:rPr>
              <a:t>》</a:t>
            </a:r>
            <a:r>
              <a:rPr lang="zh-CN" altLang="en-US" sz="1600" b="1" dirty="0">
                <a:latin typeface="+mn-ea"/>
              </a:rPr>
              <a:t>课程使用的平台是超星、中国大学慕课、以及本校自主学习中心。请各位老师通知自己教学班级的学生，进入本校自主学习中心进行学习。</a:t>
            </a:r>
            <a:endParaRPr lang="en-US" altLang="zh-CN" sz="1600" b="1" dirty="0">
              <a:latin typeface="+mn-ea"/>
            </a:endParaRPr>
          </a:p>
        </p:txBody>
      </p:sp>
    </p:spTree>
    <p:custDataLst>
      <p:tags r:id="rId1"/>
    </p:custDataLst>
    <p:extLst>
      <p:ext uri="{BB962C8B-B14F-4D97-AF65-F5344CB8AC3E}">
        <p14:creationId xmlns:p14="http://schemas.microsoft.com/office/powerpoint/2010/main" val="332790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up)">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38">
                                            <p:txEl>
                                              <p:pRg st="0" end="0"/>
                                            </p:txEl>
                                          </p:spTgt>
                                        </p:tgtEl>
                                        <p:attrNameLst>
                                          <p:attrName>style.visibility</p:attrName>
                                        </p:attrNameLst>
                                      </p:cBhvr>
                                      <p:to>
                                        <p:strVal val="visible"/>
                                      </p:to>
                                    </p:set>
                                    <p:anim calcmode="lin" valueType="num">
                                      <p:cBhvr>
                                        <p:cTn id="48"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iterate type="lt">
                                    <p:tmAbs val="50"/>
                                  </p:iterate>
                                  <p:childTnLst>
                                    <p:set>
                                      <p:cBhvr>
                                        <p:cTn id="53"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38">
                                            <p:txEl>
                                              <p:pRg st="1" end="1"/>
                                            </p:txEl>
                                          </p:spTgt>
                                        </p:tgtEl>
                                        <p:attrNameLst>
                                          <p:attrName>style.visibility</p:attrName>
                                        </p:attrNameLst>
                                      </p:cBhvr>
                                      <p:to>
                                        <p:strVal val="visible"/>
                                      </p:to>
                                    </p:set>
                                    <p:anim calcmode="lin" valueType="num">
                                      <p:cBhvr>
                                        <p:cTn id="58" dur="500" fill="hold"/>
                                        <p:tgtEl>
                                          <p:spTgt spid="38">
                                            <p:txEl>
                                              <p:pRg st="1" end="1"/>
                                            </p:txEl>
                                          </p:spTgt>
                                        </p:tgtEl>
                                        <p:attrNameLst>
                                          <p:attrName>ppt_w</p:attrName>
                                        </p:attrNameLst>
                                      </p:cBhvr>
                                      <p:tavLst>
                                        <p:tav tm="0">
                                          <p:val>
                                            <p:fltVal val="0"/>
                                          </p:val>
                                        </p:tav>
                                        <p:tav tm="100000">
                                          <p:val>
                                            <p:strVal val="#ppt_w"/>
                                          </p:val>
                                        </p:tav>
                                      </p:tavLst>
                                    </p:anim>
                                    <p:anim calcmode="lin" valueType="num">
                                      <p:cBhvr>
                                        <p:cTn id="59" dur="500" fill="hold"/>
                                        <p:tgtEl>
                                          <p:spTgt spid="3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iterate type="lt">
                                    <p:tmAbs val="100"/>
                                  </p:iterate>
                                  <p:childTnLst>
                                    <p:set>
                                      <p:cBhvr>
                                        <p:cTn id="63"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3" presetClass="entr" presetSubtype="16" fill="hold" nodeType="clickEffect">
                                  <p:stCondLst>
                                    <p:cond delay="0"/>
                                  </p:stCondLst>
                                  <p:childTnLst>
                                    <p:set>
                                      <p:cBhvr>
                                        <p:cTn id="67" dur="1" fill="hold">
                                          <p:stCondLst>
                                            <p:cond delay="0"/>
                                          </p:stCondLst>
                                        </p:cTn>
                                        <p:tgtEl>
                                          <p:spTgt spid="38">
                                            <p:txEl>
                                              <p:pRg st="2" end="2"/>
                                            </p:txEl>
                                          </p:spTgt>
                                        </p:tgtEl>
                                        <p:attrNameLst>
                                          <p:attrName>style.visibility</p:attrName>
                                        </p:attrNameLst>
                                      </p:cBhvr>
                                      <p:to>
                                        <p:strVal val="visible"/>
                                      </p:to>
                                    </p:set>
                                    <p:anim calcmode="lin" valueType="num">
                                      <p:cBhvr>
                                        <p:cTn id="68" dur="500" fill="hold"/>
                                        <p:tgtEl>
                                          <p:spTgt spid="38">
                                            <p:txEl>
                                              <p:pRg st="2" end="2"/>
                                            </p:txEl>
                                          </p:spTgt>
                                        </p:tgtEl>
                                        <p:attrNameLst>
                                          <p:attrName>ppt_w</p:attrName>
                                        </p:attrNameLst>
                                      </p:cBhvr>
                                      <p:tavLst>
                                        <p:tav tm="0">
                                          <p:val>
                                            <p:fltVal val="0"/>
                                          </p:val>
                                        </p:tav>
                                        <p:tav tm="100000">
                                          <p:val>
                                            <p:strVal val="#ppt_w"/>
                                          </p:val>
                                        </p:tav>
                                      </p:tavLst>
                                    </p:anim>
                                    <p:anim calcmode="lin" valueType="num">
                                      <p:cBhvr>
                                        <p:cTn id="69" dur="500" fill="hold"/>
                                        <p:tgtEl>
                                          <p:spTgt spid="38">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iterate type="lt">
                                    <p:tmAbs val="100"/>
                                  </p:iterate>
                                  <p:childTnLst>
                                    <p:set>
                                      <p:cBhvr>
                                        <p:cTn id="73"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38">
                                            <p:txEl>
                                              <p:pRg st="3" end="3"/>
                                            </p:txEl>
                                          </p:spTgt>
                                        </p:tgtEl>
                                        <p:attrNameLst>
                                          <p:attrName>style.visibility</p:attrName>
                                        </p:attrNameLst>
                                      </p:cBhvr>
                                      <p:to>
                                        <p:strVal val="visible"/>
                                      </p:to>
                                    </p:set>
                                    <p:anim calcmode="lin" valueType="num">
                                      <p:cBhvr>
                                        <p:cTn id="78" dur="500" fill="hold"/>
                                        <p:tgtEl>
                                          <p:spTgt spid="38">
                                            <p:txEl>
                                              <p:pRg st="3" end="3"/>
                                            </p:txEl>
                                          </p:spTgt>
                                        </p:tgtEl>
                                        <p:attrNameLst>
                                          <p:attrName>ppt_w</p:attrName>
                                        </p:attrNameLst>
                                      </p:cBhvr>
                                      <p:tavLst>
                                        <p:tav tm="0">
                                          <p:val>
                                            <p:fltVal val="0"/>
                                          </p:val>
                                        </p:tav>
                                        <p:tav tm="100000">
                                          <p:val>
                                            <p:strVal val="#ppt_w"/>
                                          </p:val>
                                        </p:tav>
                                      </p:tavLst>
                                    </p:anim>
                                    <p:anim calcmode="lin" valueType="num">
                                      <p:cBhvr>
                                        <p:cTn id="79" dur="500" fill="hold"/>
                                        <p:tgtEl>
                                          <p:spTgt spid="38">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iterate type="lt">
                                    <p:tmAbs val="100"/>
                                  </p:iterate>
                                  <p:childTnLst>
                                    <p:set>
                                      <p:cBhvr>
                                        <p:cTn id="83"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7" presetClass="entr" presetSubtype="1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strVal val="#ppt_h"/>
                                          </p:val>
                                        </p:tav>
                                        <p:tav tm="100000">
                                          <p:val>
                                            <p:strVal val="#ppt_h"/>
                                          </p:val>
                                        </p:tav>
                                      </p:tavLst>
                                    </p:anim>
                                  </p:childTnLst>
                                </p:cTn>
                              </p:par>
                              <p:par>
                                <p:cTn id="90" presetID="17" presetClass="entr" presetSubtype="1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right)">
                                      <p:cBhvr>
                                        <p:cTn id="98" dur="1000"/>
                                        <p:tgtEl>
                                          <p:spTgt spid="40"/>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type="lt">
                                    <p:tmAbs val="50"/>
                                  </p:iterate>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9" grpId="0" animBg="1"/>
      <p:bldP spid="50" grpId="0" animBg="1"/>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应用层概述</a:t>
              </a:r>
            </a:p>
          </p:txBody>
        </p:sp>
      </p:grpSp>
      <p:sp>
        <p:nvSpPr>
          <p:cNvPr id="5" name="文本框 4">
            <a:extLst>
              <a:ext uri="{FF2B5EF4-FFF2-40B4-BE49-F238E27FC236}">
                <a16:creationId xmlns:a16="http://schemas.microsoft.com/office/drawing/2014/main" id="{EA73C09D-3FF8-BDD6-6F23-B5E96682AC22}"/>
              </a:ext>
            </a:extLst>
          </p:cNvPr>
          <p:cNvSpPr txBox="1"/>
          <p:nvPr/>
        </p:nvSpPr>
        <p:spPr>
          <a:xfrm>
            <a:off x="8027886" y="2288842"/>
            <a:ext cx="2615454" cy="430887"/>
          </a:xfrm>
          <a:prstGeom prst="rect">
            <a:avLst/>
          </a:prstGeom>
          <a:noFill/>
        </p:spPr>
        <p:txBody>
          <a:bodyPr wrap="square" lIns="0" tIns="0" rIns="0" bIns="0" rtlCol="0">
            <a:spAutoFit/>
          </a:bodyPr>
          <a:lstStyle/>
          <a:p>
            <a:pPr algn="ctr"/>
            <a:r>
              <a:rPr lang="en-US" altLang="zh-CN" sz="2800" b="1" dirty="0"/>
              <a:t>www.hnust.cn</a:t>
            </a:r>
            <a:endParaRPr lang="zh-CN" altLang="en-US" sz="2800" b="1" dirty="0"/>
          </a:p>
        </p:txBody>
      </p:sp>
      <p:sp>
        <p:nvSpPr>
          <p:cNvPr id="8" name="文本框 7">
            <a:extLst>
              <a:ext uri="{FF2B5EF4-FFF2-40B4-BE49-F238E27FC236}">
                <a16:creationId xmlns:a16="http://schemas.microsoft.com/office/drawing/2014/main" id="{37AAF1D6-B3CC-1576-580B-D1D1EBD693EA}"/>
              </a:ext>
            </a:extLst>
          </p:cNvPr>
          <p:cNvSpPr txBox="1"/>
          <p:nvPr/>
        </p:nvSpPr>
        <p:spPr>
          <a:xfrm>
            <a:off x="8079433" y="5009612"/>
            <a:ext cx="2615453" cy="430887"/>
          </a:xfrm>
          <a:prstGeom prst="rect">
            <a:avLst/>
          </a:prstGeom>
          <a:noFill/>
        </p:spPr>
        <p:txBody>
          <a:bodyPr wrap="square" lIns="0" tIns="0" rIns="0" bIns="0" rtlCol="0">
            <a:spAutoFit/>
          </a:bodyPr>
          <a:lstStyle/>
          <a:p>
            <a:pPr algn="ctr"/>
            <a:r>
              <a:rPr lang="en-US" altLang="zh-CN" sz="2800" b="1" dirty="0"/>
              <a:t>218.75.230.30</a:t>
            </a:r>
            <a:endParaRPr lang="zh-CN" altLang="en-US" sz="2800" b="1" dirty="0"/>
          </a:p>
        </p:txBody>
      </p:sp>
      <p:grpSp>
        <p:nvGrpSpPr>
          <p:cNvPr id="14" name="组合 13">
            <a:extLst>
              <a:ext uri="{FF2B5EF4-FFF2-40B4-BE49-F238E27FC236}">
                <a16:creationId xmlns:a16="http://schemas.microsoft.com/office/drawing/2014/main" id="{D854C6EB-F32E-E17C-FDDA-442E5C1B2BAA}"/>
              </a:ext>
            </a:extLst>
          </p:cNvPr>
          <p:cNvGrpSpPr/>
          <p:nvPr/>
        </p:nvGrpSpPr>
        <p:grpSpPr>
          <a:xfrm>
            <a:off x="8027886" y="2292724"/>
            <a:ext cx="2615455" cy="959803"/>
            <a:chOff x="8027886" y="2292724"/>
            <a:chExt cx="2615455" cy="959803"/>
          </a:xfrm>
        </p:grpSpPr>
        <p:sp>
          <p:nvSpPr>
            <p:cNvPr id="7" name="矩形 6">
              <a:extLst>
                <a:ext uri="{FF2B5EF4-FFF2-40B4-BE49-F238E27FC236}">
                  <a16:creationId xmlns:a16="http://schemas.microsoft.com/office/drawing/2014/main" id="{48066FB9-083A-D042-F4F2-CCCBC81578B9}"/>
                </a:ext>
              </a:extLst>
            </p:cNvPr>
            <p:cNvSpPr/>
            <p:nvPr/>
          </p:nvSpPr>
          <p:spPr>
            <a:xfrm>
              <a:off x="8027887" y="2292724"/>
              <a:ext cx="2615454" cy="430887"/>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9F347F1-8E0E-8C05-3A40-C6B6CBF37580}"/>
                </a:ext>
              </a:extLst>
            </p:cNvPr>
            <p:cNvSpPr/>
            <p:nvPr/>
          </p:nvSpPr>
          <p:spPr>
            <a:xfrm>
              <a:off x="8027886" y="2721368"/>
              <a:ext cx="2615454" cy="531159"/>
            </a:xfrm>
            <a:prstGeom prst="rect">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b="1" dirty="0">
                  <a:solidFill>
                    <a:schemeClr val="bg1"/>
                  </a:solidFill>
                </a:rPr>
                <a:t>域    名</a:t>
              </a:r>
            </a:p>
          </p:txBody>
        </p:sp>
      </p:grpSp>
      <p:grpSp>
        <p:nvGrpSpPr>
          <p:cNvPr id="15" name="组合 14">
            <a:extLst>
              <a:ext uri="{FF2B5EF4-FFF2-40B4-BE49-F238E27FC236}">
                <a16:creationId xmlns:a16="http://schemas.microsoft.com/office/drawing/2014/main" id="{1798B59D-6B9A-D316-40F3-081C019716D8}"/>
              </a:ext>
            </a:extLst>
          </p:cNvPr>
          <p:cNvGrpSpPr/>
          <p:nvPr/>
        </p:nvGrpSpPr>
        <p:grpSpPr>
          <a:xfrm>
            <a:off x="8027886" y="4480696"/>
            <a:ext cx="2615454" cy="959803"/>
            <a:chOff x="8079433" y="4480696"/>
            <a:chExt cx="2615454" cy="959803"/>
          </a:xfrm>
        </p:grpSpPr>
        <p:sp>
          <p:nvSpPr>
            <p:cNvPr id="10" name="矩形 9">
              <a:extLst>
                <a:ext uri="{FF2B5EF4-FFF2-40B4-BE49-F238E27FC236}">
                  <a16:creationId xmlns:a16="http://schemas.microsoft.com/office/drawing/2014/main" id="{B092A84B-1C86-400D-D3D8-6536FE81169C}"/>
                </a:ext>
              </a:extLst>
            </p:cNvPr>
            <p:cNvSpPr/>
            <p:nvPr/>
          </p:nvSpPr>
          <p:spPr>
            <a:xfrm>
              <a:off x="8079433" y="4480696"/>
              <a:ext cx="2615454" cy="531159"/>
            </a:xfrm>
            <a:prstGeom prst="rect">
              <a:avLst/>
            </a:prstGeom>
            <a:solidFill>
              <a:schemeClr val="accent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b="1" dirty="0">
                  <a:solidFill>
                    <a:schemeClr val="tx1"/>
                  </a:solidFill>
                </a:rPr>
                <a:t>IP</a:t>
              </a:r>
              <a:r>
                <a:rPr lang="zh-CN" altLang="en-US" sz="2800" b="1" dirty="0">
                  <a:solidFill>
                    <a:schemeClr val="tx1"/>
                  </a:solidFill>
                </a:rPr>
                <a:t>地址</a:t>
              </a:r>
            </a:p>
          </p:txBody>
        </p:sp>
        <p:sp>
          <p:nvSpPr>
            <p:cNvPr id="13" name="矩形 12">
              <a:extLst>
                <a:ext uri="{FF2B5EF4-FFF2-40B4-BE49-F238E27FC236}">
                  <a16:creationId xmlns:a16="http://schemas.microsoft.com/office/drawing/2014/main" id="{B5E7DA4D-10D3-C756-807F-7FAB002B655B}"/>
                </a:ext>
              </a:extLst>
            </p:cNvPr>
            <p:cNvSpPr/>
            <p:nvPr/>
          </p:nvSpPr>
          <p:spPr>
            <a:xfrm>
              <a:off x="8079433" y="5009612"/>
              <a:ext cx="2615454" cy="430887"/>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pic>
        <p:nvPicPr>
          <p:cNvPr id="6" name="图片 5" descr="电脑游戏的截图&#10;&#10;中度可信度描述已自动生成">
            <a:extLst>
              <a:ext uri="{FF2B5EF4-FFF2-40B4-BE49-F238E27FC236}">
                <a16:creationId xmlns:a16="http://schemas.microsoft.com/office/drawing/2014/main" id="{E422AAF7-ECB3-5085-1B8B-1FCF8046AB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47355"/>
            <a:ext cx="7522785" cy="3332730"/>
          </a:xfrm>
          <a:prstGeom prst="rect">
            <a:avLst/>
          </a:prstGeom>
        </p:spPr>
      </p:pic>
      <p:grpSp>
        <p:nvGrpSpPr>
          <p:cNvPr id="19" name="组合 18">
            <a:extLst>
              <a:ext uri="{FF2B5EF4-FFF2-40B4-BE49-F238E27FC236}">
                <a16:creationId xmlns:a16="http://schemas.microsoft.com/office/drawing/2014/main" id="{85CA35EA-EA2F-B499-980E-D14C91B3412F}"/>
              </a:ext>
            </a:extLst>
          </p:cNvPr>
          <p:cNvGrpSpPr/>
          <p:nvPr/>
        </p:nvGrpSpPr>
        <p:grpSpPr>
          <a:xfrm>
            <a:off x="9335613" y="3252527"/>
            <a:ext cx="2755746" cy="1228169"/>
            <a:chOff x="9335613" y="3252527"/>
            <a:chExt cx="2755746" cy="1228169"/>
          </a:xfrm>
        </p:grpSpPr>
        <p:cxnSp>
          <p:nvCxnSpPr>
            <p:cNvPr id="17" name="直接箭头连接符 16">
              <a:extLst>
                <a:ext uri="{FF2B5EF4-FFF2-40B4-BE49-F238E27FC236}">
                  <a16:creationId xmlns:a16="http://schemas.microsoft.com/office/drawing/2014/main" id="{CEDCE37B-1767-2675-2BCC-AA665B3CC534}"/>
                </a:ext>
              </a:extLst>
            </p:cNvPr>
            <p:cNvCxnSpPr>
              <a:stCxn id="9" idx="2"/>
              <a:endCxn id="10" idx="0"/>
            </p:cNvCxnSpPr>
            <p:nvPr/>
          </p:nvCxnSpPr>
          <p:spPr>
            <a:xfrm>
              <a:off x="9335613" y="3252527"/>
              <a:ext cx="0" cy="1228169"/>
            </a:xfrm>
            <a:prstGeom prst="straightConnector1">
              <a:avLst/>
            </a:prstGeom>
            <a:ln w="3810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6D932EA-3428-48F9-67CC-F2DAFB52504B}"/>
                </a:ext>
              </a:extLst>
            </p:cNvPr>
            <p:cNvSpPr txBox="1"/>
            <p:nvPr/>
          </p:nvSpPr>
          <p:spPr>
            <a:xfrm>
              <a:off x="9335613" y="3611170"/>
              <a:ext cx="2755746" cy="523220"/>
            </a:xfrm>
            <a:prstGeom prst="rect">
              <a:avLst/>
            </a:prstGeom>
            <a:noFill/>
          </p:spPr>
          <p:txBody>
            <a:bodyPr wrap="square" rtlCol="0">
              <a:spAutoFit/>
            </a:bodyPr>
            <a:lstStyle/>
            <a:p>
              <a:r>
                <a:rPr lang="zh-CN" altLang="en-US" sz="28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域名系统</a:t>
              </a:r>
              <a:r>
                <a:rPr lang="en-US" altLang="zh-CN" sz="28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rPr>
                <a:t>DNS</a:t>
              </a:r>
              <a:endParaRPr lang="zh-CN" altLang="en-US" sz="2800" b="1" dirty="0">
                <a:solidFill>
                  <a:schemeClr val="accent1">
                    <a:lumMod val="75000"/>
                  </a:schemeClr>
                </a:solidFill>
                <a:effectLst>
                  <a:outerShdw blurRad="38100" dist="38100" dir="2700000" algn="tl">
                    <a:srgbClr val="000000">
                      <a:alpha val="43137"/>
                    </a:srgbClr>
                  </a:outerShdw>
                </a:effectLst>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7613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p:tgtEl>
                                          <p:spTgt spid="5"/>
                                        </p:tgtEl>
                                        <p:attrNameLst>
                                          <p:attrName>ppt_x</p:attrName>
                                        </p:attrNameLst>
                                      </p:cBhvr>
                                      <p:tavLst>
                                        <p:tav tm="0">
                                          <p:val>
                                            <p:strVal val="#ppt_x-#ppt_w*1.125000"/>
                                          </p:val>
                                        </p:tav>
                                        <p:tav tm="100000">
                                          <p:val>
                                            <p:strVal val="#ppt_x"/>
                                          </p:val>
                                        </p:tav>
                                      </p:tavLst>
                                    </p:anim>
                                    <p:animEffect transition="in" filter="wipe(right)">
                                      <p:cBhvr>
                                        <p:cTn id="8" dur="400"/>
                                        <p:tgtEl>
                                          <p:spTgt spid="5"/>
                                        </p:tgtEl>
                                      </p:cBhvr>
                                    </p:animEffect>
                                  </p:childTnLst>
                                </p:cTn>
                              </p:par>
                            </p:childTnLst>
                          </p:cTn>
                        </p:par>
                        <p:par>
                          <p:cTn id="9" fill="hold">
                            <p:stCondLst>
                              <p:cond delay="400"/>
                            </p:stCondLst>
                            <p:childTnLst>
                              <p:par>
                                <p:cTn id="10" presetID="2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多用途因特网邮件扩展</a:t>
              </a:r>
            </a:p>
          </p:txBody>
        </p:sp>
      </p:grpSp>
      <p:sp>
        <p:nvSpPr>
          <p:cNvPr id="22" name="矩形 21">
            <a:extLst>
              <a:ext uri="{FF2B5EF4-FFF2-40B4-BE49-F238E27FC236}">
                <a16:creationId xmlns:a16="http://schemas.microsoft.com/office/drawing/2014/main" id="{C98D195D-B59D-A308-16C4-41BCCC2C0B4B}"/>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36CA0B01-BD05-BC1E-C74D-F713CA9B17A6}"/>
              </a:ext>
            </a:extLst>
          </p:cNvPr>
          <p:cNvSpPr txBox="1"/>
          <p:nvPr/>
        </p:nvSpPr>
        <p:spPr>
          <a:xfrm>
            <a:off x="1293757" y="1192132"/>
            <a:ext cx="10593443" cy="459459"/>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SMTP</a:t>
            </a:r>
            <a:r>
              <a:rPr lang="zh-CN" altLang="en-US" b="1" dirty="0">
                <a:solidFill>
                  <a:schemeClr val="accent1">
                    <a:lumMod val="75000"/>
                  </a:schemeClr>
                </a:solidFill>
              </a:rPr>
              <a:t>协议只能传送</a:t>
            </a:r>
            <a:r>
              <a:rPr lang="en-US" altLang="zh-CN" b="1" dirty="0">
                <a:solidFill>
                  <a:schemeClr val="accent1">
                    <a:lumMod val="75000"/>
                  </a:schemeClr>
                </a:solidFill>
              </a:rPr>
              <a:t>ASCII</a:t>
            </a:r>
            <a:r>
              <a:rPr lang="zh-CN" altLang="en-US" b="1" dirty="0">
                <a:solidFill>
                  <a:schemeClr val="accent1">
                    <a:lumMod val="75000"/>
                  </a:schemeClr>
                </a:solidFill>
              </a:rPr>
              <a:t>码文本数据</a:t>
            </a:r>
            <a:r>
              <a:rPr lang="zh-CN" altLang="en-US" b="1" dirty="0"/>
              <a:t>，不能传送可执行文件或其他的二进制对象。</a:t>
            </a:r>
            <a:endParaRPr lang="en-US" altLang="zh-CN" b="1" dirty="0">
              <a:solidFill>
                <a:srgbClr val="C00000"/>
              </a:solidFill>
            </a:endParaRPr>
          </a:p>
        </p:txBody>
      </p:sp>
      <p:sp>
        <p:nvSpPr>
          <p:cNvPr id="5" name="矩形 4">
            <a:extLst>
              <a:ext uri="{FF2B5EF4-FFF2-40B4-BE49-F238E27FC236}">
                <a16:creationId xmlns:a16="http://schemas.microsoft.com/office/drawing/2014/main" id="{64EECAAD-56EA-C0A4-E89B-21E3737080F7}"/>
              </a:ext>
            </a:extLst>
          </p:cNvPr>
          <p:cNvSpPr/>
          <p:nvPr/>
        </p:nvSpPr>
        <p:spPr>
          <a:xfrm>
            <a:off x="1016000" y="173265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82201E2F-0E72-AD64-58BF-FB6F92E90A79}"/>
              </a:ext>
            </a:extLst>
          </p:cNvPr>
          <p:cNvSpPr txBox="1"/>
          <p:nvPr/>
        </p:nvSpPr>
        <p:spPr>
          <a:xfrm>
            <a:off x="1293757" y="1651591"/>
            <a:ext cx="10593443" cy="708837"/>
          </a:xfrm>
          <a:prstGeom prst="rect">
            <a:avLst/>
          </a:prstGeom>
          <a:noFill/>
        </p:spPr>
        <p:txBody>
          <a:bodyPr wrap="square" lIns="91440" tIns="45720" rIns="91440" bIns="45720" anchor="ctr">
            <a:noAutofit/>
          </a:bodyPr>
          <a:lstStyle/>
          <a:p>
            <a:r>
              <a:rPr lang="en-US" altLang="zh-CN" b="1" dirty="0"/>
              <a:t>SMTP</a:t>
            </a:r>
            <a:r>
              <a:rPr lang="zh-CN" altLang="en-US" b="1" dirty="0"/>
              <a:t>不能满足传送多媒体邮件（例如带有图片、音频或视频数据）的需要。并且许多其他非英语国家的文字（例如中文、俄文、甚至带有重音符号的法文或德文）也无法用</a:t>
            </a:r>
            <a:r>
              <a:rPr lang="en-US" altLang="zh-CN" b="1" dirty="0"/>
              <a:t>SMTP</a:t>
            </a:r>
            <a:r>
              <a:rPr lang="zh-CN" altLang="en-US" b="1" dirty="0"/>
              <a:t>传送。</a:t>
            </a:r>
            <a:endParaRPr lang="en-US" altLang="zh-CN" b="1" dirty="0"/>
          </a:p>
        </p:txBody>
      </p:sp>
      <p:sp>
        <p:nvSpPr>
          <p:cNvPr id="7" name="矩形 6">
            <a:extLst>
              <a:ext uri="{FF2B5EF4-FFF2-40B4-BE49-F238E27FC236}">
                <a16:creationId xmlns:a16="http://schemas.microsoft.com/office/drawing/2014/main" id="{6E117FC9-22CD-87E0-E86E-0785629ABAAE}"/>
              </a:ext>
            </a:extLst>
          </p:cNvPr>
          <p:cNvSpPr/>
          <p:nvPr/>
        </p:nvSpPr>
        <p:spPr>
          <a:xfrm>
            <a:off x="1016000" y="24414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30FFB004-DE59-AFE3-B75A-2E08D738221B}"/>
              </a:ext>
            </a:extLst>
          </p:cNvPr>
          <p:cNvSpPr txBox="1"/>
          <p:nvPr/>
        </p:nvSpPr>
        <p:spPr>
          <a:xfrm>
            <a:off x="1293757" y="2360428"/>
            <a:ext cx="10593443" cy="708837"/>
          </a:xfrm>
          <a:prstGeom prst="rect">
            <a:avLst/>
          </a:prstGeom>
          <a:noFill/>
        </p:spPr>
        <p:txBody>
          <a:bodyPr wrap="square" lIns="91440" tIns="45720" rIns="91440" bIns="45720" anchor="ctr">
            <a:noAutofit/>
          </a:bodyPr>
          <a:lstStyle/>
          <a:p>
            <a:r>
              <a:rPr lang="zh-CN" altLang="en-US" b="1" dirty="0"/>
              <a:t>为解决</a:t>
            </a:r>
            <a:r>
              <a:rPr lang="en-US" altLang="zh-CN" b="1" dirty="0"/>
              <a:t>SMTP</a:t>
            </a:r>
            <a:r>
              <a:rPr lang="zh-CN" altLang="en-US" b="1" dirty="0"/>
              <a:t>传送非</a:t>
            </a:r>
            <a:r>
              <a:rPr lang="en-US" altLang="zh-CN" b="1" dirty="0"/>
              <a:t>ASCII</a:t>
            </a:r>
            <a:r>
              <a:rPr lang="zh-CN" altLang="en-US" b="1" dirty="0"/>
              <a:t>码文本的问题，提出了</a:t>
            </a:r>
            <a:r>
              <a:rPr lang="zh-CN" altLang="en-US" b="1" dirty="0">
                <a:solidFill>
                  <a:schemeClr val="accent1">
                    <a:lumMod val="75000"/>
                  </a:schemeClr>
                </a:solidFill>
              </a:rPr>
              <a:t>多用途因特网邮件扩展</a:t>
            </a:r>
            <a:r>
              <a:rPr lang="en-US" altLang="zh-CN" b="1" dirty="0">
                <a:solidFill>
                  <a:schemeClr val="accent1">
                    <a:lumMod val="75000"/>
                  </a:schemeClr>
                </a:solidFill>
              </a:rPr>
              <a:t> </a:t>
            </a:r>
            <a:r>
              <a:rPr lang="en-US" altLang="zh-CN" b="1" dirty="0"/>
              <a:t>(</a:t>
            </a:r>
            <a:r>
              <a:rPr lang="en-US" altLang="zh-CN" b="1" dirty="0">
                <a:solidFill>
                  <a:schemeClr val="accent1">
                    <a:lumMod val="75000"/>
                  </a:schemeClr>
                </a:solidFill>
              </a:rPr>
              <a:t>M</a:t>
            </a:r>
            <a:r>
              <a:rPr lang="en-US" altLang="zh-CN" b="1" dirty="0"/>
              <a:t>ultipurpose </a:t>
            </a:r>
            <a:r>
              <a:rPr lang="en-US" altLang="zh-CN" b="1" dirty="0">
                <a:solidFill>
                  <a:schemeClr val="accent1">
                    <a:lumMod val="75000"/>
                  </a:schemeClr>
                </a:solidFill>
              </a:rPr>
              <a:t>I</a:t>
            </a:r>
            <a:r>
              <a:rPr lang="en-US" altLang="zh-CN" b="1" dirty="0"/>
              <a:t>nternet </a:t>
            </a:r>
            <a:r>
              <a:rPr lang="en-US" altLang="zh-CN" b="1" dirty="0">
                <a:solidFill>
                  <a:schemeClr val="accent1">
                    <a:lumMod val="75000"/>
                  </a:schemeClr>
                </a:solidFill>
              </a:rPr>
              <a:t>M</a:t>
            </a:r>
            <a:r>
              <a:rPr lang="en-US" altLang="zh-CN" b="1" dirty="0"/>
              <a:t>ail </a:t>
            </a:r>
            <a:r>
              <a:rPr lang="en-US" altLang="zh-CN" b="1" dirty="0">
                <a:solidFill>
                  <a:schemeClr val="accent1">
                    <a:lumMod val="75000"/>
                  </a:schemeClr>
                </a:solidFill>
              </a:rPr>
              <a:t>E</a:t>
            </a:r>
            <a:r>
              <a:rPr lang="en-US" altLang="zh-CN" b="1" dirty="0"/>
              <a:t>xtensions</a:t>
            </a:r>
            <a:r>
              <a:rPr lang="zh-CN" altLang="en-US" b="1" dirty="0"/>
              <a:t>，</a:t>
            </a:r>
            <a:r>
              <a:rPr lang="en-US" altLang="zh-CN" b="1" dirty="0">
                <a:solidFill>
                  <a:schemeClr val="accent1">
                    <a:lumMod val="75000"/>
                  </a:schemeClr>
                </a:solidFill>
              </a:rPr>
              <a:t>MIME</a:t>
            </a:r>
            <a:r>
              <a:rPr lang="en-US" altLang="zh-CN" b="1" dirty="0"/>
              <a:t>)</a:t>
            </a:r>
            <a:r>
              <a:rPr lang="zh-CN" altLang="en-US" b="1" dirty="0"/>
              <a:t>。</a:t>
            </a:r>
            <a:endParaRPr lang="en-US" altLang="zh-CN" b="1" dirty="0"/>
          </a:p>
        </p:txBody>
      </p:sp>
      <p:sp>
        <p:nvSpPr>
          <p:cNvPr id="9" name="矩形 8">
            <a:extLst>
              <a:ext uri="{FF2B5EF4-FFF2-40B4-BE49-F238E27FC236}">
                <a16:creationId xmlns:a16="http://schemas.microsoft.com/office/drawing/2014/main" id="{F529F078-9E04-51B9-25D3-5D0B48495859}"/>
              </a:ext>
            </a:extLst>
          </p:cNvPr>
          <p:cNvSpPr/>
          <p:nvPr/>
        </p:nvSpPr>
        <p:spPr>
          <a:xfrm>
            <a:off x="3032632" y="4409801"/>
            <a:ext cx="1158240" cy="6357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MIME</a:t>
            </a:r>
            <a:endParaRPr lang="zh-CN" altLang="en-US" b="1" dirty="0">
              <a:solidFill>
                <a:schemeClr val="tx1"/>
              </a:solidFill>
            </a:endParaRPr>
          </a:p>
        </p:txBody>
      </p:sp>
      <p:sp>
        <p:nvSpPr>
          <p:cNvPr id="10" name="矩形 9">
            <a:extLst>
              <a:ext uri="{FF2B5EF4-FFF2-40B4-BE49-F238E27FC236}">
                <a16:creationId xmlns:a16="http://schemas.microsoft.com/office/drawing/2014/main" id="{322FCEB6-4858-1D4B-5A4E-E38E41CBDC2B}"/>
              </a:ext>
            </a:extLst>
          </p:cNvPr>
          <p:cNvSpPr/>
          <p:nvPr/>
        </p:nvSpPr>
        <p:spPr>
          <a:xfrm>
            <a:off x="7334668" y="4409801"/>
            <a:ext cx="1158240" cy="6357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MIME</a:t>
            </a:r>
            <a:endParaRPr lang="zh-CN" altLang="en-US" b="1" dirty="0">
              <a:solidFill>
                <a:schemeClr val="tx1"/>
              </a:solidFill>
            </a:endParaRPr>
          </a:p>
        </p:txBody>
      </p:sp>
      <p:grpSp>
        <p:nvGrpSpPr>
          <p:cNvPr id="11" name="组合 10">
            <a:extLst>
              <a:ext uri="{FF2B5EF4-FFF2-40B4-BE49-F238E27FC236}">
                <a16:creationId xmlns:a16="http://schemas.microsoft.com/office/drawing/2014/main" id="{FE56D36F-2D77-5EA6-C955-BCDAE0D80023}"/>
              </a:ext>
            </a:extLst>
          </p:cNvPr>
          <p:cNvGrpSpPr/>
          <p:nvPr/>
        </p:nvGrpSpPr>
        <p:grpSpPr>
          <a:xfrm>
            <a:off x="3032632" y="3016429"/>
            <a:ext cx="5460276" cy="635726"/>
            <a:chOff x="3032632" y="3016429"/>
            <a:chExt cx="5460276" cy="635726"/>
          </a:xfrm>
        </p:grpSpPr>
        <p:sp>
          <p:nvSpPr>
            <p:cNvPr id="12" name="矩形 11">
              <a:extLst>
                <a:ext uri="{FF2B5EF4-FFF2-40B4-BE49-F238E27FC236}">
                  <a16:creationId xmlns:a16="http://schemas.microsoft.com/office/drawing/2014/main" id="{CA8703F2-6744-68FE-DA7F-19F0DBB11572}"/>
                </a:ext>
              </a:extLst>
            </p:cNvPr>
            <p:cNvSpPr/>
            <p:nvPr/>
          </p:nvSpPr>
          <p:spPr>
            <a:xfrm>
              <a:off x="3032632" y="3016429"/>
              <a:ext cx="1158240" cy="6357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发送方</a:t>
              </a:r>
            </a:p>
          </p:txBody>
        </p:sp>
        <p:sp>
          <p:nvSpPr>
            <p:cNvPr id="13" name="矩形 12">
              <a:extLst>
                <a:ext uri="{FF2B5EF4-FFF2-40B4-BE49-F238E27FC236}">
                  <a16:creationId xmlns:a16="http://schemas.microsoft.com/office/drawing/2014/main" id="{2A4F0A0E-D637-B0FF-74D7-4846B725B531}"/>
                </a:ext>
              </a:extLst>
            </p:cNvPr>
            <p:cNvSpPr/>
            <p:nvPr/>
          </p:nvSpPr>
          <p:spPr>
            <a:xfrm>
              <a:off x="7334668" y="3016429"/>
              <a:ext cx="1158240" cy="6357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接收方</a:t>
              </a:r>
            </a:p>
          </p:txBody>
        </p:sp>
      </p:grpSp>
      <p:grpSp>
        <p:nvGrpSpPr>
          <p:cNvPr id="14" name="组合 13">
            <a:extLst>
              <a:ext uri="{FF2B5EF4-FFF2-40B4-BE49-F238E27FC236}">
                <a16:creationId xmlns:a16="http://schemas.microsoft.com/office/drawing/2014/main" id="{AABCB1D8-A9B6-2037-2398-5536FD7AFFC8}"/>
              </a:ext>
            </a:extLst>
          </p:cNvPr>
          <p:cNvGrpSpPr/>
          <p:nvPr/>
        </p:nvGrpSpPr>
        <p:grpSpPr>
          <a:xfrm>
            <a:off x="3611752" y="3652155"/>
            <a:ext cx="1297577" cy="757646"/>
            <a:chOff x="3611752" y="3652155"/>
            <a:chExt cx="1297577" cy="757646"/>
          </a:xfrm>
        </p:grpSpPr>
        <p:cxnSp>
          <p:nvCxnSpPr>
            <p:cNvPr id="15" name="直接箭头连接符 14">
              <a:extLst>
                <a:ext uri="{FF2B5EF4-FFF2-40B4-BE49-F238E27FC236}">
                  <a16:creationId xmlns:a16="http://schemas.microsoft.com/office/drawing/2014/main" id="{939842BC-7498-2905-2D17-804E03A08573}"/>
                </a:ext>
              </a:extLst>
            </p:cNvPr>
            <p:cNvCxnSpPr>
              <a:stCxn id="12" idx="2"/>
              <a:endCxn id="9" idx="0"/>
            </p:cNvCxnSpPr>
            <p:nvPr/>
          </p:nvCxnSpPr>
          <p:spPr>
            <a:xfrm>
              <a:off x="3611752" y="3652155"/>
              <a:ext cx="0" cy="75764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C9D6E43-4FFC-00E9-0348-31A6F756491D}"/>
                </a:ext>
              </a:extLst>
            </p:cNvPr>
            <p:cNvSpPr txBox="1"/>
            <p:nvPr/>
          </p:nvSpPr>
          <p:spPr>
            <a:xfrm>
              <a:off x="3611752" y="3845416"/>
              <a:ext cx="1297577" cy="369332"/>
            </a:xfrm>
            <a:prstGeom prst="rect">
              <a:avLst/>
            </a:prstGeom>
            <a:noFill/>
          </p:spPr>
          <p:txBody>
            <a:bodyPr wrap="square">
              <a:spAutoFit/>
            </a:bodyPr>
            <a:lstStyle/>
            <a:p>
              <a:pPr algn="ctr"/>
              <a:r>
                <a:rPr lang="zh-CN" altLang="en-US" b="1" dirty="0">
                  <a:solidFill>
                    <a:srgbClr val="FF0000"/>
                  </a:solidFill>
                </a:rPr>
                <a:t>非</a:t>
              </a:r>
              <a:r>
                <a:rPr lang="en-US" altLang="zh-CN" b="1" dirty="0">
                  <a:solidFill>
                    <a:srgbClr val="FF0000"/>
                  </a:solidFill>
                </a:rPr>
                <a:t>ASCII</a:t>
              </a:r>
              <a:r>
                <a:rPr lang="zh-CN" altLang="en-US" b="1" dirty="0">
                  <a:solidFill>
                    <a:srgbClr val="FF0000"/>
                  </a:solidFill>
                </a:rPr>
                <a:t>码</a:t>
              </a:r>
            </a:p>
          </p:txBody>
        </p:sp>
      </p:grpSp>
      <p:grpSp>
        <p:nvGrpSpPr>
          <p:cNvPr id="17" name="组合 16">
            <a:extLst>
              <a:ext uri="{FF2B5EF4-FFF2-40B4-BE49-F238E27FC236}">
                <a16:creationId xmlns:a16="http://schemas.microsoft.com/office/drawing/2014/main" id="{922D9539-F51A-8561-5384-1099B2A41963}"/>
              </a:ext>
            </a:extLst>
          </p:cNvPr>
          <p:cNvGrpSpPr/>
          <p:nvPr/>
        </p:nvGrpSpPr>
        <p:grpSpPr>
          <a:xfrm>
            <a:off x="3611752" y="5045527"/>
            <a:ext cx="1301931" cy="757647"/>
            <a:chOff x="3611752" y="5045527"/>
            <a:chExt cx="1301931" cy="757647"/>
          </a:xfrm>
        </p:grpSpPr>
        <p:cxnSp>
          <p:nvCxnSpPr>
            <p:cNvPr id="18" name="直接箭头连接符 17">
              <a:extLst>
                <a:ext uri="{FF2B5EF4-FFF2-40B4-BE49-F238E27FC236}">
                  <a16:creationId xmlns:a16="http://schemas.microsoft.com/office/drawing/2014/main" id="{A3B43C01-9492-ECD8-8B29-3FABA18C94D8}"/>
                </a:ext>
              </a:extLst>
            </p:cNvPr>
            <p:cNvCxnSpPr>
              <a:cxnSpLocks/>
              <a:stCxn id="9" idx="2"/>
              <a:endCxn id="21" idx="0"/>
            </p:cNvCxnSpPr>
            <p:nvPr/>
          </p:nvCxnSpPr>
          <p:spPr>
            <a:xfrm>
              <a:off x="3611752" y="5045527"/>
              <a:ext cx="0" cy="75764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799190-9B52-1D53-093A-BE9FCB7FF981}"/>
                </a:ext>
              </a:extLst>
            </p:cNvPr>
            <p:cNvSpPr txBox="1"/>
            <p:nvPr/>
          </p:nvSpPr>
          <p:spPr>
            <a:xfrm>
              <a:off x="3616106" y="5239684"/>
              <a:ext cx="1297577" cy="369332"/>
            </a:xfrm>
            <a:prstGeom prst="rect">
              <a:avLst/>
            </a:prstGeom>
            <a:noFill/>
          </p:spPr>
          <p:txBody>
            <a:bodyPr wrap="square">
              <a:spAutoFit/>
            </a:bodyPr>
            <a:lstStyle/>
            <a:p>
              <a:pPr algn="ctr"/>
              <a:r>
                <a:rPr lang="en-US" altLang="zh-CN" b="1" dirty="0">
                  <a:solidFill>
                    <a:schemeClr val="accent4"/>
                  </a:solidFill>
                </a:rPr>
                <a:t>ASCII</a:t>
              </a:r>
              <a:r>
                <a:rPr lang="zh-CN" altLang="en-US" b="1" dirty="0">
                  <a:solidFill>
                    <a:schemeClr val="accent4"/>
                  </a:solidFill>
                </a:rPr>
                <a:t>码</a:t>
              </a:r>
            </a:p>
          </p:txBody>
        </p:sp>
      </p:grpSp>
      <p:grpSp>
        <p:nvGrpSpPr>
          <p:cNvPr id="20" name="组合 19">
            <a:extLst>
              <a:ext uri="{FF2B5EF4-FFF2-40B4-BE49-F238E27FC236}">
                <a16:creationId xmlns:a16="http://schemas.microsoft.com/office/drawing/2014/main" id="{35364AEE-6816-E7A2-2E5C-D439055CB42C}"/>
              </a:ext>
            </a:extLst>
          </p:cNvPr>
          <p:cNvGrpSpPr/>
          <p:nvPr/>
        </p:nvGrpSpPr>
        <p:grpSpPr>
          <a:xfrm>
            <a:off x="3032632" y="5749918"/>
            <a:ext cx="5460276" cy="688982"/>
            <a:chOff x="3032632" y="5749918"/>
            <a:chExt cx="5460276" cy="688982"/>
          </a:xfrm>
        </p:grpSpPr>
        <p:sp>
          <p:nvSpPr>
            <p:cNvPr id="21" name="矩形 20">
              <a:extLst>
                <a:ext uri="{FF2B5EF4-FFF2-40B4-BE49-F238E27FC236}">
                  <a16:creationId xmlns:a16="http://schemas.microsoft.com/office/drawing/2014/main" id="{4EB68347-9F25-D917-BF82-1F9076DBC382}"/>
                </a:ext>
              </a:extLst>
            </p:cNvPr>
            <p:cNvSpPr/>
            <p:nvPr/>
          </p:nvSpPr>
          <p:spPr>
            <a:xfrm>
              <a:off x="3032632" y="5803174"/>
              <a:ext cx="1158240" cy="63572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rPr>
                <a:t>SMTP</a:t>
              </a:r>
              <a:endParaRPr lang="zh-CN" altLang="en-US" b="1" dirty="0">
                <a:solidFill>
                  <a:schemeClr val="bg1"/>
                </a:solidFill>
              </a:endParaRPr>
            </a:p>
          </p:txBody>
        </p:sp>
        <p:sp>
          <p:nvSpPr>
            <p:cNvPr id="32" name="矩形 31">
              <a:extLst>
                <a:ext uri="{FF2B5EF4-FFF2-40B4-BE49-F238E27FC236}">
                  <a16:creationId xmlns:a16="http://schemas.microsoft.com/office/drawing/2014/main" id="{A6306A4C-74CB-7357-ABC0-46670090F9A6}"/>
                </a:ext>
              </a:extLst>
            </p:cNvPr>
            <p:cNvSpPr/>
            <p:nvPr/>
          </p:nvSpPr>
          <p:spPr>
            <a:xfrm>
              <a:off x="7334668" y="5803174"/>
              <a:ext cx="1158240" cy="63572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bg1"/>
                  </a:solidFill>
                </a:rPr>
                <a:t>SMTP</a:t>
              </a:r>
              <a:endParaRPr lang="zh-CN" altLang="en-US" b="1" dirty="0">
                <a:solidFill>
                  <a:schemeClr val="bg1"/>
                </a:solidFill>
              </a:endParaRPr>
            </a:p>
          </p:txBody>
        </p:sp>
        <p:cxnSp>
          <p:nvCxnSpPr>
            <p:cNvPr id="37" name="直接箭头连接符 36">
              <a:extLst>
                <a:ext uri="{FF2B5EF4-FFF2-40B4-BE49-F238E27FC236}">
                  <a16:creationId xmlns:a16="http://schemas.microsoft.com/office/drawing/2014/main" id="{B47340CA-6F96-C3AB-E2CB-EF50A57888B6}"/>
                </a:ext>
              </a:extLst>
            </p:cNvPr>
            <p:cNvCxnSpPr>
              <a:cxnSpLocks/>
              <a:stCxn id="21" idx="3"/>
              <a:endCxn id="32" idx="1"/>
            </p:cNvCxnSpPr>
            <p:nvPr/>
          </p:nvCxnSpPr>
          <p:spPr>
            <a:xfrm>
              <a:off x="4190872" y="6121037"/>
              <a:ext cx="314379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C7401C88-6ABD-52B2-98BB-1A0DE64FBCB2}"/>
                </a:ext>
              </a:extLst>
            </p:cNvPr>
            <p:cNvSpPr txBox="1"/>
            <p:nvPr/>
          </p:nvSpPr>
          <p:spPr>
            <a:xfrm>
              <a:off x="5061733" y="5749918"/>
              <a:ext cx="1297577" cy="369332"/>
            </a:xfrm>
            <a:prstGeom prst="rect">
              <a:avLst/>
            </a:prstGeom>
            <a:noFill/>
          </p:spPr>
          <p:txBody>
            <a:bodyPr wrap="square">
              <a:spAutoFit/>
            </a:bodyPr>
            <a:lstStyle/>
            <a:p>
              <a:pPr algn="ctr"/>
              <a:r>
                <a:rPr lang="en-US" altLang="zh-CN" b="1" dirty="0">
                  <a:solidFill>
                    <a:schemeClr val="accent4"/>
                  </a:solidFill>
                </a:rPr>
                <a:t>ASCII</a:t>
              </a:r>
              <a:r>
                <a:rPr lang="zh-CN" altLang="en-US" b="1" dirty="0">
                  <a:solidFill>
                    <a:schemeClr val="accent4"/>
                  </a:solidFill>
                </a:rPr>
                <a:t>码</a:t>
              </a:r>
            </a:p>
          </p:txBody>
        </p:sp>
      </p:grpSp>
      <p:grpSp>
        <p:nvGrpSpPr>
          <p:cNvPr id="44" name="组合 43">
            <a:extLst>
              <a:ext uri="{FF2B5EF4-FFF2-40B4-BE49-F238E27FC236}">
                <a16:creationId xmlns:a16="http://schemas.microsoft.com/office/drawing/2014/main" id="{B0551B31-98CE-663C-CB10-BF62298002C6}"/>
              </a:ext>
            </a:extLst>
          </p:cNvPr>
          <p:cNvGrpSpPr/>
          <p:nvPr/>
        </p:nvGrpSpPr>
        <p:grpSpPr>
          <a:xfrm>
            <a:off x="6624920" y="5045527"/>
            <a:ext cx="1297577" cy="757647"/>
            <a:chOff x="6624920" y="5045527"/>
            <a:chExt cx="1297577" cy="757647"/>
          </a:xfrm>
        </p:grpSpPr>
        <p:cxnSp>
          <p:nvCxnSpPr>
            <p:cNvPr id="45" name="直接箭头连接符 44">
              <a:extLst>
                <a:ext uri="{FF2B5EF4-FFF2-40B4-BE49-F238E27FC236}">
                  <a16:creationId xmlns:a16="http://schemas.microsoft.com/office/drawing/2014/main" id="{9F89D8C3-E58F-1394-C77F-40122420F1F0}"/>
                </a:ext>
              </a:extLst>
            </p:cNvPr>
            <p:cNvCxnSpPr>
              <a:cxnSpLocks/>
              <a:stCxn id="32" idx="0"/>
              <a:endCxn id="10" idx="2"/>
            </p:cNvCxnSpPr>
            <p:nvPr/>
          </p:nvCxnSpPr>
          <p:spPr>
            <a:xfrm flipV="1">
              <a:off x="7913788" y="5045527"/>
              <a:ext cx="0" cy="75764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BDDED88-2A04-4129-53E8-F175059F692B}"/>
                </a:ext>
              </a:extLst>
            </p:cNvPr>
            <p:cNvSpPr txBox="1"/>
            <p:nvPr/>
          </p:nvSpPr>
          <p:spPr>
            <a:xfrm>
              <a:off x="6624920" y="5239684"/>
              <a:ext cx="1297577" cy="369332"/>
            </a:xfrm>
            <a:prstGeom prst="rect">
              <a:avLst/>
            </a:prstGeom>
            <a:noFill/>
          </p:spPr>
          <p:txBody>
            <a:bodyPr wrap="square">
              <a:spAutoFit/>
            </a:bodyPr>
            <a:lstStyle/>
            <a:p>
              <a:pPr algn="ctr"/>
              <a:r>
                <a:rPr lang="en-US" altLang="zh-CN" b="1" dirty="0">
                  <a:solidFill>
                    <a:schemeClr val="accent4"/>
                  </a:solidFill>
                </a:rPr>
                <a:t>ASCII</a:t>
              </a:r>
              <a:r>
                <a:rPr lang="zh-CN" altLang="en-US" b="1" dirty="0">
                  <a:solidFill>
                    <a:schemeClr val="accent4"/>
                  </a:solidFill>
                </a:rPr>
                <a:t>码</a:t>
              </a:r>
            </a:p>
          </p:txBody>
        </p:sp>
      </p:grpSp>
      <p:grpSp>
        <p:nvGrpSpPr>
          <p:cNvPr id="47" name="组合 46">
            <a:extLst>
              <a:ext uri="{FF2B5EF4-FFF2-40B4-BE49-F238E27FC236}">
                <a16:creationId xmlns:a16="http://schemas.microsoft.com/office/drawing/2014/main" id="{338C3CE5-5D62-A18C-1CD9-37B35ED05ED2}"/>
              </a:ext>
            </a:extLst>
          </p:cNvPr>
          <p:cNvGrpSpPr/>
          <p:nvPr/>
        </p:nvGrpSpPr>
        <p:grpSpPr>
          <a:xfrm>
            <a:off x="6616211" y="3652154"/>
            <a:ext cx="1297577" cy="757647"/>
            <a:chOff x="6616211" y="3652154"/>
            <a:chExt cx="1297577" cy="757647"/>
          </a:xfrm>
        </p:grpSpPr>
        <p:cxnSp>
          <p:nvCxnSpPr>
            <p:cNvPr id="48" name="直接箭头连接符 47">
              <a:extLst>
                <a:ext uri="{FF2B5EF4-FFF2-40B4-BE49-F238E27FC236}">
                  <a16:creationId xmlns:a16="http://schemas.microsoft.com/office/drawing/2014/main" id="{B22FD0CD-1DF5-208A-AE07-95882396E4B0}"/>
                </a:ext>
              </a:extLst>
            </p:cNvPr>
            <p:cNvCxnSpPr>
              <a:cxnSpLocks/>
            </p:cNvCxnSpPr>
            <p:nvPr/>
          </p:nvCxnSpPr>
          <p:spPr>
            <a:xfrm flipV="1">
              <a:off x="7913788" y="3652154"/>
              <a:ext cx="0" cy="75764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189F1617-D237-5917-EDF3-E47740D0A006}"/>
                </a:ext>
              </a:extLst>
            </p:cNvPr>
            <p:cNvSpPr txBox="1"/>
            <p:nvPr/>
          </p:nvSpPr>
          <p:spPr>
            <a:xfrm>
              <a:off x="6616211" y="3845416"/>
              <a:ext cx="1297577" cy="369332"/>
            </a:xfrm>
            <a:prstGeom prst="rect">
              <a:avLst/>
            </a:prstGeom>
            <a:noFill/>
          </p:spPr>
          <p:txBody>
            <a:bodyPr wrap="square">
              <a:spAutoFit/>
            </a:bodyPr>
            <a:lstStyle/>
            <a:p>
              <a:pPr algn="ctr"/>
              <a:r>
                <a:rPr lang="zh-CN" altLang="en-US" b="1" dirty="0">
                  <a:solidFill>
                    <a:srgbClr val="FF0000"/>
                  </a:solidFill>
                </a:rPr>
                <a:t>非</a:t>
              </a:r>
              <a:r>
                <a:rPr lang="en-US" altLang="zh-CN" b="1" dirty="0">
                  <a:solidFill>
                    <a:srgbClr val="FF0000"/>
                  </a:solidFill>
                </a:rPr>
                <a:t>ASCII</a:t>
              </a:r>
              <a:r>
                <a:rPr lang="zh-CN" altLang="en-US" b="1" dirty="0">
                  <a:solidFill>
                    <a:srgbClr val="FF0000"/>
                  </a:solidFill>
                </a:rPr>
                <a:t>码</a:t>
              </a:r>
            </a:p>
          </p:txBody>
        </p:sp>
      </p:grpSp>
    </p:spTree>
    <p:custDataLst>
      <p:tags r:id="rId1"/>
    </p:custDataLst>
    <p:extLst>
      <p:ext uri="{BB962C8B-B14F-4D97-AF65-F5344CB8AC3E}">
        <p14:creationId xmlns:p14="http://schemas.microsoft.com/office/powerpoint/2010/main" val="129300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 calcmode="lin" valueType="num">
                                      <p:cBhvr>
                                        <p:cTn id="26" dur="500" fill="hold"/>
                                        <p:tgtEl>
                                          <p:spTgt spid="5"/>
                                        </p:tgtEl>
                                        <p:attrNameLst>
                                          <p:attrName>style.rotation</p:attrName>
                                        </p:attrNameLst>
                                      </p:cBhvr>
                                      <p:tavLst>
                                        <p:tav tm="0">
                                          <p:val>
                                            <p:fltVal val="360"/>
                                          </p:val>
                                        </p:tav>
                                        <p:tav tm="100000">
                                          <p:val>
                                            <p:fltVal val="0"/>
                                          </p:val>
                                        </p:tav>
                                      </p:tavLst>
                                    </p:anim>
                                    <p:animEffect transition="in" filter="fade">
                                      <p:cBhvr>
                                        <p:cTn id="27" dur="500"/>
                                        <p:tgtEl>
                                          <p:spTgt spid="5"/>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800" decel="100000"/>
                                        <p:tgtEl>
                                          <p:spTgt spid="20"/>
                                        </p:tgtEl>
                                      </p:cBhvr>
                                    </p:animEffect>
                                    <p:anim calcmode="lin" valueType="num">
                                      <p:cBhvr>
                                        <p:cTn id="47" dur="800" decel="100000" fill="hold"/>
                                        <p:tgtEl>
                                          <p:spTgt spid="20"/>
                                        </p:tgtEl>
                                        <p:attrNameLst>
                                          <p:attrName>style.rotation</p:attrName>
                                        </p:attrNameLst>
                                      </p:cBhvr>
                                      <p:tavLst>
                                        <p:tav tm="0">
                                          <p:val>
                                            <p:fltVal val="-90"/>
                                          </p:val>
                                        </p:tav>
                                        <p:tav tm="100000">
                                          <p:val>
                                            <p:fltVal val="0"/>
                                          </p:val>
                                        </p:tav>
                                      </p:tavLst>
                                    </p:anim>
                                    <p:anim calcmode="lin" valueType="num">
                                      <p:cBhvr>
                                        <p:cTn id="48" dur="800" decel="100000" fill="hold"/>
                                        <p:tgtEl>
                                          <p:spTgt spid="20"/>
                                        </p:tgtEl>
                                        <p:attrNameLst>
                                          <p:attrName>ppt_x</p:attrName>
                                        </p:attrNameLst>
                                      </p:cBhvr>
                                      <p:tavLst>
                                        <p:tav tm="0">
                                          <p:val>
                                            <p:strVal val="#ppt_x+0.4"/>
                                          </p:val>
                                        </p:tav>
                                        <p:tav tm="100000">
                                          <p:val>
                                            <p:strVal val="#ppt_x-0.05"/>
                                          </p:val>
                                        </p:tav>
                                      </p:tavLst>
                                    </p:anim>
                                    <p:anim calcmode="lin" valueType="num">
                                      <p:cBhvr>
                                        <p:cTn id="49" dur="800" decel="100000" fill="hold"/>
                                        <p:tgtEl>
                                          <p:spTgt spid="20"/>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ppt_w</p:attrName>
                                        </p:attrNameLst>
                                      </p:cBhvr>
                                      <p:tavLst>
                                        <p:tav tm="0">
                                          <p:val>
                                            <p:fltVal val="0"/>
                                          </p:val>
                                        </p:tav>
                                        <p:tav tm="100000">
                                          <p:val>
                                            <p:strVal val="#ppt_w"/>
                                          </p:val>
                                        </p:tav>
                                      </p:tavLst>
                                    </p:anim>
                                    <p:anim calcmode="lin" valueType="num">
                                      <p:cBhvr>
                                        <p:cTn id="69" dur="500" fill="hold"/>
                                        <p:tgtEl>
                                          <p:spTgt spid="9"/>
                                        </p:tgtEl>
                                        <p:attrNameLst>
                                          <p:attrName>ppt_h</p:attrName>
                                        </p:attrNameLst>
                                      </p:cBhvr>
                                      <p:tavLst>
                                        <p:tav tm="0">
                                          <p:val>
                                            <p:fltVal val="0"/>
                                          </p:val>
                                        </p:tav>
                                        <p:tav tm="100000">
                                          <p:val>
                                            <p:strVal val="#ppt_h"/>
                                          </p:val>
                                        </p:tav>
                                      </p:tavLst>
                                    </p:anim>
                                    <p:anim calcmode="lin" valueType="num">
                                      <p:cBhvr>
                                        <p:cTn id="70" dur="500" fill="hold"/>
                                        <p:tgtEl>
                                          <p:spTgt spid="9"/>
                                        </p:tgtEl>
                                        <p:attrNameLst>
                                          <p:attrName>style.rotation</p:attrName>
                                        </p:attrNameLst>
                                      </p:cBhvr>
                                      <p:tavLst>
                                        <p:tav tm="0">
                                          <p:val>
                                            <p:fltVal val="360"/>
                                          </p:val>
                                        </p:tav>
                                        <p:tav tm="100000">
                                          <p:val>
                                            <p:fltVal val="0"/>
                                          </p:val>
                                        </p:tav>
                                      </p:tavLst>
                                    </p:anim>
                                    <p:animEffect transition="in" filter="fad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up)">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down)">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49" presetClass="entr" presetSubtype="0" decel="100000" fill="hold" grpId="0" nodeType="clickEffect">
                                  <p:stCondLst>
                                    <p:cond delay="0"/>
                                  </p:stCondLst>
                                  <p:childTnLst>
                                    <p:set>
                                      <p:cBhvr>
                                        <p:cTn id="85" dur="1" fill="hold">
                                          <p:stCondLst>
                                            <p:cond delay="0"/>
                                          </p:stCondLst>
                                        </p:cTn>
                                        <p:tgtEl>
                                          <p:spTgt spid="10"/>
                                        </p:tgtEl>
                                        <p:attrNameLst>
                                          <p:attrName>style.visibility</p:attrName>
                                        </p:attrNameLst>
                                      </p:cBhvr>
                                      <p:to>
                                        <p:strVal val="visible"/>
                                      </p:to>
                                    </p:set>
                                    <p:anim calcmode="lin" valueType="num">
                                      <p:cBhvr>
                                        <p:cTn id="86" dur="500" fill="hold"/>
                                        <p:tgtEl>
                                          <p:spTgt spid="10"/>
                                        </p:tgtEl>
                                        <p:attrNameLst>
                                          <p:attrName>ppt_w</p:attrName>
                                        </p:attrNameLst>
                                      </p:cBhvr>
                                      <p:tavLst>
                                        <p:tav tm="0">
                                          <p:val>
                                            <p:fltVal val="0"/>
                                          </p:val>
                                        </p:tav>
                                        <p:tav tm="100000">
                                          <p:val>
                                            <p:strVal val="#ppt_w"/>
                                          </p:val>
                                        </p:tav>
                                      </p:tavLst>
                                    </p:anim>
                                    <p:anim calcmode="lin" valueType="num">
                                      <p:cBhvr>
                                        <p:cTn id="87" dur="500" fill="hold"/>
                                        <p:tgtEl>
                                          <p:spTgt spid="10"/>
                                        </p:tgtEl>
                                        <p:attrNameLst>
                                          <p:attrName>ppt_h</p:attrName>
                                        </p:attrNameLst>
                                      </p:cBhvr>
                                      <p:tavLst>
                                        <p:tav tm="0">
                                          <p:val>
                                            <p:fltVal val="0"/>
                                          </p:val>
                                        </p:tav>
                                        <p:tav tm="100000">
                                          <p:val>
                                            <p:strVal val="#ppt_h"/>
                                          </p:val>
                                        </p:tav>
                                      </p:tavLst>
                                    </p:anim>
                                    <p:anim calcmode="lin" valueType="num">
                                      <p:cBhvr>
                                        <p:cTn id="88" dur="500" fill="hold"/>
                                        <p:tgtEl>
                                          <p:spTgt spid="10"/>
                                        </p:tgtEl>
                                        <p:attrNameLst>
                                          <p:attrName>style.rotation</p:attrName>
                                        </p:attrNameLst>
                                      </p:cBhvr>
                                      <p:tavLst>
                                        <p:tav tm="0">
                                          <p:val>
                                            <p:fltVal val="360"/>
                                          </p:val>
                                        </p:tav>
                                        <p:tav tm="100000">
                                          <p:val>
                                            <p:fltVal val="0"/>
                                          </p:val>
                                        </p:tav>
                                      </p:tavLst>
                                    </p:anim>
                                    <p:animEffect transition="in" filter="fade">
                                      <p:cBhvr>
                                        <p:cTn id="89" dur="500"/>
                                        <p:tgtEl>
                                          <p:spTgt spid="1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5" grpId="0" animBg="1"/>
      <p:bldP spid="6" grpId="0"/>
      <p:bldP spid="7" grpId="0" animBg="1"/>
      <p:bldP spid="8" grpId="0"/>
      <p:bldP spid="9"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多用途因特网邮件扩展</a:t>
              </a:r>
            </a:p>
          </p:txBody>
        </p:sp>
      </p:grpSp>
      <p:sp>
        <p:nvSpPr>
          <p:cNvPr id="22" name="矩形 21">
            <a:extLst>
              <a:ext uri="{FF2B5EF4-FFF2-40B4-BE49-F238E27FC236}">
                <a16:creationId xmlns:a16="http://schemas.microsoft.com/office/drawing/2014/main" id="{C98D195D-B59D-A308-16C4-41BCCC2C0B4B}"/>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şlïḍè">
            <a:extLst>
              <a:ext uri="{FF2B5EF4-FFF2-40B4-BE49-F238E27FC236}">
                <a16:creationId xmlns:a16="http://schemas.microsoft.com/office/drawing/2014/main" id="{36CA0B01-BD05-BC1E-C74D-F713CA9B17A6}"/>
              </a:ext>
            </a:extLst>
          </p:cNvPr>
          <p:cNvSpPr txBox="1"/>
          <p:nvPr/>
        </p:nvSpPr>
        <p:spPr>
          <a:xfrm>
            <a:off x="1293757" y="1192132"/>
            <a:ext cx="10593443" cy="459459"/>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SMTP</a:t>
            </a:r>
            <a:r>
              <a:rPr lang="zh-CN" altLang="en-US" b="1" dirty="0">
                <a:solidFill>
                  <a:schemeClr val="accent1">
                    <a:lumMod val="75000"/>
                  </a:schemeClr>
                </a:solidFill>
              </a:rPr>
              <a:t>协议只能传送</a:t>
            </a:r>
            <a:r>
              <a:rPr lang="en-US" altLang="zh-CN" b="1" dirty="0">
                <a:solidFill>
                  <a:schemeClr val="accent1">
                    <a:lumMod val="75000"/>
                  </a:schemeClr>
                </a:solidFill>
              </a:rPr>
              <a:t>ASCII</a:t>
            </a:r>
            <a:r>
              <a:rPr lang="zh-CN" altLang="en-US" b="1" dirty="0">
                <a:solidFill>
                  <a:schemeClr val="accent1">
                    <a:lumMod val="75000"/>
                  </a:schemeClr>
                </a:solidFill>
              </a:rPr>
              <a:t>码文本数据</a:t>
            </a:r>
            <a:r>
              <a:rPr lang="zh-CN" altLang="en-US" b="1" dirty="0"/>
              <a:t>，不能传送可执行文件或其他的二进制对象。</a:t>
            </a:r>
            <a:endParaRPr lang="en-US" altLang="zh-CN" b="1" dirty="0">
              <a:solidFill>
                <a:srgbClr val="C00000"/>
              </a:solidFill>
            </a:endParaRPr>
          </a:p>
        </p:txBody>
      </p:sp>
      <p:sp>
        <p:nvSpPr>
          <p:cNvPr id="5" name="矩形 4">
            <a:extLst>
              <a:ext uri="{FF2B5EF4-FFF2-40B4-BE49-F238E27FC236}">
                <a16:creationId xmlns:a16="http://schemas.microsoft.com/office/drawing/2014/main" id="{64EECAAD-56EA-C0A4-E89B-21E3737080F7}"/>
              </a:ext>
            </a:extLst>
          </p:cNvPr>
          <p:cNvSpPr/>
          <p:nvPr/>
        </p:nvSpPr>
        <p:spPr>
          <a:xfrm>
            <a:off x="1016000" y="173265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82201E2F-0E72-AD64-58BF-FB6F92E90A79}"/>
              </a:ext>
            </a:extLst>
          </p:cNvPr>
          <p:cNvSpPr txBox="1"/>
          <p:nvPr/>
        </p:nvSpPr>
        <p:spPr>
          <a:xfrm>
            <a:off x="1293757" y="1651591"/>
            <a:ext cx="10593443" cy="708837"/>
          </a:xfrm>
          <a:prstGeom prst="rect">
            <a:avLst/>
          </a:prstGeom>
          <a:noFill/>
        </p:spPr>
        <p:txBody>
          <a:bodyPr wrap="square" lIns="91440" tIns="45720" rIns="91440" bIns="45720" anchor="ctr">
            <a:noAutofit/>
          </a:bodyPr>
          <a:lstStyle/>
          <a:p>
            <a:r>
              <a:rPr lang="en-US" altLang="zh-CN" b="1" dirty="0"/>
              <a:t>SMTP</a:t>
            </a:r>
            <a:r>
              <a:rPr lang="zh-CN" altLang="en-US" b="1" dirty="0"/>
              <a:t>不能满足传送多媒体邮件（例如带有图片、音频或视频数据）的需要。并且许多其他非英语国家的文字（例如中文、俄文、甚至带有重音符号的法文或德文）也无法用</a:t>
            </a:r>
            <a:r>
              <a:rPr lang="en-US" altLang="zh-CN" b="1" dirty="0"/>
              <a:t>SMTP</a:t>
            </a:r>
            <a:r>
              <a:rPr lang="zh-CN" altLang="en-US" b="1" dirty="0"/>
              <a:t>传送。</a:t>
            </a:r>
            <a:endParaRPr lang="en-US" altLang="zh-CN" b="1" dirty="0"/>
          </a:p>
        </p:txBody>
      </p:sp>
      <p:sp>
        <p:nvSpPr>
          <p:cNvPr id="7" name="矩形 6">
            <a:extLst>
              <a:ext uri="{FF2B5EF4-FFF2-40B4-BE49-F238E27FC236}">
                <a16:creationId xmlns:a16="http://schemas.microsoft.com/office/drawing/2014/main" id="{6E117FC9-22CD-87E0-E86E-0785629ABAAE}"/>
              </a:ext>
            </a:extLst>
          </p:cNvPr>
          <p:cNvSpPr/>
          <p:nvPr/>
        </p:nvSpPr>
        <p:spPr>
          <a:xfrm>
            <a:off x="1016000" y="244149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íşlïḍè">
            <a:extLst>
              <a:ext uri="{FF2B5EF4-FFF2-40B4-BE49-F238E27FC236}">
                <a16:creationId xmlns:a16="http://schemas.microsoft.com/office/drawing/2014/main" id="{30FFB004-DE59-AFE3-B75A-2E08D738221B}"/>
              </a:ext>
            </a:extLst>
          </p:cNvPr>
          <p:cNvSpPr txBox="1"/>
          <p:nvPr/>
        </p:nvSpPr>
        <p:spPr>
          <a:xfrm>
            <a:off x="1293757" y="2360428"/>
            <a:ext cx="10593443" cy="708837"/>
          </a:xfrm>
          <a:prstGeom prst="rect">
            <a:avLst/>
          </a:prstGeom>
          <a:noFill/>
        </p:spPr>
        <p:txBody>
          <a:bodyPr wrap="square" lIns="91440" tIns="45720" rIns="91440" bIns="45720" anchor="ctr">
            <a:noAutofit/>
          </a:bodyPr>
          <a:lstStyle/>
          <a:p>
            <a:r>
              <a:rPr lang="zh-CN" altLang="en-US" b="1" dirty="0"/>
              <a:t>为解决</a:t>
            </a:r>
            <a:r>
              <a:rPr lang="en-US" altLang="zh-CN" b="1" dirty="0"/>
              <a:t>SMTP</a:t>
            </a:r>
            <a:r>
              <a:rPr lang="zh-CN" altLang="en-US" b="1" dirty="0"/>
              <a:t>传送非</a:t>
            </a:r>
            <a:r>
              <a:rPr lang="en-US" altLang="zh-CN" b="1" dirty="0"/>
              <a:t>ASCII</a:t>
            </a:r>
            <a:r>
              <a:rPr lang="zh-CN" altLang="en-US" b="1" dirty="0"/>
              <a:t>码文本的问题，提出了</a:t>
            </a:r>
            <a:r>
              <a:rPr lang="zh-CN" altLang="en-US" b="1" dirty="0">
                <a:solidFill>
                  <a:schemeClr val="accent1">
                    <a:lumMod val="75000"/>
                  </a:schemeClr>
                </a:solidFill>
              </a:rPr>
              <a:t>多用途因特网邮件扩展</a:t>
            </a:r>
            <a:r>
              <a:rPr lang="en-US" altLang="zh-CN" b="1" dirty="0">
                <a:solidFill>
                  <a:schemeClr val="accent1">
                    <a:lumMod val="75000"/>
                  </a:schemeClr>
                </a:solidFill>
              </a:rPr>
              <a:t> </a:t>
            </a:r>
            <a:r>
              <a:rPr lang="en-US" altLang="zh-CN" b="1" dirty="0"/>
              <a:t>(</a:t>
            </a:r>
            <a:r>
              <a:rPr lang="en-US" altLang="zh-CN" b="1" dirty="0">
                <a:solidFill>
                  <a:schemeClr val="accent1">
                    <a:lumMod val="75000"/>
                  </a:schemeClr>
                </a:solidFill>
              </a:rPr>
              <a:t>M</a:t>
            </a:r>
            <a:r>
              <a:rPr lang="en-US" altLang="zh-CN" b="1" dirty="0"/>
              <a:t>ultipurpose </a:t>
            </a:r>
            <a:r>
              <a:rPr lang="en-US" altLang="zh-CN" b="1" dirty="0">
                <a:solidFill>
                  <a:schemeClr val="accent1">
                    <a:lumMod val="75000"/>
                  </a:schemeClr>
                </a:solidFill>
              </a:rPr>
              <a:t>I</a:t>
            </a:r>
            <a:r>
              <a:rPr lang="en-US" altLang="zh-CN" b="1" dirty="0"/>
              <a:t>nternet </a:t>
            </a:r>
            <a:r>
              <a:rPr lang="en-US" altLang="zh-CN" b="1" dirty="0">
                <a:solidFill>
                  <a:schemeClr val="accent1">
                    <a:lumMod val="75000"/>
                  </a:schemeClr>
                </a:solidFill>
              </a:rPr>
              <a:t>M</a:t>
            </a:r>
            <a:r>
              <a:rPr lang="en-US" altLang="zh-CN" b="1" dirty="0"/>
              <a:t>ail </a:t>
            </a:r>
            <a:r>
              <a:rPr lang="en-US" altLang="zh-CN" b="1" dirty="0">
                <a:solidFill>
                  <a:schemeClr val="accent1">
                    <a:lumMod val="75000"/>
                  </a:schemeClr>
                </a:solidFill>
              </a:rPr>
              <a:t>E</a:t>
            </a:r>
            <a:r>
              <a:rPr lang="en-US" altLang="zh-CN" b="1" dirty="0"/>
              <a:t>xtensions</a:t>
            </a:r>
            <a:r>
              <a:rPr lang="zh-CN" altLang="en-US" b="1" dirty="0"/>
              <a:t>，</a:t>
            </a:r>
            <a:r>
              <a:rPr lang="en-US" altLang="zh-CN" b="1" dirty="0">
                <a:solidFill>
                  <a:schemeClr val="accent1">
                    <a:lumMod val="75000"/>
                  </a:schemeClr>
                </a:solidFill>
              </a:rPr>
              <a:t>MIME</a:t>
            </a:r>
            <a:r>
              <a:rPr lang="en-US" altLang="zh-CN" b="1" dirty="0"/>
              <a:t>)</a:t>
            </a:r>
            <a:r>
              <a:rPr lang="zh-CN" altLang="en-US" b="1" dirty="0"/>
              <a:t>。</a:t>
            </a:r>
            <a:endParaRPr lang="en-US" altLang="zh-CN" b="1" dirty="0"/>
          </a:p>
        </p:txBody>
      </p:sp>
      <p:sp>
        <p:nvSpPr>
          <p:cNvPr id="24" name="矩形 23">
            <a:extLst>
              <a:ext uri="{FF2B5EF4-FFF2-40B4-BE49-F238E27FC236}">
                <a16:creationId xmlns:a16="http://schemas.microsoft.com/office/drawing/2014/main" id="{7FD13199-04CC-9B0D-27EB-AB4ECDE8F56C}"/>
              </a:ext>
            </a:extLst>
          </p:cNvPr>
          <p:cNvSpPr/>
          <p:nvPr/>
        </p:nvSpPr>
        <p:spPr>
          <a:xfrm>
            <a:off x="1423582" y="316096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CDB2E009-067C-AE15-F6B5-F39D36F72136}"/>
              </a:ext>
            </a:extLst>
          </p:cNvPr>
          <p:cNvSpPr txBox="1"/>
          <p:nvPr/>
        </p:nvSpPr>
        <p:spPr>
          <a:xfrm>
            <a:off x="1701339" y="3079900"/>
            <a:ext cx="10185861" cy="435934"/>
          </a:xfrm>
          <a:prstGeom prst="rect">
            <a:avLst/>
          </a:prstGeom>
          <a:noFill/>
        </p:spPr>
        <p:txBody>
          <a:bodyPr wrap="square" lIns="91440" tIns="45720" rIns="91440" bIns="45720" anchor="ctr">
            <a:noAutofit/>
          </a:bodyPr>
          <a:lstStyle/>
          <a:p>
            <a:r>
              <a:rPr lang="zh-CN" altLang="en-US" b="1" dirty="0"/>
              <a:t>增加了</a:t>
            </a:r>
            <a:r>
              <a:rPr lang="en-US" altLang="zh-CN" b="1" dirty="0"/>
              <a:t>5</a:t>
            </a:r>
            <a:r>
              <a:rPr lang="zh-CN" altLang="en-US" b="1" dirty="0"/>
              <a:t>个新的邮件首部字段，这些字段提供了有关邮件主体的信息。</a:t>
            </a:r>
            <a:endParaRPr lang="en-US" altLang="zh-CN" b="1" dirty="0"/>
          </a:p>
        </p:txBody>
      </p:sp>
      <p:sp>
        <p:nvSpPr>
          <p:cNvPr id="26" name="矩形 25">
            <a:extLst>
              <a:ext uri="{FF2B5EF4-FFF2-40B4-BE49-F238E27FC236}">
                <a16:creationId xmlns:a16="http://schemas.microsoft.com/office/drawing/2014/main" id="{23BA467E-E806-CD5F-C73D-6274ACD03724}"/>
              </a:ext>
            </a:extLst>
          </p:cNvPr>
          <p:cNvSpPr/>
          <p:nvPr/>
        </p:nvSpPr>
        <p:spPr>
          <a:xfrm>
            <a:off x="1423582" y="364119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íşlïḍè">
            <a:extLst>
              <a:ext uri="{FF2B5EF4-FFF2-40B4-BE49-F238E27FC236}">
                <a16:creationId xmlns:a16="http://schemas.microsoft.com/office/drawing/2014/main" id="{ED9DFE70-9D06-CF97-016F-AC4EE0475527}"/>
              </a:ext>
            </a:extLst>
          </p:cNvPr>
          <p:cNvSpPr txBox="1"/>
          <p:nvPr/>
        </p:nvSpPr>
        <p:spPr>
          <a:xfrm>
            <a:off x="1701339" y="3560135"/>
            <a:ext cx="10185861" cy="435934"/>
          </a:xfrm>
          <a:prstGeom prst="rect">
            <a:avLst/>
          </a:prstGeom>
          <a:noFill/>
        </p:spPr>
        <p:txBody>
          <a:bodyPr wrap="square" lIns="91440" tIns="45720" rIns="91440" bIns="45720" anchor="ctr">
            <a:noAutofit/>
          </a:bodyPr>
          <a:lstStyle/>
          <a:p>
            <a:r>
              <a:rPr lang="zh-CN" altLang="en-US" b="1" dirty="0"/>
              <a:t>定义了许多邮件内容的格式，对多媒体电子邮件的表示方法进行了标准化。</a:t>
            </a:r>
            <a:endParaRPr lang="en-US" altLang="zh-CN" b="1" dirty="0"/>
          </a:p>
        </p:txBody>
      </p:sp>
      <p:sp>
        <p:nvSpPr>
          <p:cNvPr id="28" name="矩形 27">
            <a:extLst>
              <a:ext uri="{FF2B5EF4-FFF2-40B4-BE49-F238E27FC236}">
                <a16:creationId xmlns:a16="http://schemas.microsoft.com/office/drawing/2014/main" id="{5EADB606-E67F-B054-B87E-41AFB7AF80DC}"/>
              </a:ext>
            </a:extLst>
          </p:cNvPr>
          <p:cNvSpPr/>
          <p:nvPr/>
        </p:nvSpPr>
        <p:spPr>
          <a:xfrm>
            <a:off x="1423582" y="420249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íşlïḍè">
            <a:extLst>
              <a:ext uri="{FF2B5EF4-FFF2-40B4-BE49-F238E27FC236}">
                <a16:creationId xmlns:a16="http://schemas.microsoft.com/office/drawing/2014/main" id="{EF07DB33-EFDB-44C7-9951-D953414F9BFA}"/>
              </a:ext>
            </a:extLst>
          </p:cNvPr>
          <p:cNvSpPr txBox="1"/>
          <p:nvPr/>
        </p:nvSpPr>
        <p:spPr>
          <a:xfrm>
            <a:off x="1701339" y="4121431"/>
            <a:ext cx="10185861" cy="435934"/>
          </a:xfrm>
          <a:prstGeom prst="rect">
            <a:avLst/>
          </a:prstGeom>
          <a:noFill/>
        </p:spPr>
        <p:txBody>
          <a:bodyPr wrap="square" lIns="91440" tIns="45720" rIns="91440" bIns="45720" anchor="ctr">
            <a:noAutofit/>
          </a:bodyPr>
          <a:lstStyle/>
          <a:p>
            <a:r>
              <a:rPr lang="zh-CN" altLang="en-US" b="1" dirty="0"/>
              <a:t>定义了传送编码，可对任何内容格式进行转换，而不会被邮件系统改变。</a:t>
            </a:r>
            <a:endParaRPr lang="en-US" altLang="zh-CN" b="1" dirty="0"/>
          </a:p>
        </p:txBody>
      </p:sp>
      <p:sp>
        <p:nvSpPr>
          <p:cNvPr id="30" name="矩形 29">
            <a:extLst>
              <a:ext uri="{FF2B5EF4-FFF2-40B4-BE49-F238E27FC236}">
                <a16:creationId xmlns:a16="http://schemas.microsoft.com/office/drawing/2014/main" id="{AF50A64C-CEC5-7DC4-DA99-6B46442AC1E1}"/>
              </a:ext>
            </a:extLst>
          </p:cNvPr>
          <p:cNvSpPr/>
          <p:nvPr/>
        </p:nvSpPr>
        <p:spPr>
          <a:xfrm>
            <a:off x="1016000" y="468272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íşlïḍè">
            <a:extLst>
              <a:ext uri="{FF2B5EF4-FFF2-40B4-BE49-F238E27FC236}">
                <a16:creationId xmlns:a16="http://schemas.microsoft.com/office/drawing/2014/main" id="{5F428876-A534-7307-ECD9-FC60931BA3C4}"/>
              </a:ext>
            </a:extLst>
          </p:cNvPr>
          <p:cNvSpPr txBox="1"/>
          <p:nvPr/>
        </p:nvSpPr>
        <p:spPr>
          <a:xfrm>
            <a:off x="1293757" y="4601665"/>
            <a:ext cx="10593443" cy="459459"/>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实际上，</a:t>
            </a:r>
            <a:r>
              <a:rPr lang="en-US" altLang="zh-CN" b="1" dirty="0">
                <a:solidFill>
                  <a:schemeClr val="accent1">
                    <a:lumMod val="75000"/>
                  </a:schemeClr>
                </a:solidFill>
              </a:rPr>
              <a:t>MIME</a:t>
            </a:r>
            <a:r>
              <a:rPr lang="zh-CN" altLang="en-US" b="1" dirty="0">
                <a:solidFill>
                  <a:schemeClr val="accent1">
                    <a:lumMod val="75000"/>
                  </a:schemeClr>
                </a:solidFill>
              </a:rPr>
              <a:t>不仅仅用于</a:t>
            </a:r>
            <a:r>
              <a:rPr lang="en-US" altLang="zh-CN" b="1" dirty="0">
                <a:solidFill>
                  <a:schemeClr val="accent1">
                    <a:lumMod val="75000"/>
                  </a:schemeClr>
                </a:solidFill>
              </a:rPr>
              <a:t>SMTP</a:t>
            </a:r>
            <a:r>
              <a:rPr lang="zh-CN" altLang="en-US" b="1" dirty="0">
                <a:solidFill>
                  <a:schemeClr val="accent1">
                    <a:lumMod val="75000"/>
                  </a:schemeClr>
                </a:solidFill>
              </a:rPr>
              <a:t>，也用于后来的同样面向</a:t>
            </a:r>
            <a:r>
              <a:rPr lang="en-US" altLang="zh-CN" b="1" dirty="0">
                <a:solidFill>
                  <a:schemeClr val="accent1">
                    <a:lumMod val="75000"/>
                  </a:schemeClr>
                </a:solidFill>
              </a:rPr>
              <a:t>ASCII</a:t>
            </a:r>
            <a:r>
              <a:rPr lang="zh-CN" altLang="en-US" b="1" dirty="0">
                <a:solidFill>
                  <a:schemeClr val="accent1">
                    <a:lumMod val="75000"/>
                  </a:schemeClr>
                </a:solidFill>
              </a:rPr>
              <a:t>字符的</a:t>
            </a:r>
            <a:r>
              <a:rPr lang="en-US" altLang="zh-CN" b="1" dirty="0">
                <a:solidFill>
                  <a:schemeClr val="accent1">
                    <a:lumMod val="75000"/>
                  </a:schemeClr>
                </a:solidFill>
              </a:rPr>
              <a:t>HTTP</a:t>
            </a:r>
            <a:r>
              <a:rPr lang="zh-CN" altLang="en-US" b="1" dirty="0">
                <a:solidFill>
                  <a:schemeClr val="accent1">
                    <a:lumMod val="75000"/>
                  </a:schemeClr>
                </a:solidFill>
              </a:rPr>
              <a:t>。</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73472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
                                          </p:val>
                                        </p:tav>
                                        <p:tav tm="100000">
                                          <p:val>
                                            <p:strVal val="#ppt_w"/>
                                          </p:val>
                                        </p:tav>
                                      </p:tavLst>
                                    </p:anim>
                                    <p:anim calcmode="lin" valueType="num">
                                      <p:cBhvr>
                                        <p:cTn id="19" dur="500" fill="hold"/>
                                        <p:tgtEl>
                                          <p:spTgt spid="26"/>
                                        </p:tgtEl>
                                        <p:attrNameLst>
                                          <p:attrName>ppt_h</p:attrName>
                                        </p:attrNameLst>
                                      </p:cBhvr>
                                      <p:tavLst>
                                        <p:tav tm="0">
                                          <p:val>
                                            <p:fltVal val="0"/>
                                          </p:val>
                                        </p:tav>
                                        <p:tav tm="100000">
                                          <p:val>
                                            <p:strVal val="#ppt_h"/>
                                          </p:val>
                                        </p:tav>
                                      </p:tavLst>
                                    </p:anim>
                                    <p:anim calcmode="lin" valueType="num">
                                      <p:cBhvr>
                                        <p:cTn id="20" dur="500" fill="hold"/>
                                        <p:tgtEl>
                                          <p:spTgt spid="26"/>
                                        </p:tgtEl>
                                        <p:attrNameLst>
                                          <p:attrName>style.rotation</p:attrName>
                                        </p:attrNameLst>
                                      </p:cBhvr>
                                      <p:tavLst>
                                        <p:tav tm="0">
                                          <p:val>
                                            <p:fltVal val="360"/>
                                          </p:val>
                                        </p:tav>
                                        <p:tav tm="100000">
                                          <p:val>
                                            <p:fltVal val="0"/>
                                          </p:val>
                                        </p:tav>
                                      </p:tavLst>
                                    </p:anim>
                                    <p:animEffect transition="in" filter="fade">
                                      <p:cBhvr>
                                        <p:cTn id="21" dur="500"/>
                                        <p:tgtEl>
                                          <p:spTgt spid="2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360"/>
                                          </p:val>
                                        </p:tav>
                                        <p:tav tm="100000">
                                          <p:val>
                                            <p:fltVal val="0"/>
                                          </p:val>
                                        </p:tav>
                                      </p:tavLst>
                                    </p:anim>
                                    <p:animEffect transition="in" filter="fade">
                                      <p:cBhvr>
                                        <p:cTn id="32" dur="500"/>
                                        <p:tgtEl>
                                          <p:spTgt spid="28"/>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 calcmode="lin" valueType="num">
                                      <p:cBhvr>
                                        <p:cTn id="42" dur="500" fill="hold"/>
                                        <p:tgtEl>
                                          <p:spTgt spid="30"/>
                                        </p:tgtEl>
                                        <p:attrNameLst>
                                          <p:attrName>style.rotation</p:attrName>
                                        </p:attrNameLst>
                                      </p:cBhvr>
                                      <p:tavLst>
                                        <p:tav tm="0">
                                          <p:val>
                                            <p:fltVal val="360"/>
                                          </p:val>
                                        </p:tav>
                                        <p:tav tm="100000">
                                          <p:val>
                                            <p:fltVal val="0"/>
                                          </p:val>
                                        </p:tav>
                                      </p:tavLst>
                                    </p:anim>
                                    <p:animEffect transition="in" filter="fade">
                                      <p:cBhvr>
                                        <p:cTn id="43" dur="500"/>
                                        <p:tgtEl>
                                          <p:spTgt spid="30"/>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p:bldP spid="28" grpId="0" animBg="1"/>
      <p:bldP spid="29" grpId="0"/>
      <p:bldP spid="30" grpId="0" animBg="1"/>
      <p:bldP spid="3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a:extLst>
              <a:ext uri="{FF2B5EF4-FFF2-40B4-BE49-F238E27FC236}">
                <a16:creationId xmlns:a16="http://schemas.microsoft.com/office/drawing/2014/main" id="{404AE691-FAF7-B234-CD05-E3B71A39B16C}"/>
              </a:ext>
            </a:extLst>
          </p:cNvPr>
          <p:cNvSpPr/>
          <p:nvPr/>
        </p:nvSpPr>
        <p:spPr>
          <a:xfrm>
            <a:off x="575339" y="5202865"/>
            <a:ext cx="11041322" cy="602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POP3</a:t>
            </a:r>
            <a:r>
              <a:rPr lang="zh-CN" altLang="en-US" sz="2400" b="1" dirty="0"/>
              <a:t>和</a:t>
            </a:r>
            <a:r>
              <a:rPr lang="en-US" altLang="zh-CN" sz="2400" b="1" dirty="0"/>
              <a:t>IMAP4</a:t>
            </a:r>
            <a:r>
              <a:rPr lang="zh-CN" altLang="en-US" sz="2400" b="1" dirty="0"/>
              <a:t>都采用基于</a:t>
            </a:r>
            <a:r>
              <a:rPr lang="en-US" altLang="zh-CN" sz="2400" b="1" dirty="0"/>
              <a:t>TCP</a:t>
            </a:r>
            <a:r>
              <a:rPr lang="zh-CN" altLang="en-US" sz="2400" b="1" dirty="0"/>
              <a:t>连接的客户</a:t>
            </a:r>
            <a:r>
              <a:rPr lang="en-US" altLang="zh-CN" sz="2400" b="1" dirty="0"/>
              <a:t>/</a:t>
            </a:r>
            <a:r>
              <a:rPr lang="zh-CN" altLang="en-US" sz="2400" b="1" dirty="0"/>
              <a:t>服务器方式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常用的邮件读取协议</a:t>
              </a:r>
            </a:p>
          </p:txBody>
        </p:sp>
      </p:grpSp>
      <p:sp>
        <p:nvSpPr>
          <p:cNvPr id="79" name="矩形 78">
            <a:extLst>
              <a:ext uri="{FF2B5EF4-FFF2-40B4-BE49-F238E27FC236}">
                <a16:creationId xmlns:a16="http://schemas.microsoft.com/office/drawing/2014/main" id="{4903A53F-490D-9759-B15F-E0FBB7BE9877}"/>
              </a:ext>
            </a:extLst>
          </p:cNvPr>
          <p:cNvSpPr/>
          <p:nvPr/>
        </p:nvSpPr>
        <p:spPr>
          <a:xfrm>
            <a:off x="575339" y="1652746"/>
            <a:ext cx="5258391" cy="7785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solidFill>
                  <a:schemeClr val="bg1"/>
                </a:solidFill>
              </a:rPr>
              <a:t>邮局协议</a:t>
            </a:r>
            <a:endParaRPr lang="en-US" altLang="zh-CN" sz="2000" b="1" dirty="0">
              <a:solidFill>
                <a:schemeClr val="bg1"/>
              </a:solidFill>
            </a:endParaRPr>
          </a:p>
          <a:p>
            <a:pPr algn="ctr"/>
            <a:r>
              <a:rPr lang="zh-CN" altLang="en-US" b="1" dirty="0">
                <a:solidFill>
                  <a:schemeClr val="bg1"/>
                </a:solidFill>
              </a:rPr>
              <a:t>（</a:t>
            </a:r>
            <a:r>
              <a:rPr lang="en-US" altLang="zh-CN" b="1" dirty="0">
                <a:solidFill>
                  <a:schemeClr val="bg1"/>
                </a:solidFill>
              </a:rPr>
              <a:t>Post Office Protocol</a:t>
            </a:r>
            <a:r>
              <a:rPr lang="zh-CN" altLang="en-US" b="1" dirty="0">
                <a:solidFill>
                  <a:schemeClr val="bg1"/>
                </a:solidFill>
              </a:rPr>
              <a:t>，</a:t>
            </a:r>
            <a:r>
              <a:rPr lang="en-US" altLang="zh-CN" b="1" dirty="0">
                <a:solidFill>
                  <a:schemeClr val="bg1"/>
                </a:solidFill>
              </a:rPr>
              <a:t>POP</a:t>
            </a:r>
            <a:r>
              <a:rPr lang="zh-CN" altLang="en-US" b="1" dirty="0">
                <a:solidFill>
                  <a:schemeClr val="bg1"/>
                </a:solidFill>
              </a:rPr>
              <a:t>）</a:t>
            </a:r>
            <a:endParaRPr lang="zh-CN" altLang="en-US" dirty="0">
              <a:solidFill>
                <a:schemeClr val="bg1"/>
              </a:solidFill>
            </a:endParaRPr>
          </a:p>
        </p:txBody>
      </p:sp>
      <p:grpSp>
        <p:nvGrpSpPr>
          <p:cNvPr id="104" name="组合 103">
            <a:extLst>
              <a:ext uri="{FF2B5EF4-FFF2-40B4-BE49-F238E27FC236}">
                <a16:creationId xmlns:a16="http://schemas.microsoft.com/office/drawing/2014/main" id="{9DA521EB-75B7-4626-6EB5-FDB6F9B44D7B}"/>
              </a:ext>
            </a:extLst>
          </p:cNvPr>
          <p:cNvGrpSpPr/>
          <p:nvPr/>
        </p:nvGrpSpPr>
        <p:grpSpPr>
          <a:xfrm>
            <a:off x="575339" y="2438398"/>
            <a:ext cx="5258391" cy="2636875"/>
            <a:chOff x="575339" y="2438398"/>
            <a:chExt cx="5258391" cy="2636875"/>
          </a:xfrm>
        </p:grpSpPr>
        <p:sp>
          <p:nvSpPr>
            <p:cNvPr id="80" name="矩形 79">
              <a:extLst>
                <a:ext uri="{FF2B5EF4-FFF2-40B4-BE49-F238E27FC236}">
                  <a16:creationId xmlns:a16="http://schemas.microsoft.com/office/drawing/2014/main" id="{1FB1A93F-374E-5E59-6C8E-758E8A516F23}"/>
                </a:ext>
              </a:extLst>
            </p:cNvPr>
            <p:cNvSpPr/>
            <p:nvPr/>
          </p:nvSpPr>
          <p:spPr>
            <a:xfrm>
              <a:off x="575339" y="2438398"/>
              <a:ext cx="5258391" cy="2636875"/>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bg1"/>
                </a:solidFill>
              </a:endParaRPr>
            </a:p>
          </p:txBody>
        </p:sp>
        <p:grpSp>
          <p:nvGrpSpPr>
            <p:cNvPr id="100" name="组合 99">
              <a:extLst>
                <a:ext uri="{FF2B5EF4-FFF2-40B4-BE49-F238E27FC236}">
                  <a16:creationId xmlns:a16="http://schemas.microsoft.com/office/drawing/2014/main" id="{06720298-F8E3-C095-A98A-59D5B4A24B3B}"/>
                </a:ext>
              </a:extLst>
            </p:cNvPr>
            <p:cNvGrpSpPr/>
            <p:nvPr/>
          </p:nvGrpSpPr>
          <p:grpSpPr>
            <a:xfrm>
              <a:off x="711202" y="2578334"/>
              <a:ext cx="4692503" cy="369332"/>
              <a:chOff x="711202" y="2578334"/>
              <a:chExt cx="4692503" cy="369332"/>
            </a:xfrm>
          </p:grpSpPr>
          <p:sp>
            <p:nvSpPr>
              <p:cNvPr id="81" name="椭圆 80">
                <a:extLst>
                  <a:ext uri="{FF2B5EF4-FFF2-40B4-BE49-F238E27FC236}">
                    <a16:creationId xmlns:a16="http://schemas.microsoft.com/office/drawing/2014/main" id="{6F6673A7-A63F-1A03-CD9E-5D01AA2BBC06}"/>
                  </a:ext>
                </a:extLst>
              </p:cNvPr>
              <p:cNvSpPr/>
              <p:nvPr/>
            </p:nvSpPr>
            <p:spPr>
              <a:xfrm>
                <a:off x="711202" y="2666409"/>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5D1C24CB-B9F4-9CA2-CA1F-46FEE666ED27}"/>
                  </a:ext>
                </a:extLst>
              </p:cNvPr>
              <p:cNvSpPr txBox="1"/>
              <p:nvPr/>
            </p:nvSpPr>
            <p:spPr>
              <a:xfrm>
                <a:off x="959295" y="2578334"/>
                <a:ext cx="4444410" cy="369332"/>
              </a:xfrm>
              <a:prstGeom prst="rect">
                <a:avLst/>
              </a:prstGeom>
              <a:noFill/>
            </p:spPr>
            <p:txBody>
              <a:bodyPr wrap="square" rtlCol="0">
                <a:spAutoFit/>
              </a:bodyPr>
              <a:lstStyle/>
              <a:p>
                <a:r>
                  <a:rPr lang="en-US" altLang="zh-CN" b="1" dirty="0"/>
                  <a:t>POP3</a:t>
                </a:r>
                <a:r>
                  <a:rPr lang="zh-CN" altLang="en-US" b="1" dirty="0"/>
                  <a:t>是其第三个版本，是因特网正式标准。</a:t>
                </a:r>
                <a:endParaRPr lang="zh-CN" altLang="en-US" dirty="0"/>
              </a:p>
            </p:txBody>
          </p:sp>
        </p:grpSp>
        <p:grpSp>
          <p:nvGrpSpPr>
            <p:cNvPr id="101" name="组合 100">
              <a:extLst>
                <a:ext uri="{FF2B5EF4-FFF2-40B4-BE49-F238E27FC236}">
                  <a16:creationId xmlns:a16="http://schemas.microsoft.com/office/drawing/2014/main" id="{D1D41F34-B6DF-5714-E211-FA1143BB8005}"/>
                </a:ext>
              </a:extLst>
            </p:cNvPr>
            <p:cNvGrpSpPr/>
            <p:nvPr/>
          </p:nvGrpSpPr>
          <p:grpSpPr>
            <a:xfrm>
              <a:off x="711202" y="3028386"/>
              <a:ext cx="4692503" cy="369332"/>
              <a:chOff x="711202" y="3028386"/>
              <a:chExt cx="4692503" cy="369332"/>
            </a:xfrm>
          </p:grpSpPr>
          <p:sp>
            <p:nvSpPr>
              <p:cNvPr id="83" name="椭圆 82">
                <a:extLst>
                  <a:ext uri="{FF2B5EF4-FFF2-40B4-BE49-F238E27FC236}">
                    <a16:creationId xmlns:a16="http://schemas.microsoft.com/office/drawing/2014/main" id="{BC2D0DF1-2945-F49D-4E4C-36EB713379E2}"/>
                  </a:ext>
                </a:extLst>
              </p:cNvPr>
              <p:cNvSpPr/>
              <p:nvPr/>
            </p:nvSpPr>
            <p:spPr>
              <a:xfrm>
                <a:off x="711202" y="3116461"/>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EF090729-EBD4-DE4E-C405-5EB21103A8AA}"/>
                  </a:ext>
                </a:extLst>
              </p:cNvPr>
              <p:cNvSpPr txBox="1"/>
              <p:nvPr/>
            </p:nvSpPr>
            <p:spPr>
              <a:xfrm>
                <a:off x="959295" y="3028386"/>
                <a:ext cx="4444410" cy="369332"/>
              </a:xfrm>
              <a:prstGeom prst="rect">
                <a:avLst/>
              </a:prstGeom>
              <a:noFill/>
            </p:spPr>
            <p:txBody>
              <a:bodyPr wrap="square" rtlCol="0">
                <a:spAutoFit/>
              </a:bodyPr>
              <a:lstStyle/>
              <a:p>
                <a:r>
                  <a:rPr lang="zh-CN" altLang="en-US" b="1" dirty="0"/>
                  <a:t>非常简单、功能有限的邮件读取协议。</a:t>
                </a:r>
                <a:endParaRPr lang="zh-CN" altLang="en-US" dirty="0"/>
              </a:p>
            </p:txBody>
          </p:sp>
        </p:grpSp>
        <p:grpSp>
          <p:nvGrpSpPr>
            <p:cNvPr id="102" name="组合 101">
              <a:extLst>
                <a:ext uri="{FF2B5EF4-FFF2-40B4-BE49-F238E27FC236}">
                  <a16:creationId xmlns:a16="http://schemas.microsoft.com/office/drawing/2014/main" id="{CF6B72A1-F51B-518D-3666-83575B140E3B}"/>
                </a:ext>
              </a:extLst>
            </p:cNvPr>
            <p:cNvGrpSpPr/>
            <p:nvPr/>
          </p:nvGrpSpPr>
          <p:grpSpPr>
            <a:xfrm>
              <a:off x="711202" y="3481843"/>
              <a:ext cx="5065823" cy="646331"/>
              <a:chOff x="711202" y="3481843"/>
              <a:chExt cx="5065823" cy="646331"/>
            </a:xfrm>
          </p:grpSpPr>
          <p:sp>
            <p:nvSpPr>
              <p:cNvPr id="85" name="椭圆 84">
                <a:extLst>
                  <a:ext uri="{FF2B5EF4-FFF2-40B4-BE49-F238E27FC236}">
                    <a16:creationId xmlns:a16="http://schemas.microsoft.com/office/drawing/2014/main" id="{6B11AF27-1CD9-79E0-CB1E-F1E2822D11EE}"/>
                  </a:ext>
                </a:extLst>
              </p:cNvPr>
              <p:cNvSpPr/>
              <p:nvPr/>
            </p:nvSpPr>
            <p:spPr>
              <a:xfrm>
                <a:off x="711202" y="3569918"/>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45572D1F-9A1C-7CE7-8226-4D1D3558E59B}"/>
                  </a:ext>
                </a:extLst>
              </p:cNvPr>
              <p:cNvSpPr txBox="1"/>
              <p:nvPr/>
            </p:nvSpPr>
            <p:spPr>
              <a:xfrm>
                <a:off x="959294" y="3481843"/>
                <a:ext cx="4817731" cy="646331"/>
              </a:xfrm>
              <a:prstGeom prst="rect">
                <a:avLst/>
              </a:prstGeom>
              <a:noFill/>
            </p:spPr>
            <p:txBody>
              <a:bodyPr wrap="square" rtlCol="0">
                <a:spAutoFit/>
              </a:bodyPr>
              <a:lstStyle/>
              <a:p>
                <a:r>
                  <a:rPr lang="zh-CN" altLang="en-US" b="1" dirty="0"/>
                  <a:t>用户只能以</a:t>
                </a:r>
                <a:r>
                  <a:rPr lang="zh-CN" altLang="en-US" b="1" dirty="0">
                    <a:solidFill>
                      <a:schemeClr val="accent1">
                        <a:lumMod val="75000"/>
                      </a:schemeClr>
                    </a:solidFill>
                  </a:rPr>
                  <a:t>下载并删除方式</a:t>
                </a:r>
                <a:r>
                  <a:rPr lang="zh-CN" altLang="en-US" b="1" dirty="0"/>
                  <a:t>或</a:t>
                </a:r>
                <a:r>
                  <a:rPr lang="zh-CN" altLang="en-US" b="1" dirty="0">
                    <a:solidFill>
                      <a:schemeClr val="accent1">
                        <a:lumMod val="75000"/>
                      </a:schemeClr>
                    </a:solidFill>
                  </a:rPr>
                  <a:t>下载并保留方式</a:t>
                </a:r>
                <a:r>
                  <a:rPr lang="zh-CN" altLang="en-US" b="1" dirty="0"/>
                  <a:t>从邮件服务器下载邮件到用户方计算机。</a:t>
                </a:r>
                <a:endParaRPr lang="zh-CN" altLang="en-US" dirty="0"/>
              </a:p>
            </p:txBody>
          </p:sp>
        </p:grpSp>
        <p:grpSp>
          <p:nvGrpSpPr>
            <p:cNvPr id="103" name="组合 102">
              <a:extLst>
                <a:ext uri="{FF2B5EF4-FFF2-40B4-BE49-F238E27FC236}">
                  <a16:creationId xmlns:a16="http://schemas.microsoft.com/office/drawing/2014/main" id="{D93E6C84-39E8-50D8-6895-7172FE09CB0E}"/>
                </a:ext>
              </a:extLst>
            </p:cNvPr>
            <p:cNvGrpSpPr/>
            <p:nvPr/>
          </p:nvGrpSpPr>
          <p:grpSpPr>
            <a:xfrm>
              <a:off x="711202" y="4212299"/>
              <a:ext cx="5065823" cy="646331"/>
              <a:chOff x="711202" y="4212299"/>
              <a:chExt cx="5065823" cy="646331"/>
            </a:xfrm>
          </p:grpSpPr>
          <p:sp>
            <p:nvSpPr>
              <p:cNvPr id="87" name="椭圆 86">
                <a:extLst>
                  <a:ext uri="{FF2B5EF4-FFF2-40B4-BE49-F238E27FC236}">
                    <a16:creationId xmlns:a16="http://schemas.microsoft.com/office/drawing/2014/main" id="{44E02643-9446-C617-241B-E5E9DDE08105}"/>
                  </a:ext>
                </a:extLst>
              </p:cNvPr>
              <p:cNvSpPr/>
              <p:nvPr/>
            </p:nvSpPr>
            <p:spPr>
              <a:xfrm>
                <a:off x="711202" y="4300374"/>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3B8E94F2-59D2-D3BF-C379-6E1DE41227DD}"/>
                  </a:ext>
                </a:extLst>
              </p:cNvPr>
              <p:cNvSpPr txBox="1"/>
              <p:nvPr/>
            </p:nvSpPr>
            <p:spPr>
              <a:xfrm>
                <a:off x="959294" y="4212299"/>
                <a:ext cx="4817731" cy="646331"/>
              </a:xfrm>
              <a:prstGeom prst="rect">
                <a:avLst/>
              </a:prstGeom>
              <a:noFill/>
            </p:spPr>
            <p:txBody>
              <a:bodyPr wrap="square" rtlCol="0">
                <a:spAutoFit/>
              </a:bodyPr>
              <a:lstStyle/>
              <a:p>
                <a:r>
                  <a:rPr lang="zh-CN" altLang="en-US" b="1" dirty="0">
                    <a:solidFill>
                      <a:schemeClr val="accent1">
                        <a:lumMod val="75000"/>
                      </a:schemeClr>
                    </a:solidFill>
                  </a:rPr>
                  <a:t>不允许用户在邮件服务器上管理自己的邮件</a:t>
                </a:r>
                <a:r>
                  <a:rPr lang="zh-CN" altLang="en-US" b="1" dirty="0"/>
                  <a:t>。（例如创建文件夹，对邮件进行分类管理等）。</a:t>
                </a:r>
                <a:endParaRPr lang="en-US" altLang="zh-CN" b="1" dirty="0"/>
              </a:p>
            </p:txBody>
          </p:sp>
        </p:grpSp>
      </p:grpSp>
      <p:sp>
        <p:nvSpPr>
          <p:cNvPr id="89" name="矩形 88">
            <a:extLst>
              <a:ext uri="{FF2B5EF4-FFF2-40B4-BE49-F238E27FC236}">
                <a16:creationId xmlns:a16="http://schemas.microsoft.com/office/drawing/2014/main" id="{E9CB00CD-07A7-2294-67B0-07D71C5E2FF5}"/>
              </a:ext>
            </a:extLst>
          </p:cNvPr>
          <p:cNvSpPr/>
          <p:nvPr/>
        </p:nvSpPr>
        <p:spPr>
          <a:xfrm>
            <a:off x="6358270" y="1652746"/>
            <a:ext cx="5258391" cy="7785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solidFill>
                  <a:schemeClr val="bg1"/>
                </a:solidFill>
              </a:rPr>
              <a:t>因特网邮件访问协议</a:t>
            </a:r>
            <a:endParaRPr lang="en-US" altLang="zh-CN" sz="2000" b="1" dirty="0">
              <a:solidFill>
                <a:schemeClr val="bg1"/>
              </a:solidFill>
            </a:endParaRPr>
          </a:p>
          <a:p>
            <a:pPr algn="ctr"/>
            <a:r>
              <a:rPr lang="zh-CN" altLang="en-US" sz="2000" b="1" dirty="0">
                <a:solidFill>
                  <a:schemeClr val="bg1"/>
                </a:solidFill>
              </a:rPr>
              <a:t>（</a:t>
            </a:r>
            <a:r>
              <a:rPr lang="en-US" altLang="zh-CN" sz="2000" b="1" dirty="0">
                <a:solidFill>
                  <a:schemeClr val="bg1"/>
                </a:solidFill>
              </a:rPr>
              <a:t>Internet Message Access Protocol</a:t>
            </a:r>
            <a:r>
              <a:rPr lang="zh-CN" altLang="en-US" sz="2000" b="1" dirty="0">
                <a:solidFill>
                  <a:schemeClr val="bg1"/>
                </a:solidFill>
              </a:rPr>
              <a:t>，</a:t>
            </a:r>
            <a:r>
              <a:rPr lang="en-US" altLang="zh-CN" sz="2000" b="1" dirty="0">
                <a:solidFill>
                  <a:schemeClr val="bg1"/>
                </a:solidFill>
              </a:rPr>
              <a:t>IMAP</a:t>
            </a:r>
            <a:r>
              <a:rPr lang="zh-CN" altLang="en-US" sz="2000" b="1" dirty="0">
                <a:solidFill>
                  <a:schemeClr val="bg1"/>
                </a:solidFill>
              </a:rPr>
              <a:t>）</a:t>
            </a:r>
            <a:endParaRPr lang="zh-CN" altLang="en-US" dirty="0">
              <a:solidFill>
                <a:schemeClr val="bg1"/>
              </a:solidFill>
            </a:endParaRPr>
          </a:p>
        </p:txBody>
      </p:sp>
      <p:grpSp>
        <p:nvGrpSpPr>
          <p:cNvPr id="105" name="组合 104">
            <a:extLst>
              <a:ext uri="{FF2B5EF4-FFF2-40B4-BE49-F238E27FC236}">
                <a16:creationId xmlns:a16="http://schemas.microsoft.com/office/drawing/2014/main" id="{D3DD553E-15AF-3B14-B831-C7DB4EBCBEF6}"/>
              </a:ext>
            </a:extLst>
          </p:cNvPr>
          <p:cNvGrpSpPr/>
          <p:nvPr/>
        </p:nvGrpSpPr>
        <p:grpSpPr>
          <a:xfrm>
            <a:off x="6358270" y="2434487"/>
            <a:ext cx="5258391" cy="2636875"/>
            <a:chOff x="6358270" y="2434487"/>
            <a:chExt cx="5258391" cy="2636875"/>
          </a:xfrm>
        </p:grpSpPr>
        <p:sp>
          <p:nvSpPr>
            <p:cNvPr id="90" name="矩形 89">
              <a:extLst>
                <a:ext uri="{FF2B5EF4-FFF2-40B4-BE49-F238E27FC236}">
                  <a16:creationId xmlns:a16="http://schemas.microsoft.com/office/drawing/2014/main" id="{6B7BD012-D5B4-24B0-BB23-0DEF9BA70590}"/>
                </a:ext>
              </a:extLst>
            </p:cNvPr>
            <p:cNvSpPr/>
            <p:nvPr/>
          </p:nvSpPr>
          <p:spPr>
            <a:xfrm>
              <a:off x="6358270" y="2434487"/>
              <a:ext cx="5258391" cy="2636875"/>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solidFill>
                  <a:schemeClr val="bg1"/>
                </a:solidFill>
              </a:endParaRPr>
            </a:p>
          </p:txBody>
        </p:sp>
        <p:sp>
          <p:nvSpPr>
            <p:cNvPr id="91" name="椭圆 90">
              <a:extLst>
                <a:ext uri="{FF2B5EF4-FFF2-40B4-BE49-F238E27FC236}">
                  <a16:creationId xmlns:a16="http://schemas.microsoft.com/office/drawing/2014/main" id="{4B45CBE3-C02C-1E1F-CFC1-73B513FA8F67}"/>
                </a:ext>
              </a:extLst>
            </p:cNvPr>
            <p:cNvSpPr/>
            <p:nvPr/>
          </p:nvSpPr>
          <p:spPr>
            <a:xfrm>
              <a:off x="6482905" y="2666409"/>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0C7FC5EC-1AA7-1C65-FC60-ECD970ED4972}"/>
                </a:ext>
              </a:extLst>
            </p:cNvPr>
            <p:cNvSpPr txBox="1"/>
            <p:nvPr/>
          </p:nvSpPr>
          <p:spPr>
            <a:xfrm>
              <a:off x="6730998" y="2578334"/>
              <a:ext cx="4749800" cy="369332"/>
            </a:xfrm>
            <a:prstGeom prst="rect">
              <a:avLst/>
            </a:prstGeom>
            <a:noFill/>
          </p:spPr>
          <p:txBody>
            <a:bodyPr wrap="square" rtlCol="0">
              <a:spAutoFit/>
            </a:bodyPr>
            <a:lstStyle/>
            <a:p>
              <a:r>
                <a:rPr lang="en-US" altLang="zh-CN" b="1" dirty="0"/>
                <a:t>IMAP4</a:t>
              </a:r>
              <a:r>
                <a:rPr lang="zh-CN" altLang="en-US" b="1" dirty="0"/>
                <a:t>是其第四个版本，是因特网建议标准。</a:t>
              </a:r>
              <a:endParaRPr lang="zh-CN" altLang="en-US" dirty="0"/>
            </a:p>
          </p:txBody>
        </p:sp>
        <p:sp>
          <p:nvSpPr>
            <p:cNvPr id="93" name="椭圆 92">
              <a:extLst>
                <a:ext uri="{FF2B5EF4-FFF2-40B4-BE49-F238E27FC236}">
                  <a16:creationId xmlns:a16="http://schemas.microsoft.com/office/drawing/2014/main" id="{428DFE39-BE98-25DC-C2B4-3C6E4E686F6A}"/>
                </a:ext>
              </a:extLst>
            </p:cNvPr>
            <p:cNvSpPr/>
            <p:nvPr/>
          </p:nvSpPr>
          <p:spPr>
            <a:xfrm>
              <a:off x="6482905" y="3116461"/>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9B523B79-97B6-3FCC-A959-8F85BC2F356D}"/>
                </a:ext>
              </a:extLst>
            </p:cNvPr>
            <p:cNvSpPr txBox="1"/>
            <p:nvPr/>
          </p:nvSpPr>
          <p:spPr>
            <a:xfrm>
              <a:off x="6730998" y="3028386"/>
              <a:ext cx="4444410" cy="369332"/>
            </a:xfrm>
            <a:prstGeom prst="rect">
              <a:avLst/>
            </a:prstGeom>
            <a:noFill/>
          </p:spPr>
          <p:txBody>
            <a:bodyPr wrap="square" rtlCol="0">
              <a:spAutoFit/>
            </a:bodyPr>
            <a:lstStyle/>
            <a:p>
              <a:r>
                <a:rPr lang="zh-CN" altLang="en-US" b="1" dirty="0"/>
                <a:t>功能比</a:t>
              </a:r>
              <a:r>
                <a:rPr lang="en-US" altLang="zh-CN" b="1" dirty="0"/>
                <a:t>POP3</a:t>
              </a:r>
              <a:r>
                <a:rPr lang="zh-CN" altLang="en-US" b="1" dirty="0"/>
                <a:t>强大的邮件读取协议。</a:t>
              </a:r>
              <a:endParaRPr lang="zh-CN" altLang="en-US" dirty="0"/>
            </a:p>
          </p:txBody>
        </p:sp>
        <p:sp>
          <p:nvSpPr>
            <p:cNvPr id="95" name="椭圆 94">
              <a:extLst>
                <a:ext uri="{FF2B5EF4-FFF2-40B4-BE49-F238E27FC236}">
                  <a16:creationId xmlns:a16="http://schemas.microsoft.com/office/drawing/2014/main" id="{BF6428C5-E07E-046B-9F0C-FB2A8D364485}"/>
                </a:ext>
              </a:extLst>
            </p:cNvPr>
            <p:cNvSpPr/>
            <p:nvPr/>
          </p:nvSpPr>
          <p:spPr>
            <a:xfrm>
              <a:off x="6482905" y="3569918"/>
              <a:ext cx="196112" cy="1961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35E74876-126D-65CE-FC0C-13EFCC134AF2}"/>
                </a:ext>
              </a:extLst>
            </p:cNvPr>
            <p:cNvSpPr txBox="1"/>
            <p:nvPr/>
          </p:nvSpPr>
          <p:spPr>
            <a:xfrm>
              <a:off x="6730997" y="3481843"/>
              <a:ext cx="4817731" cy="923330"/>
            </a:xfrm>
            <a:prstGeom prst="rect">
              <a:avLst/>
            </a:prstGeom>
            <a:noFill/>
          </p:spPr>
          <p:txBody>
            <a:bodyPr wrap="square" rtlCol="0">
              <a:spAutoFit/>
            </a:bodyPr>
            <a:lstStyle/>
            <a:p>
              <a:r>
                <a:rPr lang="zh-CN" altLang="en-US" b="1" dirty="0">
                  <a:solidFill>
                    <a:schemeClr val="accent1">
                      <a:lumMod val="75000"/>
                    </a:schemeClr>
                  </a:solidFill>
                </a:rPr>
                <a:t>用户在自己的计算机上就可以操控邮件服务器中的邮箱</a:t>
              </a:r>
              <a:r>
                <a:rPr lang="zh-CN" altLang="en-US" b="1" dirty="0"/>
                <a:t>，就像在本地操控一样，因此</a:t>
              </a:r>
              <a:r>
                <a:rPr lang="en-US" altLang="zh-CN" b="1" dirty="0"/>
                <a:t>IMAP</a:t>
              </a:r>
              <a:r>
                <a:rPr lang="zh-CN" altLang="en-US" b="1" dirty="0"/>
                <a:t>是一个联机协议。</a:t>
              </a:r>
              <a:endParaRPr lang="zh-CN" altLang="en-US" dirty="0"/>
            </a:p>
          </p:txBody>
        </p:sp>
      </p:grpSp>
      <p:sp>
        <p:nvSpPr>
          <p:cNvPr id="107" name="文本框 106">
            <a:extLst>
              <a:ext uri="{FF2B5EF4-FFF2-40B4-BE49-F238E27FC236}">
                <a16:creationId xmlns:a16="http://schemas.microsoft.com/office/drawing/2014/main" id="{48558B05-7699-FD54-33D9-ADCC662D3AAE}"/>
              </a:ext>
            </a:extLst>
          </p:cNvPr>
          <p:cNvSpPr txBox="1"/>
          <p:nvPr/>
        </p:nvSpPr>
        <p:spPr>
          <a:xfrm>
            <a:off x="582430" y="5329213"/>
            <a:ext cx="1467293" cy="369332"/>
          </a:xfrm>
          <a:prstGeom prst="rect">
            <a:avLst/>
          </a:prstGeom>
          <a:noFill/>
        </p:spPr>
        <p:txBody>
          <a:bodyPr wrap="square" rtlCol="0">
            <a:spAutoFit/>
          </a:bodyPr>
          <a:lstStyle/>
          <a:p>
            <a:r>
              <a:rPr lang="zh-CN" altLang="en-US" b="1" dirty="0">
                <a:solidFill>
                  <a:schemeClr val="bg1"/>
                </a:solidFill>
              </a:rPr>
              <a:t>端口号为</a:t>
            </a:r>
            <a:r>
              <a:rPr lang="en-US" altLang="zh-CN" b="1" dirty="0">
                <a:solidFill>
                  <a:schemeClr val="bg1"/>
                </a:solidFill>
              </a:rPr>
              <a:t>110</a:t>
            </a:r>
            <a:endParaRPr lang="zh-CN" altLang="en-US" b="1" dirty="0">
              <a:solidFill>
                <a:schemeClr val="bg1"/>
              </a:solidFill>
            </a:endParaRPr>
          </a:p>
        </p:txBody>
      </p:sp>
      <p:sp>
        <p:nvSpPr>
          <p:cNvPr id="108" name="文本框 107">
            <a:extLst>
              <a:ext uri="{FF2B5EF4-FFF2-40B4-BE49-F238E27FC236}">
                <a16:creationId xmlns:a16="http://schemas.microsoft.com/office/drawing/2014/main" id="{845B0EF6-032D-65F6-8694-F9D2528499AE}"/>
              </a:ext>
            </a:extLst>
          </p:cNvPr>
          <p:cNvSpPr txBox="1"/>
          <p:nvPr/>
        </p:nvSpPr>
        <p:spPr>
          <a:xfrm>
            <a:off x="10143462" y="5329213"/>
            <a:ext cx="1467293" cy="369332"/>
          </a:xfrm>
          <a:prstGeom prst="rect">
            <a:avLst/>
          </a:prstGeom>
          <a:noFill/>
        </p:spPr>
        <p:txBody>
          <a:bodyPr wrap="square" rtlCol="0">
            <a:spAutoFit/>
          </a:bodyPr>
          <a:lstStyle/>
          <a:p>
            <a:r>
              <a:rPr lang="zh-CN" altLang="en-US" b="1" dirty="0">
                <a:solidFill>
                  <a:schemeClr val="bg1"/>
                </a:solidFill>
              </a:rPr>
              <a:t>端口号为</a:t>
            </a:r>
            <a:r>
              <a:rPr lang="en-US" altLang="zh-CN" b="1" dirty="0">
                <a:solidFill>
                  <a:schemeClr val="bg1"/>
                </a:solidFill>
              </a:rPr>
              <a:t>143</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39530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p:cTn id="13" dur="500" fill="hold"/>
                                        <p:tgtEl>
                                          <p:spTgt spid="79"/>
                                        </p:tgtEl>
                                        <p:attrNameLst>
                                          <p:attrName>ppt_w</p:attrName>
                                        </p:attrNameLst>
                                      </p:cBhvr>
                                      <p:tavLst>
                                        <p:tav tm="0">
                                          <p:val>
                                            <p:fltVal val="0"/>
                                          </p:val>
                                        </p:tav>
                                        <p:tav tm="100000">
                                          <p:val>
                                            <p:strVal val="#ppt_w"/>
                                          </p:val>
                                        </p:tav>
                                      </p:tavLst>
                                    </p:anim>
                                    <p:anim calcmode="lin" valueType="num">
                                      <p:cBhvr>
                                        <p:cTn id="14" dur="500" fill="hold"/>
                                        <p:tgtEl>
                                          <p:spTgt spid="79"/>
                                        </p:tgtEl>
                                        <p:attrNameLst>
                                          <p:attrName>ppt_h</p:attrName>
                                        </p:attrNameLst>
                                      </p:cBhvr>
                                      <p:tavLst>
                                        <p:tav tm="0">
                                          <p:val>
                                            <p:fltVal val="0"/>
                                          </p:val>
                                        </p:tav>
                                        <p:tav tm="100000">
                                          <p:val>
                                            <p:strVal val="#ppt_h"/>
                                          </p:val>
                                        </p:tav>
                                      </p:tavLst>
                                    </p:anim>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89"/>
                                        </p:tgtEl>
                                        <p:attrNameLst>
                                          <p:attrName>style.visibility</p:attrName>
                                        </p:attrNameLst>
                                      </p:cBhvr>
                                      <p:to>
                                        <p:strVal val="visible"/>
                                      </p:to>
                                    </p:set>
                                    <p:anim calcmode="lin" valueType="num">
                                      <p:cBhvr>
                                        <p:cTn id="20" dur="500" fill="hold"/>
                                        <p:tgtEl>
                                          <p:spTgt spid="89"/>
                                        </p:tgtEl>
                                        <p:attrNameLst>
                                          <p:attrName>ppt_w</p:attrName>
                                        </p:attrNameLst>
                                      </p:cBhvr>
                                      <p:tavLst>
                                        <p:tav tm="0">
                                          <p:val>
                                            <p:fltVal val="0"/>
                                          </p:val>
                                        </p:tav>
                                        <p:tav tm="100000">
                                          <p:val>
                                            <p:strVal val="#ppt_w"/>
                                          </p:val>
                                        </p:tav>
                                      </p:tavLst>
                                    </p:anim>
                                    <p:anim calcmode="lin" valueType="num">
                                      <p:cBhvr>
                                        <p:cTn id="21" dur="500" fill="hold"/>
                                        <p:tgtEl>
                                          <p:spTgt spid="89"/>
                                        </p:tgtEl>
                                        <p:attrNameLst>
                                          <p:attrName>ppt_h</p:attrName>
                                        </p:attrNameLst>
                                      </p:cBhvr>
                                      <p:tavLst>
                                        <p:tav tm="0">
                                          <p:val>
                                            <p:fltVal val="0"/>
                                          </p:val>
                                        </p:tav>
                                        <p:tav tm="100000">
                                          <p:val>
                                            <p:strVal val="#ppt_h"/>
                                          </p:val>
                                        </p:tav>
                                      </p:tavLst>
                                    </p:anim>
                                    <p:animEffect transition="in" filter="fade">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up)">
                                      <p:cBhvr>
                                        <p:cTn id="27" dur="5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up)">
                                      <p:cBhvr>
                                        <p:cTn id="32" dur="500"/>
                                        <p:tgtEl>
                                          <p:spTgt spid="10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p:tgtEl>
                                          <p:spTgt spid="106"/>
                                        </p:tgtEl>
                                        <p:attrNameLst>
                                          <p:attrName>ppt_y</p:attrName>
                                        </p:attrNameLst>
                                      </p:cBhvr>
                                      <p:tavLst>
                                        <p:tav tm="0">
                                          <p:val>
                                            <p:strVal val="#ppt_y-#ppt_h*1.125000"/>
                                          </p:val>
                                        </p:tav>
                                        <p:tav tm="100000">
                                          <p:val>
                                            <p:strVal val="#ppt_y"/>
                                          </p:val>
                                        </p:tav>
                                      </p:tavLst>
                                    </p:anim>
                                    <p:animEffect transition="in" filter="wipe(down)">
                                      <p:cBhvr>
                                        <p:cTn id="38" dur="5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grpId="0" nodeType="clickEffect">
                                  <p:stCondLst>
                                    <p:cond delay="0"/>
                                  </p:stCondLst>
                                  <p:childTnLst>
                                    <p:set>
                                      <p:cBhvr>
                                        <p:cTn id="42" dur="1" fill="hold">
                                          <p:stCondLst>
                                            <p:cond delay="0"/>
                                          </p:stCondLst>
                                        </p:cTn>
                                        <p:tgtEl>
                                          <p:spTgt spid="107"/>
                                        </p:tgtEl>
                                        <p:attrNameLst>
                                          <p:attrName>style.visibility</p:attrName>
                                        </p:attrNameLst>
                                      </p:cBhvr>
                                      <p:to>
                                        <p:strVal val="visible"/>
                                      </p:to>
                                    </p:set>
                                    <p:anim calcmode="lin" valueType="num">
                                      <p:cBhvr>
                                        <p:cTn id="43" dur="500" fill="hold"/>
                                        <p:tgtEl>
                                          <p:spTgt spid="107"/>
                                        </p:tgtEl>
                                        <p:attrNameLst>
                                          <p:attrName>ppt_w</p:attrName>
                                        </p:attrNameLst>
                                      </p:cBhvr>
                                      <p:tavLst>
                                        <p:tav tm="0">
                                          <p:val>
                                            <p:fltVal val="0"/>
                                          </p:val>
                                        </p:tav>
                                        <p:tav tm="100000">
                                          <p:val>
                                            <p:strVal val="#ppt_w"/>
                                          </p:val>
                                        </p:tav>
                                      </p:tavLst>
                                    </p:anim>
                                    <p:anim calcmode="lin" valueType="num">
                                      <p:cBhvr>
                                        <p:cTn id="44" dur="500" fill="hold"/>
                                        <p:tgtEl>
                                          <p:spTgt spid="107"/>
                                        </p:tgtEl>
                                        <p:attrNameLst>
                                          <p:attrName>ppt_h</p:attrName>
                                        </p:attrNameLst>
                                      </p:cBhvr>
                                      <p:tavLst>
                                        <p:tav tm="0">
                                          <p:val>
                                            <p:fltVal val="0"/>
                                          </p:val>
                                        </p:tav>
                                        <p:tav tm="100000">
                                          <p:val>
                                            <p:strVal val="#ppt_h"/>
                                          </p:val>
                                        </p:tav>
                                      </p:tavLst>
                                    </p:anim>
                                    <p:anim calcmode="lin" valueType="num">
                                      <p:cBhvr>
                                        <p:cTn id="45" dur="500" fill="hold"/>
                                        <p:tgtEl>
                                          <p:spTgt spid="107"/>
                                        </p:tgtEl>
                                        <p:attrNameLst>
                                          <p:attrName>style.rotation</p:attrName>
                                        </p:attrNameLst>
                                      </p:cBhvr>
                                      <p:tavLst>
                                        <p:tav tm="0">
                                          <p:val>
                                            <p:fltVal val="360"/>
                                          </p:val>
                                        </p:tav>
                                        <p:tav tm="100000">
                                          <p:val>
                                            <p:fltVal val="0"/>
                                          </p:val>
                                        </p:tav>
                                      </p:tavLst>
                                    </p:anim>
                                    <p:animEffect transition="in" filter="fade">
                                      <p:cBhvr>
                                        <p:cTn id="46" dur="500"/>
                                        <p:tgtEl>
                                          <p:spTgt spid="107"/>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cBhvr>
                                        <p:cTn id="51" dur="500" fill="hold"/>
                                        <p:tgtEl>
                                          <p:spTgt spid="108"/>
                                        </p:tgtEl>
                                        <p:attrNameLst>
                                          <p:attrName>ppt_w</p:attrName>
                                        </p:attrNameLst>
                                      </p:cBhvr>
                                      <p:tavLst>
                                        <p:tav tm="0">
                                          <p:val>
                                            <p:fltVal val="0"/>
                                          </p:val>
                                        </p:tav>
                                        <p:tav tm="100000">
                                          <p:val>
                                            <p:strVal val="#ppt_w"/>
                                          </p:val>
                                        </p:tav>
                                      </p:tavLst>
                                    </p:anim>
                                    <p:anim calcmode="lin" valueType="num">
                                      <p:cBhvr>
                                        <p:cTn id="52" dur="500" fill="hold"/>
                                        <p:tgtEl>
                                          <p:spTgt spid="108"/>
                                        </p:tgtEl>
                                        <p:attrNameLst>
                                          <p:attrName>ppt_h</p:attrName>
                                        </p:attrNameLst>
                                      </p:cBhvr>
                                      <p:tavLst>
                                        <p:tav tm="0">
                                          <p:val>
                                            <p:fltVal val="0"/>
                                          </p:val>
                                        </p:tav>
                                        <p:tav tm="100000">
                                          <p:val>
                                            <p:strVal val="#ppt_h"/>
                                          </p:val>
                                        </p:tav>
                                      </p:tavLst>
                                    </p:anim>
                                    <p:anim calcmode="lin" valueType="num">
                                      <p:cBhvr>
                                        <p:cTn id="53" dur="500" fill="hold"/>
                                        <p:tgtEl>
                                          <p:spTgt spid="108"/>
                                        </p:tgtEl>
                                        <p:attrNameLst>
                                          <p:attrName>style.rotation</p:attrName>
                                        </p:attrNameLst>
                                      </p:cBhvr>
                                      <p:tavLst>
                                        <p:tav tm="0">
                                          <p:val>
                                            <p:fltVal val="360"/>
                                          </p:val>
                                        </p:tav>
                                        <p:tav tm="100000">
                                          <p:val>
                                            <p:fltVal val="0"/>
                                          </p:val>
                                        </p:tav>
                                      </p:tavLst>
                                    </p:anim>
                                    <p:animEffect transition="in" filter="fade">
                                      <p:cBhvr>
                                        <p:cTn id="5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79" grpId="0" animBg="1"/>
      <p:bldP spid="89" grpId="0" animBg="1"/>
      <p:bldP spid="107" grpId="0"/>
      <p:bldP spid="10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07</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基于万维网的电子邮件</a:t>
              </a:r>
            </a:p>
          </p:txBody>
        </p:sp>
      </p:grpSp>
      <p:sp>
        <p:nvSpPr>
          <p:cNvPr id="5" name="矩形 4">
            <a:extLst>
              <a:ext uri="{FF2B5EF4-FFF2-40B4-BE49-F238E27FC236}">
                <a16:creationId xmlns:a16="http://schemas.microsoft.com/office/drawing/2014/main" id="{309C955C-756F-D376-18ED-6616AA1784AA}"/>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883EBDC4-4FE0-0099-F8B6-723CA8E7AE6A}"/>
              </a:ext>
            </a:extLst>
          </p:cNvPr>
          <p:cNvSpPr txBox="1"/>
          <p:nvPr/>
        </p:nvSpPr>
        <p:spPr>
          <a:xfrm>
            <a:off x="1293757" y="1192132"/>
            <a:ext cx="10593443" cy="962733"/>
          </a:xfrm>
          <a:prstGeom prst="rect">
            <a:avLst/>
          </a:prstGeom>
          <a:noFill/>
        </p:spPr>
        <p:txBody>
          <a:bodyPr wrap="square" lIns="91440" tIns="45720" rIns="91440" bIns="45720" anchor="ctr">
            <a:noAutofit/>
          </a:bodyPr>
          <a:lstStyle/>
          <a:p>
            <a:r>
              <a:rPr lang="zh-CN" altLang="en-US" b="1" dirty="0"/>
              <a:t>通过</a:t>
            </a:r>
            <a:r>
              <a:rPr lang="zh-CN" altLang="en-US" b="1" dirty="0">
                <a:solidFill>
                  <a:schemeClr val="accent1">
                    <a:lumMod val="75000"/>
                  </a:schemeClr>
                </a:solidFill>
              </a:rPr>
              <a:t>浏览器</a:t>
            </a:r>
            <a:r>
              <a:rPr lang="zh-CN" altLang="en-US" b="1" dirty="0"/>
              <a:t>登录（提供用户名和口令）</a:t>
            </a:r>
            <a:r>
              <a:rPr lang="zh-CN" altLang="en-US" b="1" dirty="0">
                <a:solidFill>
                  <a:schemeClr val="accent1">
                    <a:lumMod val="75000"/>
                  </a:schemeClr>
                </a:solidFill>
              </a:rPr>
              <a:t>邮件服务器万维网网站</a:t>
            </a:r>
            <a:r>
              <a:rPr lang="zh-CN" altLang="en-US" b="1" dirty="0"/>
              <a:t>就可以撰写、收发、阅读和管理电子邮件。这种工作模式</a:t>
            </a:r>
            <a:r>
              <a:rPr lang="zh-CN" altLang="en-US" b="1" dirty="0">
                <a:solidFill>
                  <a:schemeClr val="accent1">
                    <a:lumMod val="75000"/>
                  </a:schemeClr>
                </a:solidFill>
              </a:rPr>
              <a:t>与</a:t>
            </a:r>
            <a:r>
              <a:rPr lang="en-US" altLang="zh-CN" b="1" dirty="0">
                <a:solidFill>
                  <a:schemeClr val="accent1">
                    <a:lumMod val="75000"/>
                  </a:schemeClr>
                </a:solidFill>
              </a:rPr>
              <a:t>IMAP</a:t>
            </a:r>
            <a:r>
              <a:rPr lang="zh-CN" altLang="en-US" b="1" dirty="0">
                <a:solidFill>
                  <a:schemeClr val="accent1">
                    <a:lumMod val="75000"/>
                  </a:schemeClr>
                </a:solidFill>
              </a:rPr>
              <a:t>很类似</a:t>
            </a:r>
            <a:r>
              <a:rPr lang="zh-CN" altLang="en-US" b="1" dirty="0"/>
              <a:t>，</a:t>
            </a:r>
            <a:r>
              <a:rPr lang="zh-CN" altLang="en-US" b="1" dirty="0">
                <a:solidFill>
                  <a:schemeClr val="accent1">
                    <a:lumMod val="75000"/>
                  </a:schemeClr>
                </a:solidFill>
              </a:rPr>
              <a:t>不同的是用户计算机无需安装专门的用户代理程序</a:t>
            </a:r>
            <a:r>
              <a:rPr lang="zh-CN" altLang="en-US" b="1" dirty="0"/>
              <a:t>，</a:t>
            </a:r>
            <a:r>
              <a:rPr lang="zh-CN" altLang="en-US" b="1" dirty="0">
                <a:solidFill>
                  <a:schemeClr val="accent1">
                    <a:lumMod val="75000"/>
                  </a:schemeClr>
                </a:solidFill>
              </a:rPr>
              <a:t>只需要使用通用的万维网浏览器</a:t>
            </a:r>
            <a:r>
              <a:rPr lang="zh-CN" altLang="en-US" b="1" dirty="0"/>
              <a:t>。</a:t>
            </a:r>
            <a:endParaRPr lang="en-US" altLang="zh-CN" b="1" dirty="0"/>
          </a:p>
        </p:txBody>
      </p:sp>
      <p:sp>
        <p:nvSpPr>
          <p:cNvPr id="9" name="矩形 8">
            <a:extLst>
              <a:ext uri="{FF2B5EF4-FFF2-40B4-BE49-F238E27FC236}">
                <a16:creationId xmlns:a16="http://schemas.microsoft.com/office/drawing/2014/main" id="{44A8A88C-53F9-52C1-F38F-6EC47CAC002F}"/>
              </a:ext>
            </a:extLst>
          </p:cNvPr>
          <p:cNvSpPr/>
          <p:nvPr/>
        </p:nvSpPr>
        <p:spPr>
          <a:xfrm>
            <a:off x="1016000" y="223592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íşlïḍè">
            <a:extLst>
              <a:ext uri="{FF2B5EF4-FFF2-40B4-BE49-F238E27FC236}">
                <a16:creationId xmlns:a16="http://schemas.microsoft.com/office/drawing/2014/main" id="{737586E8-05AC-4596-8543-6FA7AA6C1DF8}"/>
              </a:ext>
            </a:extLst>
          </p:cNvPr>
          <p:cNvSpPr txBox="1"/>
          <p:nvPr/>
        </p:nvSpPr>
        <p:spPr>
          <a:xfrm>
            <a:off x="1293757" y="2154865"/>
            <a:ext cx="10593443" cy="701749"/>
          </a:xfrm>
          <a:prstGeom prst="rect">
            <a:avLst/>
          </a:prstGeom>
          <a:noFill/>
        </p:spPr>
        <p:txBody>
          <a:bodyPr wrap="square" lIns="91440" tIns="45720" rIns="91440" bIns="45720" anchor="ctr">
            <a:noAutofit/>
          </a:bodyPr>
          <a:lstStyle/>
          <a:p>
            <a:r>
              <a:rPr lang="zh-CN" altLang="en-US" b="1" dirty="0"/>
              <a:t>邮件服务器网站通常都提供非常强大和方便的邮件管理功能，用户可以在邮件服务器网站上管理和处理自己的邮件，而不需要将邮件下载到本地进行管理。</a:t>
            </a:r>
            <a:endParaRPr lang="en-US" altLang="zh-CN" b="1" dirty="0"/>
          </a:p>
        </p:txBody>
      </p:sp>
      <p:grpSp>
        <p:nvGrpSpPr>
          <p:cNvPr id="12" name="组合 11">
            <a:extLst>
              <a:ext uri="{FF2B5EF4-FFF2-40B4-BE49-F238E27FC236}">
                <a16:creationId xmlns:a16="http://schemas.microsoft.com/office/drawing/2014/main" id="{9945B090-4196-93AE-2F16-2E358CFDBDB1}"/>
              </a:ext>
            </a:extLst>
          </p:cNvPr>
          <p:cNvGrpSpPr/>
          <p:nvPr/>
        </p:nvGrpSpPr>
        <p:grpSpPr>
          <a:xfrm>
            <a:off x="162794" y="2794936"/>
            <a:ext cx="4899493" cy="3272366"/>
            <a:chOff x="141529" y="3014673"/>
            <a:chExt cx="4899493" cy="3272366"/>
          </a:xfrm>
        </p:grpSpPr>
        <p:sp>
          <p:nvSpPr>
            <p:cNvPr id="13" name="文本框 37">
              <a:extLst>
                <a:ext uri="{FF2B5EF4-FFF2-40B4-BE49-F238E27FC236}">
                  <a16:creationId xmlns:a16="http://schemas.microsoft.com/office/drawing/2014/main" id="{1B7D730D-ABB6-7DDB-F8E4-8F10A0E2A423}"/>
                </a:ext>
              </a:extLst>
            </p:cNvPr>
            <p:cNvSpPr txBox="1"/>
            <p:nvPr/>
          </p:nvSpPr>
          <p:spPr>
            <a:xfrm>
              <a:off x="1764480" y="3014673"/>
              <a:ext cx="207328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网易邮件服务器</a:t>
              </a:r>
              <a:endParaRPr lang="en-US" altLang="zh-CN" b="1" dirty="0"/>
            </a:p>
          </p:txBody>
        </p:sp>
        <p:grpSp>
          <p:nvGrpSpPr>
            <p:cNvPr id="14" name="组合 13">
              <a:extLst>
                <a:ext uri="{FF2B5EF4-FFF2-40B4-BE49-F238E27FC236}">
                  <a16:creationId xmlns:a16="http://schemas.microsoft.com/office/drawing/2014/main" id="{7EA4F0AC-3460-1DAF-AC8F-D79EBEE52035}"/>
                </a:ext>
              </a:extLst>
            </p:cNvPr>
            <p:cNvGrpSpPr/>
            <p:nvPr/>
          </p:nvGrpSpPr>
          <p:grpSpPr>
            <a:xfrm>
              <a:off x="141529" y="3388131"/>
              <a:ext cx="4899493" cy="2898908"/>
              <a:chOff x="141529" y="3388131"/>
              <a:chExt cx="4899493" cy="2898908"/>
            </a:xfrm>
          </p:grpSpPr>
          <p:cxnSp>
            <p:nvCxnSpPr>
              <p:cNvPr id="15" name="直接连接符 14">
                <a:extLst>
                  <a:ext uri="{FF2B5EF4-FFF2-40B4-BE49-F238E27FC236}">
                    <a16:creationId xmlns:a16="http://schemas.microsoft.com/office/drawing/2014/main" id="{BEE04568-D8DF-0E3F-1653-300B20AADC6A}"/>
                  </a:ext>
                </a:extLst>
              </p:cNvPr>
              <p:cNvCxnSpPr>
                <a:cxnSpLocks/>
              </p:cNvCxnSpPr>
              <p:nvPr/>
            </p:nvCxnSpPr>
            <p:spPr>
              <a:xfrm>
                <a:off x="2742932" y="4041003"/>
                <a:ext cx="0" cy="12270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4D5B853-E13F-F701-095D-544C44EFE5B3}"/>
                  </a:ext>
                </a:extLst>
              </p:cNvPr>
              <p:cNvCxnSpPr>
                <a:cxnSpLocks/>
              </p:cNvCxnSpPr>
              <p:nvPr/>
            </p:nvCxnSpPr>
            <p:spPr>
              <a:xfrm flipH="1" flipV="1">
                <a:off x="2978331" y="5268020"/>
                <a:ext cx="1366256" cy="3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025118D-2A48-D9A9-0690-34E3E7F4DAB6}"/>
                  </a:ext>
                </a:extLst>
              </p:cNvPr>
              <p:cNvCxnSpPr>
                <a:cxnSpLocks/>
              </p:cNvCxnSpPr>
              <p:nvPr/>
            </p:nvCxnSpPr>
            <p:spPr>
              <a:xfrm flipH="1">
                <a:off x="1176113" y="5189640"/>
                <a:ext cx="1718846" cy="54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4">
                <a:extLst>
                  <a:ext uri="{FF2B5EF4-FFF2-40B4-BE49-F238E27FC236}">
                    <a16:creationId xmlns:a16="http://schemas.microsoft.com/office/drawing/2014/main" id="{B26D3ACF-D57E-0D1B-FA8E-276B8F4878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792" y="5189642"/>
                <a:ext cx="761459" cy="1097397"/>
              </a:xfrm>
              <a:prstGeom prst="rect">
                <a:avLst/>
              </a:prstGeom>
            </p:spPr>
          </p:pic>
          <p:pic>
            <p:nvPicPr>
              <p:cNvPr id="19" name="图形 18">
                <a:extLst>
                  <a:ext uri="{FF2B5EF4-FFF2-40B4-BE49-F238E27FC236}">
                    <a16:creationId xmlns:a16="http://schemas.microsoft.com/office/drawing/2014/main" id="{FC813FEF-216A-4891-7B06-188B601FEC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9544" y="5189641"/>
                <a:ext cx="716668" cy="1097397"/>
              </a:xfrm>
              <a:prstGeom prst="rect">
                <a:avLst/>
              </a:prstGeom>
            </p:spPr>
          </p:pic>
          <p:sp>
            <p:nvSpPr>
              <p:cNvPr id="20" name="图形 73">
                <a:extLst>
                  <a:ext uri="{FF2B5EF4-FFF2-40B4-BE49-F238E27FC236}">
                    <a16:creationId xmlns:a16="http://schemas.microsoft.com/office/drawing/2014/main" id="{CF33C23E-9E36-D472-A5C4-E737A7CC674C}"/>
                  </a:ext>
                </a:extLst>
              </p:cNvPr>
              <p:cNvSpPr/>
              <p:nvPr/>
            </p:nvSpPr>
            <p:spPr>
              <a:xfrm>
                <a:off x="2076087" y="4760743"/>
                <a:ext cx="1368525" cy="85779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因特网</a:t>
                </a:r>
              </a:p>
            </p:txBody>
          </p:sp>
          <p:pic>
            <p:nvPicPr>
              <p:cNvPr id="21" name="图形 9">
                <a:extLst>
                  <a:ext uri="{FF2B5EF4-FFF2-40B4-BE49-F238E27FC236}">
                    <a16:creationId xmlns:a16="http://schemas.microsoft.com/office/drawing/2014/main" id="{AEC62EDF-1B3F-40D4-9421-244F43A7F1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00947" y="3388131"/>
                <a:ext cx="695961" cy="827274"/>
              </a:xfrm>
              <a:prstGeom prst="rect">
                <a:avLst/>
              </a:prstGeom>
            </p:spPr>
          </p:pic>
          <p:sp>
            <p:nvSpPr>
              <p:cNvPr id="22" name="文本框 37">
                <a:extLst>
                  <a:ext uri="{FF2B5EF4-FFF2-40B4-BE49-F238E27FC236}">
                    <a16:creationId xmlns:a16="http://schemas.microsoft.com/office/drawing/2014/main" id="{3EA227D4-10B4-75B5-E093-8DDF135E73AC}"/>
                  </a:ext>
                </a:extLst>
              </p:cNvPr>
              <p:cNvSpPr txBox="1"/>
              <p:nvPr/>
            </p:nvSpPr>
            <p:spPr>
              <a:xfrm>
                <a:off x="141529" y="5416207"/>
                <a:ext cx="4230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A</a:t>
                </a:r>
                <a:endParaRPr lang="zh-CN" altLang="en-US" b="1" dirty="0"/>
              </a:p>
            </p:txBody>
          </p:sp>
          <p:sp>
            <p:nvSpPr>
              <p:cNvPr id="23" name="文本框 37">
                <a:extLst>
                  <a:ext uri="{FF2B5EF4-FFF2-40B4-BE49-F238E27FC236}">
                    <a16:creationId xmlns:a16="http://schemas.microsoft.com/office/drawing/2014/main" id="{9DA802C5-B14F-F7CA-1061-45EC913F55DA}"/>
                  </a:ext>
                </a:extLst>
              </p:cNvPr>
              <p:cNvSpPr txBox="1"/>
              <p:nvPr/>
            </p:nvSpPr>
            <p:spPr>
              <a:xfrm>
                <a:off x="4618016" y="5416207"/>
                <a:ext cx="4230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B</a:t>
                </a:r>
                <a:endParaRPr lang="zh-CN" altLang="en-US" b="1" dirty="0"/>
              </a:p>
            </p:txBody>
          </p:sp>
        </p:grpSp>
      </p:grpSp>
      <p:grpSp>
        <p:nvGrpSpPr>
          <p:cNvPr id="24" name="组合 23">
            <a:extLst>
              <a:ext uri="{FF2B5EF4-FFF2-40B4-BE49-F238E27FC236}">
                <a16:creationId xmlns:a16="http://schemas.microsoft.com/office/drawing/2014/main" id="{120C76CF-E920-0CCC-E079-766E700EEC4C}"/>
              </a:ext>
            </a:extLst>
          </p:cNvPr>
          <p:cNvGrpSpPr/>
          <p:nvPr/>
        </p:nvGrpSpPr>
        <p:grpSpPr>
          <a:xfrm>
            <a:off x="1347561" y="5658524"/>
            <a:ext cx="2679874" cy="499322"/>
            <a:chOff x="1489621" y="5944562"/>
            <a:chExt cx="2679874" cy="499322"/>
          </a:xfrm>
        </p:grpSpPr>
        <p:cxnSp>
          <p:nvCxnSpPr>
            <p:cNvPr id="25" name="连接符: 曲线 24">
              <a:extLst>
                <a:ext uri="{FF2B5EF4-FFF2-40B4-BE49-F238E27FC236}">
                  <a16:creationId xmlns:a16="http://schemas.microsoft.com/office/drawing/2014/main" id="{EF128E8C-B32C-7EAD-4C21-ACC666CE8312}"/>
                </a:ext>
              </a:extLst>
            </p:cNvPr>
            <p:cNvCxnSpPr>
              <a:cxnSpLocks/>
            </p:cNvCxnSpPr>
            <p:nvPr/>
          </p:nvCxnSpPr>
          <p:spPr>
            <a:xfrm rot="5400000" flipH="1" flipV="1">
              <a:off x="2764786" y="4669397"/>
              <a:ext cx="129544" cy="2679874"/>
            </a:xfrm>
            <a:prstGeom prst="curvedConnector3">
              <a:avLst>
                <a:gd name="adj1" fmla="val -176465"/>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6" name="文本框 37">
              <a:extLst>
                <a:ext uri="{FF2B5EF4-FFF2-40B4-BE49-F238E27FC236}">
                  <a16:creationId xmlns:a16="http://schemas.microsoft.com/office/drawing/2014/main" id="{713AB0CE-DA3E-4181-B9E8-E97D73E23C09}"/>
                </a:ext>
              </a:extLst>
            </p:cNvPr>
            <p:cNvSpPr txBox="1"/>
            <p:nvPr/>
          </p:nvSpPr>
          <p:spPr>
            <a:xfrm>
              <a:off x="2199067" y="6074552"/>
              <a:ext cx="1122565" cy="369332"/>
            </a:xfrm>
            <a:prstGeom prst="rect">
              <a:avLst/>
            </a:prstGeom>
            <a:solidFill>
              <a:schemeClr val="bg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发送邮件</a:t>
              </a:r>
            </a:p>
          </p:txBody>
        </p:sp>
      </p:grpSp>
      <p:sp>
        <p:nvSpPr>
          <p:cNvPr id="27" name="文本框 37">
            <a:extLst>
              <a:ext uri="{FF2B5EF4-FFF2-40B4-BE49-F238E27FC236}">
                <a16:creationId xmlns:a16="http://schemas.microsoft.com/office/drawing/2014/main" id="{C169E5C7-0F10-1004-670C-90C21DC8D1E1}"/>
              </a:ext>
            </a:extLst>
          </p:cNvPr>
          <p:cNvSpPr txBox="1"/>
          <p:nvPr/>
        </p:nvSpPr>
        <p:spPr>
          <a:xfrm>
            <a:off x="44084" y="5995727"/>
            <a:ext cx="190733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aaa@163.com</a:t>
            </a:r>
            <a:endParaRPr lang="zh-CN" altLang="en-US" b="1" dirty="0"/>
          </a:p>
        </p:txBody>
      </p:sp>
      <p:sp>
        <p:nvSpPr>
          <p:cNvPr id="28" name="文本框 37">
            <a:extLst>
              <a:ext uri="{FF2B5EF4-FFF2-40B4-BE49-F238E27FC236}">
                <a16:creationId xmlns:a16="http://schemas.microsoft.com/office/drawing/2014/main" id="{428EC59F-9E54-F8DC-A3F5-C250CDD567E9}"/>
              </a:ext>
            </a:extLst>
          </p:cNvPr>
          <p:cNvSpPr txBox="1"/>
          <p:nvPr/>
        </p:nvSpPr>
        <p:spPr>
          <a:xfrm>
            <a:off x="3494149" y="5988122"/>
            <a:ext cx="190733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bbb@163.com</a:t>
            </a:r>
            <a:endParaRPr lang="zh-CN" altLang="en-US" b="1" dirty="0"/>
          </a:p>
        </p:txBody>
      </p:sp>
      <p:grpSp>
        <p:nvGrpSpPr>
          <p:cNvPr id="29" name="组合 28">
            <a:extLst>
              <a:ext uri="{FF2B5EF4-FFF2-40B4-BE49-F238E27FC236}">
                <a16:creationId xmlns:a16="http://schemas.microsoft.com/office/drawing/2014/main" id="{97628057-02BF-6DEF-AA22-12130BEBBAE4}"/>
              </a:ext>
            </a:extLst>
          </p:cNvPr>
          <p:cNvGrpSpPr/>
          <p:nvPr/>
        </p:nvGrpSpPr>
        <p:grpSpPr>
          <a:xfrm>
            <a:off x="585970" y="4494166"/>
            <a:ext cx="1035776" cy="833182"/>
            <a:chOff x="564705" y="4713903"/>
            <a:chExt cx="1035776" cy="833182"/>
          </a:xfrm>
        </p:grpSpPr>
        <p:pic>
          <p:nvPicPr>
            <p:cNvPr id="30" name="图形 29">
              <a:extLst>
                <a:ext uri="{FF2B5EF4-FFF2-40B4-BE49-F238E27FC236}">
                  <a16:creationId xmlns:a16="http://schemas.microsoft.com/office/drawing/2014/main" id="{A4CB83E9-AFF7-0058-4B20-B2D2EC03E9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3281" y="5089885"/>
              <a:ext cx="457200" cy="457200"/>
            </a:xfrm>
            <a:prstGeom prst="rect">
              <a:avLst/>
            </a:prstGeom>
          </p:spPr>
        </p:pic>
        <p:sp>
          <p:nvSpPr>
            <p:cNvPr id="31" name="文本框 37">
              <a:extLst>
                <a:ext uri="{FF2B5EF4-FFF2-40B4-BE49-F238E27FC236}">
                  <a16:creationId xmlns:a16="http://schemas.microsoft.com/office/drawing/2014/main" id="{65B3B77F-70F8-9072-4504-4D2043520B29}"/>
                </a:ext>
              </a:extLst>
            </p:cNvPr>
            <p:cNvSpPr txBox="1"/>
            <p:nvPr/>
          </p:nvSpPr>
          <p:spPr>
            <a:xfrm>
              <a:off x="564705" y="4713903"/>
              <a:ext cx="93953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浏览器</a:t>
              </a:r>
            </a:p>
          </p:txBody>
        </p:sp>
      </p:grpSp>
      <p:grpSp>
        <p:nvGrpSpPr>
          <p:cNvPr id="32" name="组合 31">
            <a:extLst>
              <a:ext uri="{FF2B5EF4-FFF2-40B4-BE49-F238E27FC236}">
                <a16:creationId xmlns:a16="http://schemas.microsoft.com/office/drawing/2014/main" id="{E9FC2F00-C3F2-ED11-0CF5-25841D76549D}"/>
              </a:ext>
            </a:extLst>
          </p:cNvPr>
          <p:cNvGrpSpPr/>
          <p:nvPr/>
        </p:nvGrpSpPr>
        <p:grpSpPr>
          <a:xfrm>
            <a:off x="3971456" y="4494166"/>
            <a:ext cx="1027225" cy="833180"/>
            <a:chOff x="3950191" y="4713903"/>
            <a:chExt cx="1027225" cy="833180"/>
          </a:xfrm>
        </p:grpSpPr>
        <p:pic>
          <p:nvPicPr>
            <p:cNvPr id="33" name="图片 32" descr="卡通人物&#10;&#10;描述已自动生成">
              <a:extLst>
                <a:ext uri="{FF2B5EF4-FFF2-40B4-BE49-F238E27FC236}">
                  <a16:creationId xmlns:a16="http://schemas.microsoft.com/office/drawing/2014/main" id="{069B2967-6B56-492A-4BE0-36645DB0F81E}"/>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50191" y="5089885"/>
              <a:ext cx="457198" cy="457198"/>
            </a:xfrm>
            <a:prstGeom prst="rect">
              <a:avLst/>
            </a:prstGeom>
          </p:spPr>
        </p:pic>
        <p:sp>
          <p:nvSpPr>
            <p:cNvPr id="34" name="文本框 37">
              <a:extLst>
                <a:ext uri="{FF2B5EF4-FFF2-40B4-BE49-F238E27FC236}">
                  <a16:creationId xmlns:a16="http://schemas.microsoft.com/office/drawing/2014/main" id="{6784A3B3-5EDD-989F-3246-E0E6009E4778}"/>
                </a:ext>
              </a:extLst>
            </p:cNvPr>
            <p:cNvSpPr txBox="1"/>
            <p:nvPr/>
          </p:nvSpPr>
          <p:spPr>
            <a:xfrm>
              <a:off x="4037880" y="4713903"/>
              <a:ext cx="93953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浏览器</a:t>
              </a:r>
            </a:p>
          </p:txBody>
        </p:sp>
      </p:grpSp>
      <p:cxnSp>
        <p:nvCxnSpPr>
          <p:cNvPr id="35" name="直接箭头连接符 34">
            <a:extLst>
              <a:ext uri="{FF2B5EF4-FFF2-40B4-BE49-F238E27FC236}">
                <a16:creationId xmlns:a16="http://schemas.microsoft.com/office/drawing/2014/main" id="{7C0FC919-831B-DA6B-8721-715C4792E3AF}"/>
              </a:ext>
            </a:extLst>
          </p:cNvPr>
          <p:cNvCxnSpPr/>
          <p:nvPr/>
        </p:nvCxnSpPr>
        <p:spPr>
          <a:xfrm flipV="1">
            <a:off x="1525506" y="3842686"/>
            <a:ext cx="812239" cy="1027462"/>
          </a:xfrm>
          <a:prstGeom prst="straightConnector1">
            <a:avLst/>
          </a:prstGeom>
          <a:ln w="381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7">
            <a:extLst>
              <a:ext uri="{FF2B5EF4-FFF2-40B4-BE49-F238E27FC236}">
                <a16:creationId xmlns:a16="http://schemas.microsoft.com/office/drawing/2014/main" id="{EA19FC0D-31A2-4580-50B3-AE5327DBB269}"/>
              </a:ext>
            </a:extLst>
          </p:cNvPr>
          <p:cNvSpPr txBox="1"/>
          <p:nvPr/>
        </p:nvSpPr>
        <p:spPr>
          <a:xfrm>
            <a:off x="1191376" y="4041788"/>
            <a:ext cx="837044"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C00000"/>
                </a:solidFill>
              </a:rPr>
              <a:t>HTTP</a:t>
            </a:r>
            <a:endParaRPr lang="zh-CN" altLang="en-US" b="1" dirty="0">
              <a:solidFill>
                <a:srgbClr val="C00000"/>
              </a:solidFill>
            </a:endParaRPr>
          </a:p>
        </p:txBody>
      </p:sp>
      <p:cxnSp>
        <p:nvCxnSpPr>
          <p:cNvPr id="37" name="直接箭头连接符 36">
            <a:extLst>
              <a:ext uri="{FF2B5EF4-FFF2-40B4-BE49-F238E27FC236}">
                <a16:creationId xmlns:a16="http://schemas.microsoft.com/office/drawing/2014/main" id="{BCA9FE96-066B-7365-6846-2B1F79A2D24B}"/>
              </a:ext>
            </a:extLst>
          </p:cNvPr>
          <p:cNvCxnSpPr>
            <a:cxnSpLocks/>
          </p:cNvCxnSpPr>
          <p:nvPr/>
        </p:nvCxnSpPr>
        <p:spPr>
          <a:xfrm>
            <a:off x="3199893" y="3907458"/>
            <a:ext cx="771563" cy="962690"/>
          </a:xfrm>
          <a:prstGeom prst="straightConnector1">
            <a:avLst/>
          </a:prstGeom>
          <a:ln w="381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8D976E68-2197-C34A-15C6-1CD5A3F89985}"/>
              </a:ext>
            </a:extLst>
          </p:cNvPr>
          <p:cNvSpPr txBox="1"/>
          <p:nvPr/>
        </p:nvSpPr>
        <p:spPr>
          <a:xfrm>
            <a:off x="3507750" y="4041788"/>
            <a:ext cx="93931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C00000"/>
                </a:solidFill>
              </a:rPr>
              <a:t>HTTP</a:t>
            </a:r>
            <a:endParaRPr lang="zh-CN" altLang="en-US" b="1" dirty="0">
              <a:solidFill>
                <a:srgbClr val="C00000"/>
              </a:solidFill>
            </a:endParaRPr>
          </a:p>
        </p:txBody>
      </p:sp>
    </p:spTree>
    <p:custDataLst>
      <p:tags r:id="rId1"/>
    </p:custDataLst>
    <p:extLst>
      <p:ext uri="{BB962C8B-B14F-4D97-AF65-F5344CB8AC3E}">
        <p14:creationId xmlns:p14="http://schemas.microsoft.com/office/powerpoint/2010/main" val="367990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360"/>
                                          </p:val>
                                        </p:tav>
                                        <p:tav tm="100000">
                                          <p:val>
                                            <p:fltVal val="0"/>
                                          </p:val>
                                        </p:tav>
                                      </p:tavLst>
                                    </p:anim>
                                    <p:animEffect transition="in" filter="fade">
                                      <p:cBhvr>
                                        <p:cTn id="27" dur="500"/>
                                        <p:tgtEl>
                                          <p:spTgt spid="9"/>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800" decel="100000"/>
                                        <p:tgtEl>
                                          <p:spTgt spid="12"/>
                                        </p:tgtEl>
                                      </p:cBhvr>
                                    </p:animEffect>
                                    <p:anim calcmode="lin" valueType="num">
                                      <p:cBhvr>
                                        <p:cTn id="36" dur="800" decel="100000" fill="hold"/>
                                        <p:tgtEl>
                                          <p:spTgt spid="12"/>
                                        </p:tgtEl>
                                        <p:attrNameLst>
                                          <p:attrName>style.rotation</p:attrName>
                                        </p:attrNameLst>
                                      </p:cBhvr>
                                      <p:tavLst>
                                        <p:tav tm="0">
                                          <p:val>
                                            <p:fltVal val="-90"/>
                                          </p:val>
                                        </p:tav>
                                        <p:tav tm="100000">
                                          <p:val>
                                            <p:fltVal val="0"/>
                                          </p:val>
                                        </p:tav>
                                      </p:tavLst>
                                    </p:anim>
                                    <p:anim calcmode="lin" valueType="num">
                                      <p:cBhvr>
                                        <p:cTn id="37" dur="800" decel="100000" fill="hold"/>
                                        <p:tgtEl>
                                          <p:spTgt spid="12"/>
                                        </p:tgtEl>
                                        <p:attrNameLst>
                                          <p:attrName>ppt_x</p:attrName>
                                        </p:attrNameLst>
                                      </p:cBhvr>
                                      <p:tavLst>
                                        <p:tav tm="0">
                                          <p:val>
                                            <p:strVal val="#ppt_x+0.4"/>
                                          </p:val>
                                        </p:tav>
                                        <p:tav tm="100000">
                                          <p:val>
                                            <p:strVal val="#ppt_x-0.05"/>
                                          </p:val>
                                        </p:tav>
                                      </p:tavLst>
                                    </p:anim>
                                    <p:anim calcmode="lin" valueType="num">
                                      <p:cBhvr>
                                        <p:cTn id="38" dur="800" decel="100000" fill="hold"/>
                                        <p:tgtEl>
                                          <p:spTgt spid="12"/>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p:tgtEl>
                                          <p:spTgt spid="27"/>
                                        </p:tgtEl>
                                        <p:attrNameLst>
                                          <p:attrName>ppt_y</p:attrName>
                                        </p:attrNameLst>
                                      </p:cBhvr>
                                      <p:tavLst>
                                        <p:tav tm="0">
                                          <p:val>
                                            <p:strVal val="#ppt_y-#ppt_h*1.125000"/>
                                          </p:val>
                                        </p:tav>
                                        <p:tav tm="100000">
                                          <p:val>
                                            <p:strVal val="#ppt_y"/>
                                          </p:val>
                                        </p:tav>
                                      </p:tavLst>
                                    </p:anim>
                                    <p:animEffect transition="in" filter="wipe(down)">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p:tgtEl>
                                          <p:spTgt spid="28"/>
                                        </p:tgtEl>
                                        <p:attrNameLst>
                                          <p:attrName>ppt_y</p:attrName>
                                        </p:attrNameLst>
                                      </p:cBhvr>
                                      <p:tavLst>
                                        <p:tav tm="0">
                                          <p:val>
                                            <p:strVal val="#ppt_y-#ppt_h*1.125000"/>
                                          </p:val>
                                        </p:tav>
                                        <p:tav tm="100000">
                                          <p:val>
                                            <p:strVal val="#ppt_y"/>
                                          </p:val>
                                        </p:tav>
                                      </p:tavLst>
                                    </p:anim>
                                    <p:animEffect transition="in" filter="wipe(down)">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 calcmode="lin" valueType="num">
                                      <p:cBhvr>
                                        <p:cTn id="64" dur="500" fill="hold"/>
                                        <p:tgtEl>
                                          <p:spTgt spid="29"/>
                                        </p:tgtEl>
                                        <p:attrNameLst>
                                          <p:attrName>style.rotation</p:attrName>
                                        </p:attrNameLst>
                                      </p:cBhvr>
                                      <p:tavLst>
                                        <p:tav tm="0">
                                          <p:val>
                                            <p:fltVal val="360"/>
                                          </p:val>
                                        </p:tav>
                                        <p:tav tm="100000">
                                          <p:val>
                                            <p:fltVal val="0"/>
                                          </p:val>
                                        </p:tav>
                                      </p:tavLst>
                                    </p:anim>
                                    <p:animEffect transition="in" filter="fade">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49" presetClass="entr" presetSubtype="0" decel="10000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anim calcmode="lin" valueType="num">
                                      <p:cBhvr>
                                        <p:cTn id="77" dur="500" fill="hold"/>
                                        <p:tgtEl>
                                          <p:spTgt spid="32"/>
                                        </p:tgtEl>
                                        <p:attrNameLst>
                                          <p:attrName>style.rotation</p:attrName>
                                        </p:attrNameLst>
                                      </p:cBhvr>
                                      <p:tavLst>
                                        <p:tav tm="0">
                                          <p:val>
                                            <p:fltVal val="360"/>
                                          </p:val>
                                        </p:tav>
                                        <p:tav tm="100000">
                                          <p:val>
                                            <p:fltVal val="0"/>
                                          </p:val>
                                        </p:tav>
                                      </p:tavLst>
                                    </p:anim>
                                    <p:animEffect transition="in" filter="fad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up)">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49" presetClass="entr" presetSubtype="0" decel="100000" fill="hold" grpId="0" nodeType="click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p:cTn id="88" dur="500" fill="hold"/>
                                        <p:tgtEl>
                                          <p:spTgt spid="36"/>
                                        </p:tgtEl>
                                        <p:attrNameLst>
                                          <p:attrName>ppt_w</p:attrName>
                                        </p:attrNameLst>
                                      </p:cBhvr>
                                      <p:tavLst>
                                        <p:tav tm="0">
                                          <p:val>
                                            <p:fltVal val="0"/>
                                          </p:val>
                                        </p:tav>
                                        <p:tav tm="100000">
                                          <p:val>
                                            <p:strVal val="#ppt_w"/>
                                          </p:val>
                                        </p:tav>
                                      </p:tavLst>
                                    </p:anim>
                                    <p:anim calcmode="lin" valueType="num">
                                      <p:cBhvr>
                                        <p:cTn id="89" dur="500" fill="hold"/>
                                        <p:tgtEl>
                                          <p:spTgt spid="36"/>
                                        </p:tgtEl>
                                        <p:attrNameLst>
                                          <p:attrName>ppt_h</p:attrName>
                                        </p:attrNameLst>
                                      </p:cBhvr>
                                      <p:tavLst>
                                        <p:tav tm="0">
                                          <p:val>
                                            <p:fltVal val="0"/>
                                          </p:val>
                                        </p:tav>
                                        <p:tav tm="100000">
                                          <p:val>
                                            <p:strVal val="#ppt_h"/>
                                          </p:val>
                                        </p:tav>
                                      </p:tavLst>
                                    </p:anim>
                                    <p:anim calcmode="lin" valueType="num">
                                      <p:cBhvr>
                                        <p:cTn id="90" dur="500" fill="hold"/>
                                        <p:tgtEl>
                                          <p:spTgt spid="36"/>
                                        </p:tgtEl>
                                        <p:attrNameLst>
                                          <p:attrName>style.rotation</p:attrName>
                                        </p:attrNameLst>
                                      </p:cBhvr>
                                      <p:tavLst>
                                        <p:tav tm="0">
                                          <p:val>
                                            <p:fltVal val="360"/>
                                          </p:val>
                                        </p:tav>
                                        <p:tav tm="100000">
                                          <p:val>
                                            <p:fltVal val="0"/>
                                          </p:val>
                                        </p:tav>
                                      </p:tavLst>
                                    </p:anim>
                                    <p:animEffect transition="in" filter="fade">
                                      <p:cBhvr>
                                        <p:cTn id="91" dur="500"/>
                                        <p:tgtEl>
                                          <p:spTgt spid="36"/>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cBhvr>
                                        <p:cTn id="94" dur="500" fill="hold"/>
                                        <p:tgtEl>
                                          <p:spTgt spid="38"/>
                                        </p:tgtEl>
                                        <p:attrNameLst>
                                          <p:attrName>ppt_w</p:attrName>
                                        </p:attrNameLst>
                                      </p:cBhvr>
                                      <p:tavLst>
                                        <p:tav tm="0">
                                          <p:val>
                                            <p:fltVal val="0"/>
                                          </p:val>
                                        </p:tav>
                                        <p:tav tm="100000">
                                          <p:val>
                                            <p:strVal val="#ppt_w"/>
                                          </p:val>
                                        </p:tav>
                                      </p:tavLst>
                                    </p:anim>
                                    <p:anim calcmode="lin" valueType="num">
                                      <p:cBhvr>
                                        <p:cTn id="95" dur="500" fill="hold"/>
                                        <p:tgtEl>
                                          <p:spTgt spid="38"/>
                                        </p:tgtEl>
                                        <p:attrNameLst>
                                          <p:attrName>ppt_h</p:attrName>
                                        </p:attrNameLst>
                                      </p:cBhvr>
                                      <p:tavLst>
                                        <p:tav tm="0">
                                          <p:val>
                                            <p:fltVal val="0"/>
                                          </p:val>
                                        </p:tav>
                                        <p:tav tm="100000">
                                          <p:val>
                                            <p:strVal val="#ppt_h"/>
                                          </p:val>
                                        </p:tav>
                                      </p:tavLst>
                                    </p:anim>
                                    <p:anim calcmode="lin" valueType="num">
                                      <p:cBhvr>
                                        <p:cTn id="96" dur="500" fill="hold"/>
                                        <p:tgtEl>
                                          <p:spTgt spid="38"/>
                                        </p:tgtEl>
                                        <p:attrNameLst>
                                          <p:attrName>style.rotation</p:attrName>
                                        </p:attrNameLst>
                                      </p:cBhvr>
                                      <p:tavLst>
                                        <p:tav tm="0">
                                          <p:val>
                                            <p:fltVal val="360"/>
                                          </p:val>
                                        </p:tav>
                                        <p:tav tm="100000">
                                          <p:val>
                                            <p:fltVal val="0"/>
                                          </p:val>
                                        </p:tav>
                                      </p:tavLst>
                                    </p:anim>
                                    <p:animEffect transition="in" filter="fade">
                                      <p:cBhvr>
                                        <p:cTn id="9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27" grpId="0"/>
      <p:bldP spid="28" grpId="0"/>
      <p:bldP spid="36" grpId="0"/>
      <p:bldP spid="3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037E424-8DD3-DD4D-15BC-6298E634D6AA}"/>
              </a:ext>
            </a:extLst>
          </p:cNvPr>
          <p:cNvGrpSpPr/>
          <p:nvPr/>
        </p:nvGrpSpPr>
        <p:grpSpPr>
          <a:xfrm>
            <a:off x="6424089" y="2794936"/>
            <a:ext cx="4948336" cy="3272366"/>
            <a:chOff x="6424089" y="2794936"/>
            <a:chExt cx="4948336" cy="3272366"/>
          </a:xfrm>
        </p:grpSpPr>
        <p:cxnSp>
          <p:nvCxnSpPr>
            <p:cNvPr id="11" name="直接连接符 10">
              <a:extLst>
                <a:ext uri="{FF2B5EF4-FFF2-40B4-BE49-F238E27FC236}">
                  <a16:creationId xmlns:a16="http://schemas.microsoft.com/office/drawing/2014/main" id="{3957AA82-6224-30EA-6212-8566C80EACAA}"/>
                </a:ext>
              </a:extLst>
            </p:cNvPr>
            <p:cNvCxnSpPr>
              <a:cxnSpLocks/>
            </p:cNvCxnSpPr>
            <p:nvPr/>
          </p:nvCxnSpPr>
          <p:spPr>
            <a:xfrm flipH="1">
              <a:off x="9195081" y="3897388"/>
              <a:ext cx="967976" cy="10521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5DE156A-14C6-C4E3-DD86-6EB327E73E14}"/>
                </a:ext>
              </a:extLst>
            </p:cNvPr>
            <p:cNvCxnSpPr>
              <a:cxnSpLocks/>
            </p:cNvCxnSpPr>
            <p:nvPr/>
          </p:nvCxnSpPr>
          <p:spPr>
            <a:xfrm>
              <a:off x="7818980" y="3821266"/>
              <a:ext cx="1162954" cy="12270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FEE4357-051B-4C20-42FA-5469EF5337BD}"/>
                </a:ext>
              </a:extLst>
            </p:cNvPr>
            <p:cNvCxnSpPr>
              <a:cxnSpLocks/>
            </p:cNvCxnSpPr>
            <p:nvPr/>
          </p:nvCxnSpPr>
          <p:spPr>
            <a:xfrm flipH="1" flipV="1">
              <a:off x="9260891" y="5048283"/>
              <a:ext cx="1366256" cy="3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5D2F497-581F-D358-AD66-70B6279D95D6}"/>
                </a:ext>
              </a:extLst>
            </p:cNvPr>
            <p:cNvCxnSpPr>
              <a:cxnSpLocks/>
            </p:cNvCxnSpPr>
            <p:nvPr/>
          </p:nvCxnSpPr>
          <p:spPr>
            <a:xfrm flipH="1">
              <a:off x="7458673" y="4969903"/>
              <a:ext cx="1718846" cy="54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图形 14">
              <a:extLst>
                <a:ext uri="{FF2B5EF4-FFF2-40B4-BE49-F238E27FC236}">
                  <a16:creationId xmlns:a16="http://schemas.microsoft.com/office/drawing/2014/main" id="{0F810DE9-E0A3-34FC-C8EC-03AE5DFE00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0352" y="4969905"/>
              <a:ext cx="761459" cy="1097397"/>
            </a:xfrm>
            <a:prstGeom prst="rect">
              <a:avLst/>
            </a:prstGeom>
          </p:spPr>
        </p:pic>
        <p:pic>
          <p:nvPicPr>
            <p:cNvPr id="43" name="图形 18">
              <a:extLst>
                <a:ext uri="{FF2B5EF4-FFF2-40B4-BE49-F238E27FC236}">
                  <a16:creationId xmlns:a16="http://schemas.microsoft.com/office/drawing/2014/main" id="{E45BE0F4-A3FE-C22A-1ECA-E4760D94A0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2104" y="4969904"/>
              <a:ext cx="716668" cy="1097397"/>
            </a:xfrm>
            <a:prstGeom prst="rect">
              <a:avLst/>
            </a:prstGeom>
          </p:spPr>
        </p:pic>
        <p:sp>
          <p:nvSpPr>
            <p:cNvPr id="44" name="图形 73">
              <a:extLst>
                <a:ext uri="{FF2B5EF4-FFF2-40B4-BE49-F238E27FC236}">
                  <a16:creationId xmlns:a16="http://schemas.microsoft.com/office/drawing/2014/main" id="{9A5D8740-84BC-7EF4-6A10-A68ABD16C59E}"/>
                </a:ext>
              </a:extLst>
            </p:cNvPr>
            <p:cNvSpPr/>
            <p:nvPr/>
          </p:nvSpPr>
          <p:spPr>
            <a:xfrm>
              <a:off x="8358647" y="4541006"/>
              <a:ext cx="1368525" cy="85779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因特网</a:t>
              </a:r>
            </a:p>
          </p:txBody>
        </p:sp>
        <p:sp>
          <p:nvSpPr>
            <p:cNvPr id="45" name="文本框 37">
              <a:extLst>
                <a:ext uri="{FF2B5EF4-FFF2-40B4-BE49-F238E27FC236}">
                  <a16:creationId xmlns:a16="http://schemas.microsoft.com/office/drawing/2014/main" id="{0B32176C-20ED-9822-2CBE-20E41621E65D}"/>
                </a:ext>
              </a:extLst>
            </p:cNvPr>
            <p:cNvSpPr txBox="1"/>
            <p:nvPr/>
          </p:nvSpPr>
          <p:spPr>
            <a:xfrm>
              <a:off x="6765670" y="2794936"/>
              <a:ext cx="1787829"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网易邮件服务器</a:t>
              </a:r>
              <a:endParaRPr lang="en-US" altLang="zh-CN" b="1" dirty="0"/>
            </a:p>
          </p:txBody>
        </p:sp>
        <p:pic>
          <p:nvPicPr>
            <p:cNvPr id="46" name="图形 9">
              <a:extLst>
                <a:ext uri="{FF2B5EF4-FFF2-40B4-BE49-F238E27FC236}">
                  <a16:creationId xmlns:a16="http://schemas.microsoft.com/office/drawing/2014/main" id="{D0A1D787-889F-ECFC-47EA-BCA64AFAE1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2309" y="3168392"/>
              <a:ext cx="660732" cy="827275"/>
            </a:xfrm>
            <a:prstGeom prst="rect">
              <a:avLst/>
            </a:prstGeom>
          </p:spPr>
        </p:pic>
        <p:sp>
          <p:nvSpPr>
            <p:cNvPr id="48" name="文本框 37">
              <a:extLst>
                <a:ext uri="{FF2B5EF4-FFF2-40B4-BE49-F238E27FC236}">
                  <a16:creationId xmlns:a16="http://schemas.microsoft.com/office/drawing/2014/main" id="{8CEC6F15-138F-D695-E334-A341EF1E4E46}"/>
                </a:ext>
              </a:extLst>
            </p:cNvPr>
            <p:cNvSpPr txBox="1"/>
            <p:nvPr/>
          </p:nvSpPr>
          <p:spPr>
            <a:xfrm>
              <a:off x="6424089" y="5196470"/>
              <a:ext cx="4230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A</a:t>
              </a:r>
              <a:endParaRPr lang="zh-CN" altLang="en-US" b="1" dirty="0"/>
            </a:p>
          </p:txBody>
        </p:sp>
        <p:sp>
          <p:nvSpPr>
            <p:cNvPr id="49" name="文本框 37">
              <a:extLst>
                <a:ext uri="{FF2B5EF4-FFF2-40B4-BE49-F238E27FC236}">
                  <a16:creationId xmlns:a16="http://schemas.microsoft.com/office/drawing/2014/main" id="{A249233C-3EA1-D6C6-5EFB-FBBBA3E08F2F}"/>
                </a:ext>
              </a:extLst>
            </p:cNvPr>
            <p:cNvSpPr txBox="1"/>
            <p:nvPr/>
          </p:nvSpPr>
          <p:spPr>
            <a:xfrm>
              <a:off x="10949419" y="5196470"/>
              <a:ext cx="4230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C</a:t>
              </a:r>
              <a:endParaRPr lang="zh-CN" altLang="en-US" b="1" dirty="0"/>
            </a:p>
          </p:txBody>
        </p:sp>
        <p:sp>
          <p:nvSpPr>
            <p:cNvPr id="60" name="文本框 37">
              <a:extLst>
                <a:ext uri="{FF2B5EF4-FFF2-40B4-BE49-F238E27FC236}">
                  <a16:creationId xmlns:a16="http://schemas.microsoft.com/office/drawing/2014/main" id="{B33AB64C-71DC-313C-07E4-EB25926A6B9C}"/>
                </a:ext>
              </a:extLst>
            </p:cNvPr>
            <p:cNvSpPr txBox="1"/>
            <p:nvPr/>
          </p:nvSpPr>
          <p:spPr>
            <a:xfrm>
              <a:off x="9374172" y="2794936"/>
              <a:ext cx="1787829"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谷歌邮件服务器</a:t>
              </a:r>
              <a:endParaRPr lang="en-US" altLang="zh-CN" b="1" dirty="0"/>
            </a:p>
          </p:txBody>
        </p:sp>
        <p:pic>
          <p:nvPicPr>
            <p:cNvPr id="61" name="图形 9">
              <a:extLst>
                <a:ext uri="{FF2B5EF4-FFF2-40B4-BE49-F238E27FC236}">
                  <a16:creationId xmlns:a16="http://schemas.microsoft.com/office/drawing/2014/main" id="{0B05EA21-2F1A-31C8-00BF-6BEE851DF7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30811" y="3166208"/>
              <a:ext cx="660732" cy="827275"/>
            </a:xfrm>
            <a:prstGeom prst="rect">
              <a:avLst/>
            </a:prstGeom>
          </p:spPr>
        </p:pic>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9484242" cy="400110"/>
            <a:chOff x="424117" y="898245"/>
            <a:chExt cx="9484242"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07</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7" y="898245"/>
              <a:ext cx="8773042" cy="400110"/>
            </a:xfrm>
            <a:prstGeom prst="rect">
              <a:avLst/>
            </a:prstGeom>
            <a:noFill/>
          </p:spPr>
          <p:txBody>
            <a:bodyPr wrap="square" rtlCol="0">
              <a:spAutoFit/>
            </a:bodyPr>
            <a:lstStyle/>
            <a:p>
              <a:r>
                <a:rPr lang="zh-CN" altLang="en-US" sz="2000" b="1" dirty="0">
                  <a:ea typeface="+mj-ea"/>
                </a:rPr>
                <a:t>基于万维网的电子邮件</a:t>
              </a:r>
            </a:p>
          </p:txBody>
        </p:sp>
      </p:grpSp>
      <p:sp>
        <p:nvSpPr>
          <p:cNvPr id="5" name="矩形 4">
            <a:extLst>
              <a:ext uri="{FF2B5EF4-FFF2-40B4-BE49-F238E27FC236}">
                <a16:creationId xmlns:a16="http://schemas.microsoft.com/office/drawing/2014/main" id="{309C955C-756F-D376-18ED-6616AA1784AA}"/>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íşlïḍè">
            <a:extLst>
              <a:ext uri="{FF2B5EF4-FFF2-40B4-BE49-F238E27FC236}">
                <a16:creationId xmlns:a16="http://schemas.microsoft.com/office/drawing/2014/main" id="{883EBDC4-4FE0-0099-F8B6-723CA8E7AE6A}"/>
              </a:ext>
            </a:extLst>
          </p:cNvPr>
          <p:cNvSpPr txBox="1"/>
          <p:nvPr/>
        </p:nvSpPr>
        <p:spPr>
          <a:xfrm>
            <a:off x="1293757" y="1192132"/>
            <a:ext cx="10593443" cy="962733"/>
          </a:xfrm>
          <a:prstGeom prst="rect">
            <a:avLst/>
          </a:prstGeom>
          <a:noFill/>
        </p:spPr>
        <p:txBody>
          <a:bodyPr wrap="square" lIns="91440" tIns="45720" rIns="91440" bIns="45720" anchor="ctr">
            <a:noAutofit/>
          </a:bodyPr>
          <a:lstStyle/>
          <a:p>
            <a:r>
              <a:rPr lang="zh-CN" altLang="en-US" b="1" dirty="0"/>
              <a:t>通过</a:t>
            </a:r>
            <a:r>
              <a:rPr lang="zh-CN" altLang="en-US" b="1" dirty="0">
                <a:solidFill>
                  <a:schemeClr val="accent1">
                    <a:lumMod val="75000"/>
                  </a:schemeClr>
                </a:solidFill>
              </a:rPr>
              <a:t>浏览器</a:t>
            </a:r>
            <a:r>
              <a:rPr lang="zh-CN" altLang="en-US" b="1" dirty="0"/>
              <a:t>登录（提供用户名和口令）</a:t>
            </a:r>
            <a:r>
              <a:rPr lang="zh-CN" altLang="en-US" b="1" dirty="0">
                <a:solidFill>
                  <a:schemeClr val="accent1">
                    <a:lumMod val="75000"/>
                  </a:schemeClr>
                </a:solidFill>
              </a:rPr>
              <a:t>邮件服务器万维网网站</a:t>
            </a:r>
            <a:r>
              <a:rPr lang="zh-CN" altLang="en-US" b="1" dirty="0"/>
              <a:t>就可以撰写、收发、阅读和管理电子邮件。这种工作模式</a:t>
            </a:r>
            <a:r>
              <a:rPr lang="zh-CN" altLang="en-US" b="1" dirty="0">
                <a:solidFill>
                  <a:schemeClr val="accent1">
                    <a:lumMod val="75000"/>
                  </a:schemeClr>
                </a:solidFill>
              </a:rPr>
              <a:t>与</a:t>
            </a:r>
            <a:r>
              <a:rPr lang="en-US" altLang="zh-CN" b="1" dirty="0">
                <a:solidFill>
                  <a:schemeClr val="accent1">
                    <a:lumMod val="75000"/>
                  </a:schemeClr>
                </a:solidFill>
              </a:rPr>
              <a:t>IMAP</a:t>
            </a:r>
            <a:r>
              <a:rPr lang="zh-CN" altLang="en-US" b="1" dirty="0">
                <a:solidFill>
                  <a:schemeClr val="accent1">
                    <a:lumMod val="75000"/>
                  </a:schemeClr>
                </a:solidFill>
              </a:rPr>
              <a:t>很类似</a:t>
            </a:r>
            <a:r>
              <a:rPr lang="zh-CN" altLang="en-US" b="1" dirty="0"/>
              <a:t>，</a:t>
            </a:r>
            <a:r>
              <a:rPr lang="zh-CN" altLang="en-US" b="1" dirty="0">
                <a:solidFill>
                  <a:schemeClr val="accent1">
                    <a:lumMod val="75000"/>
                  </a:schemeClr>
                </a:solidFill>
              </a:rPr>
              <a:t>不同的是用户计算机无需安装专门的用户代理程序</a:t>
            </a:r>
            <a:r>
              <a:rPr lang="zh-CN" altLang="en-US" b="1" dirty="0"/>
              <a:t>，</a:t>
            </a:r>
            <a:r>
              <a:rPr lang="zh-CN" altLang="en-US" b="1" dirty="0">
                <a:solidFill>
                  <a:schemeClr val="accent1">
                    <a:lumMod val="75000"/>
                  </a:schemeClr>
                </a:solidFill>
              </a:rPr>
              <a:t>只需要使用通用的万维网浏览器</a:t>
            </a:r>
            <a:r>
              <a:rPr lang="zh-CN" altLang="en-US" b="1" dirty="0"/>
              <a:t>。</a:t>
            </a:r>
            <a:endParaRPr lang="en-US" altLang="zh-CN" b="1" dirty="0"/>
          </a:p>
        </p:txBody>
      </p:sp>
      <p:sp>
        <p:nvSpPr>
          <p:cNvPr id="9" name="矩形 8">
            <a:extLst>
              <a:ext uri="{FF2B5EF4-FFF2-40B4-BE49-F238E27FC236}">
                <a16:creationId xmlns:a16="http://schemas.microsoft.com/office/drawing/2014/main" id="{44A8A88C-53F9-52C1-F38F-6EC47CAC002F}"/>
              </a:ext>
            </a:extLst>
          </p:cNvPr>
          <p:cNvSpPr/>
          <p:nvPr/>
        </p:nvSpPr>
        <p:spPr>
          <a:xfrm>
            <a:off x="1016000" y="223592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íşlïḍè">
            <a:extLst>
              <a:ext uri="{FF2B5EF4-FFF2-40B4-BE49-F238E27FC236}">
                <a16:creationId xmlns:a16="http://schemas.microsoft.com/office/drawing/2014/main" id="{737586E8-05AC-4596-8543-6FA7AA6C1DF8}"/>
              </a:ext>
            </a:extLst>
          </p:cNvPr>
          <p:cNvSpPr txBox="1"/>
          <p:nvPr/>
        </p:nvSpPr>
        <p:spPr>
          <a:xfrm>
            <a:off x="1293757" y="2154865"/>
            <a:ext cx="10593443" cy="701749"/>
          </a:xfrm>
          <a:prstGeom prst="rect">
            <a:avLst/>
          </a:prstGeom>
          <a:noFill/>
        </p:spPr>
        <p:txBody>
          <a:bodyPr wrap="square" lIns="91440" tIns="45720" rIns="91440" bIns="45720" anchor="ctr">
            <a:noAutofit/>
          </a:bodyPr>
          <a:lstStyle/>
          <a:p>
            <a:r>
              <a:rPr lang="zh-CN" altLang="en-US" b="1" dirty="0"/>
              <a:t>邮件服务器网站通常都提供非常强大和方便的邮件管理功能，用户可以在邮件服务器网站上管理和处理自己的邮件，而不需要将邮件下载到本地进行管理。</a:t>
            </a:r>
            <a:endParaRPr lang="en-US" altLang="zh-CN" b="1" dirty="0"/>
          </a:p>
        </p:txBody>
      </p:sp>
      <p:grpSp>
        <p:nvGrpSpPr>
          <p:cNvPr id="12" name="组合 11">
            <a:extLst>
              <a:ext uri="{FF2B5EF4-FFF2-40B4-BE49-F238E27FC236}">
                <a16:creationId xmlns:a16="http://schemas.microsoft.com/office/drawing/2014/main" id="{9945B090-4196-93AE-2F16-2E358CFDBDB1}"/>
              </a:ext>
            </a:extLst>
          </p:cNvPr>
          <p:cNvGrpSpPr/>
          <p:nvPr/>
        </p:nvGrpSpPr>
        <p:grpSpPr>
          <a:xfrm>
            <a:off x="162794" y="2794936"/>
            <a:ext cx="4899493" cy="3272366"/>
            <a:chOff x="141529" y="3014673"/>
            <a:chExt cx="4899493" cy="3272366"/>
          </a:xfrm>
        </p:grpSpPr>
        <p:sp>
          <p:nvSpPr>
            <p:cNvPr id="13" name="文本框 37">
              <a:extLst>
                <a:ext uri="{FF2B5EF4-FFF2-40B4-BE49-F238E27FC236}">
                  <a16:creationId xmlns:a16="http://schemas.microsoft.com/office/drawing/2014/main" id="{1B7D730D-ABB6-7DDB-F8E4-8F10A0E2A423}"/>
                </a:ext>
              </a:extLst>
            </p:cNvPr>
            <p:cNvSpPr txBox="1"/>
            <p:nvPr/>
          </p:nvSpPr>
          <p:spPr>
            <a:xfrm>
              <a:off x="1764480" y="3014673"/>
              <a:ext cx="207328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网易邮件服务器</a:t>
              </a:r>
              <a:endParaRPr lang="en-US" altLang="zh-CN" b="1" dirty="0"/>
            </a:p>
          </p:txBody>
        </p:sp>
        <p:grpSp>
          <p:nvGrpSpPr>
            <p:cNvPr id="14" name="组合 13">
              <a:extLst>
                <a:ext uri="{FF2B5EF4-FFF2-40B4-BE49-F238E27FC236}">
                  <a16:creationId xmlns:a16="http://schemas.microsoft.com/office/drawing/2014/main" id="{7EA4F0AC-3460-1DAF-AC8F-D79EBEE52035}"/>
                </a:ext>
              </a:extLst>
            </p:cNvPr>
            <p:cNvGrpSpPr/>
            <p:nvPr/>
          </p:nvGrpSpPr>
          <p:grpSpPr>
            <a:xfrm>
              <a:off x="141529" y="3388131"/>
              <a:ext cx="4899493" cy="2898908"/>
              <a:chOff x="141529" y="3388131"/>
              <a:chExt cx="4899493" cy="2898908"/>
            </a:xfrm>
          </p:grpSpPr>
          <p:cxnSp>
            <p:nvCxnSpPr>
              <p:cNvPr id="15" name="直接连接符 14">
                <a:extLst>
                  <a:ext uri="{FF2B5EF4-FFF2-40B4-BE49-F238E27FC236}">
                    <a16:creationId xmlns:a16="http://schemas.microsoft.com/office/drawing/2014/main" id="{BEE04568-D8DF-0E3F-1653-300B20AADC6A}"/>
                  </a:ext>
                </a:extLst>
              </p:cNvPr>
              <p:cNvCxnSpPr>
                <a:cxnSpLocks/>
              </p:cNvCxnSpPr>
              <p:nvPr/>
            </p:nvCxnSpPr>
            <p:spPr>
              <a:xfrm>
                <a:off x="2742932" y="4041003"/>
                <a:ext cx="0" cy="12270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4D5B853-E13F-F701-095D-544C44EFE5B3}"/>
                  </a:ext>
                </a:extLst>
              </p:cNvPr>
              <p:cNvCxnSpPr>
                <a:cxnSpLocks/>
              </p:cNvCxnSpPr>
              <p:nvPr/>
            </p:nvCxnSpPr>
            <p:spPr>
              <a:xfrm flipH="1" flipV="1">
                <a:off x="2978331" y="5268020"/>
                <a:ext cx="1366256" cy="3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025118D-2A48-D9A9-0690-34E3E7F4DAB6}"/>
                  </a:ext>
                </a:extLst>
              </p:cNvPr>
              <p:cNvCxnSpPr>
                <a:cxnSpLocks/>
              </p:cNvCxnSpPr>
              <p:nvPr/>
            </p:nvCxnSpPr>
            <p:spPr>
              <a:xfrm flipH="1">
                <a:off x="1176113" y="5189640"/>
                <a:ext cx="1718846" cy="54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4">
                <a:extLst>
                  <a:ext uri="{FF2B5EF4-FFF2-40B4-BE49-F238E27FC236}">
                    <a16:creationId xmlns:a16="http://schemas.microsoft.com/office/drawing/2014/main" id="{B26D3ACF-D57E-0D1B-FA8E-276B8F4878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792" y="5189642"/>
                <a:ext cx="761459" cy="1097397"/>
              </a:xfrm>
              <a:prstGeom prst="rect">
                <a:avLst/>
              </a:prstGeom>
            </p:spPr>
          </p:pic>
          <p:pic>
            <p:nvPicPr>
              <p:cNvPr id="19" name="图形 18">
                <a:extLst>
                  <a:ext uri="{FF2B5EF4-FFF2-40B4-BE49-F238E27FC236}">
                    <a16:creationId xmlns:a16="http://schemas.microsoft.com/office/drawing/2014/main" id="{FC813FEF-216A-4891-7B06-188B601FEC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9544" y="5189641"/>
                <a:ext cx="716668" cy="1097397"/>
              </a:xfrm>
              <a:prstGeom prst="rect">
                <a:avLst/>
              </a:prstGeom>
            </p:spPr>
          </p:pic>
          <p:sp>
            <p:nvSpPr>
              <p:cNvPr id="20" name="图形 73">
                <a:extLst>
                  <a:ext uri="{FF2B5EF4-FFF2-40B4-BE49-F238E27FC236}">
                    <a16:creationId xmlns:a16="http://schemas.microsoft.com/office/drawing/2014/main" id="{CF33C23E-9E36-D472-A5C4-E737A7CC674C}"/>
                  </a:ext>
                </a:extLst>
              </p:cNvPr>
              <p:cNvSpPr/>
              <p:nvPr/>
            </p:nvSpPr>
            <p:spPr>
              <a:xfrm>
                <a:off x="2076087" y="4760743"/>
                <a:ext cx="1368525" cy="857795"/>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因特网</a:t>
                </a:r>
              </a:p>
            </p:txBody>
          </p:sp>
          <p:pic>
            <p:nvPicPr>
              <p:cNvPr id="21" name="图形 9">
                <a:extLst>
                  <a:ext uri="{FF2B5EF4-FFF2-40B4-BE49-F238E27FC236}">
                    <a16:creationId xmlns:a16="http://schemas.microsoft.com/office/drawing/2014/main" id="{AEC62EDF-1B3F-40D4-9421-244F43A7F1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00947" y="3388131"/>
                <a:ext cx="695961" cy="827274"/>
              </a:xfrm>
              <a:prstGeom prst="rect">
                <a:avLst/>
              </a:prstGeom>
            </p:spPr>
          </p:pic>
          <p:sp>
            <p:nvSpPr>
              <p:cNvPr id="22" name="文本框 37">
                <a:extLst>
                  <a:ext uri="{FF2B5EF4-FFF2-40B4-BE49-F238E27FC236}">
                    <a16:creationId xmlns:a16="http://schemas.microsoft.com/office/drawing/2014/main" id="{3EA227D4-10B4-75B5-E093-8DDF135E73AC}"/>
                  </a:ext>
                </a:extLst>
              </p:cNvPr>
              <p:cNvSpPr txBox="1"/>
              <p:nvPr/>
            </p:nvSpPr>
            <p:spPr>
              <a:xfrm>
                <a:off x="141529" y="5416207"/>
                <a:ext cx="4230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A</a:t>
                </a:r>
                <a:endParaRPr lang="zh-CN" altLang="en-US" b="1" dirty="0"/>
              </a:p>
            </p:txBody>
          </p:sp>
          <p:sp>
            <p:nvSpPr>
              <p:cNvPr id="23" name="文本框 37">
                <a:extLst>
                  <a:ext uri="{FF2B5EF4-FFF2-40B4-BE49-F238E27FC236}">
                    <a16:creationId xmlns:a16="http://schemas.microsoft.com/office/drawing/2014/main" id="{9DA802C5-B14F-F7CA-1061-45EC913F55DA}"/>
                  </a:ext>
                </a:extLst>
              </p:cNvPr>
              <p:cNvSpPr txBox="1"/>
              <p:nvPr/>
            </p:nvSpPr>
            <p:spPr>
              <a:xfrm>
                <a:off x="4618016" y="5416207"/>
                <a:ext cx="4230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B</a:t>
                </a:r>
                <a:endParaRPr lang="zh-CN" altLang="en-US" b="1" dirty="0"/>
              </a:p>
            </p:txBody>
          </p:sp>
        </p:grpSp>
      </p:grpSp>
      <p:grpSp>
        <p:nvGrpSpPr>
          <p:cNvPr id="24" name="组合 23">
            <a:extLst>
              <a:ext uri="{FF2B5EF4-FFF2-40B4-BE49-F238E27FC236}">
                <a16:creationId xmlns:a16="http://schemas.microsoft.com/office/drawing/2014/main" id="{120C76CF-E920-0CCC-E079-766E700EEC4C}"/>
              </a:ext>
            </a:extLst>
          </p:cNvPr>
          <p:cNvGrpSpPr/>
          <p:nvPr/>
        </p:nvGrpSpPr>
        <p:grpSpPr>
          <a:xfrm>
            <a:off x="1347561" y="5658524"/>
            <a:ext cx="2679874" cy="499322"/>
            <a:chOff x="1489621" y="5944562"/>
            <a:chExt cx="2679874" cy="499322"/>
          </a:xfrm>
        </p:grpSpPr>
        <p:cxnSp>
          <p:nvCxnSpPr>
            <p:cNvPr id="25" name="连接符: 曲线 24">
              <a:extLst>
                <a:ext uri="{FF2B5EF4-FFF2-40B4-BE49-F238E27FC236}">
                  <a16:creationId xmlns:a16="http://schemas.microsoft.com/office/drawing/2014/main" id="{EF128E8C-B32C-7EAD-4C21-ACC666CE8312}"/>
                </a:ext>
              </a:extLst>
            </p:cNvPr>
            <p:cNvCxnSpPr>
              <a:cxnSpLocks/>
            </p:cNvCxnSpPr>
            <p:nvPr/>
          </p:nvCxnSpPr>
          <p:spPr>
            <a:xfrm rot="5400000" flipH="1" flipV="1">
              <a:off x="2764786" y="4669397"/>
              <a:ext cx="129544" cy="2679874"/>
            </a:xfrm>
            <a:prstGeom prst="curvedConnector3">
              <a:avLst>
                <a:gd name="adj1" fmla="val -176465"/>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6" name="文本框 37">
              <a:extLst>
                <a:ext uri="{FF2B5EF4-FFF2-40B4-BE49-F238E27FC236}">
                  <a16:creationId xmlns:a16="http://schemas.microsoft.com/office/drawing/2014/main" id="{713AB0CE-DA3E-4181-B9E8-E97D73E23C09}"/>
                </a:ext>
              </a:extLst>
            </p:cNvPr>
            <p:cNvSpPr txBox="1"/>
            <p:nvPr/>
          </p:nvSpPr>
          <p:spPr>
            <a:xfrm>
              <a:off x="2199067" y="6074552"/>
              <a:ext cx="1122565" cy="369332"/>
            </a:xfrm>
            <a:prstGeom prst="rect">
              <a:avLst/>
            </a:prstGeom>
            <a:solidFill>
              <a:schemeClr val="bg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发送邮件</a:t>
              </a:r>
            </a:p>
          </p:txBody>
        </p:sp>
      </p:grpSp>
      <p:sp>
        <p:nvSpPr>
          <p:cNvPr id="27" name="文本框 37">
            <a:extLst>
              <a:ext uri="{FF2B5EF4-FFF2-40B4-BE49-F238E27FC236}">
                <a16:creationId xmlns:a16="http://schemas.microsoft.com/office/drawing/2014/main" id="{C169E5C7-0F10-1004-670C-90C21DC8D1E1}"/>
              </a:ext>
            </a:extLst>
          </p:cNvPr>
          <p:cNvSpPr txBox="1"/>
          <p:nvPr/>
        </p:nvSpPr>
        <p:spPr>
          <a:xfrm>
            <a:off x="44084" y="5995727"/>
            <a:ext cx="190733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aaa@163.com</a:t>
            </a:r>
            <a:endParaRPr lang="zh-CN" altLang="en-US" b="1" dirty="0"/>
          </a:p>
        </p:txBody>
      </p:sp>
      <p:sp>
        <p:nvSpPr>
          <p:cNvPr id="28" name="文本框 37">
            <a:extLst>
              <a:ext uri="{FF2B5EF4-FFF2-40B4-BE49-F238E27FC236}">
                <a16:creationId xmlns:a16="http://schemas.microsoft.com/office/drawing/2014/main" id="{428EC59F-9E54-F8DC-A3F5-C250CDD567E9}"/>
              </a:ext>
            </a:extLst>
          </p:cNvPr>
          <p:cNvSpPr txBox="1"/>
          <p:nvPr/>
        </p:nvSpPr>
        <p:spPr>
          <a:xfrm>
            <a:off x="3494149" y="5988122"/>
            <a:ext cx="190733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bbb@163.com</a:t>
            </a:r>
            <a:endParaRPr lang="zh-CN" altLang="en-US" b="1" dirty="0"/>
          </a:p>
        </p:txBody>
      </p:sp>
      <p:grpSp>
        <p:nvGrpSpPr>
          <p:cNvPr id="29" name="组合 28">
            <a:extLst>
              <a:ext uri="{FF2B5EF4-FFF2-40B4-BE49-F238E27FC236}">
                <a16:creationId xmlns:a16="http://schemas.microsoft.com/office/drawing/2014/main" id="{97628057-02BF-6DEF-AA22-12130BEBBAE4}"/>
              </a:ext>
            </a:extLst>
          </p:cNvPr>
          <p:cNvGrpSpPr/>
          <p:nvPr/>
        </p:nvGrpSpPr>
        <p:grpSpPr>
          <a:xfrm>
            <a:off x="585970" y="4494166"/>
            <a:ext cx="1035776" cy="833182"/>
            <a:chOff x="564705" y="4713903"/>
            <a:chExt cx="1035776" cy="833182"/>
          </a:xfrm>
        </p:grpSpPr>
        <p:pic>
          <p:nvPicPr>
            <p:cNvPr id="30" name="图形 29">
              <a:extLst>
                <a:ext uri="{FF2B5EF4-FFF2-40B4-BE49-F238E27FC236}">
                  <a16:creationId xmlns:a16="http://schemas.microsoft.com/office/drawing/2014/main" id="{A4CB83E9-AFF7-0058-4B20-B2D2EC03E9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3281" y="5089885"/>
              <a:ext cx="457200" cy="457200"/>
            </a:xfrm>
            <a:prstGeom prst="rect">
              <a:avLst/>
            </a:prstGeom>
          </p:spPr>
        </p:pic>
        <p:sp>
          <p:nvSpPr>
            <p:cNvPr id="31" name="文本框 37">
              <a:extLst>
                <a:ext uri="{FF2B5EF4-FFF2-40B4-BE49-F238E27FC236}">
                  <a16:creationId xmlns:a16="http://schemas.microsoft.com/office/drawing/2014/main" id="{65B3B77F-70F8-9072-4504-4D2043520B29}"/>
                </a:ext>
              </a:extLst>
            </p:cNvPr>
            <p:cNvSpPr txBox="1"/>
            <p:nvPr/>
          </p:nvSpPr>
          <p:spPr>
            <a:xfrm>
              <a:off x="564705" y="4713903"/>
              <a:ext cx="93953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浏览器</a:t>
              </a:r>
            </a:p>
          </p:txBody>
        </p:sp>
      </p:grpSp>
      <p:grpSp>
        <p:nvGrpSpPr>
          <p:cNvPr id="32" name="组合 31">
            <a:extLst>
              <a:ext uri="{FF2B5EF4-FFF2-40B4-BE49-F238E27FC236}">
                <a16:creationId xmlns:a16="http://schemas.microsoft.com/office/drawing/2014/main" id="{E9FC2F00-C3F2-ED11-0CF5-25841D76549D}"/>
              </a:ext>
            </a:extLst>
          </p:cNvPr>
          <p:cNvGrpSpPr/>
          <p:nvPr/>
        </p:nvGrpSpPr>
        <p:grpSpPr>
          <a:xfrm>
            <a:off x="3971456" y="4494166"/>
            <a:ext cx="1027225" cy="833180"/>
            <a:chOff x="3950191" y="4713903"/>
            <a:chExt cx="1027225" cy="833180"/>
          </a:xfrm>
        </p:grpSpPr>
        <p:pic>
          <p:nvPicPr>
            <p:cNvPr id="33" name="图片 32" descr="卡通人物&#10;&#10;描述已自动生成">
              <a:extLst>
                <a:ext uri="{FF2B5EF4-FFF2-40B4-BE49-F238E27FC236}">
                  <a16:creationId xmlns:a16="http://schemas.microsoft.com/office/drawing/2014/main" id="{069B2967-6B56-492A-4BE0-36645DB0F81E}"/>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50191" y="5089885"/>
              <a:ext cx="457198" cy="457198"/>
            </a:xfrm>
            <a:prstGeom prst="rect">
              <a:avLst/>
            </a:prstGeom>
          </p:spPr>
        </p:pic>
        <p:sp>
          <p:nvSpPr>
            <p:cNvPr id="34" name="文本框 37">
              <a:extLst>
                <a:ext uri="{FF2B5EF4-FFF2-40B4-BE49-F238E27FC236}">
                  <a16:creationId xmlns:a16="http://schemas.microsoft.com/office/drawing/2014/main" id="{6784A3B3-5EDD-989F-3246-E0E6009E4778}"/>
                </a:ext>
              </a:extLst>
            </p:cNvPr>
            <p:cNvSpPr txBox="1"/>
            <p:nvPr/>
          </p:nvSpPr>
          <p:spPr>
            <a:xfrm>
              <a:off x="4037880" y="4713903"/>
              <a:ext cx="93953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浏览器</a:t>
              </a:r>
            </a:p>
          </p:txBody>
        </p:sp>
      </p:grpSp>
      <p:cxnSp>
        <p:nvCxnSpPr>
          <p:cNvPr id="35" name="直接箭头连接符 34">
            <a:extLst>
              <a:ext uri="{FF2B5EF4-FFF2-40B4-BE49-F238E27FC236}">
                <a16:creationId xmlns:a16="http://schemas.microsoft.com/office/drawing/2014/main" id="{7C0FC919-831B-DA6B-8721-715C4792E3AF}"/>
              </a:ext>
            </a:extLst>
          </p:cNvPr>
          <p:cNvCxnSpPr/>
          <p:nvPr/>
        </p:nvCxnSpPr>
        <p:spPr>
          <a:xfrm flipV="1">
            <a:off x="1525506" y="3842686"/>
            <a:ext cx="812239" cy="1027462"/>
          </a:xfrm>
          <a:prstGeom prst="straightConnector1">
            <a:avLst/>
          </a:prstGeom>
          <a:ln w="381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7">
            <a:extLst>
              <a:ext uri="{FF2B5EF4-FFF2-40B4-BE49-F238E27FC236}">
                <a16:creationId xmlns:a16="http://schemas.microsoft.com/office/drawing/2014/main" id="{EA19FC0D-31A2-4580-50B3-AE5327DBB269}"/>
              </a:ext>
            </a:extLst>
          </p:cNvPr>
          <p:cNvSpPr txBox="1"/>
          <p:nvPr/>
        </p:nvSpPr>
        <p:spPr>
          <a:xfrm>
            <a:off x="1191376" y="4041788"/>
            <a:ext cx="837044"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C00000"/>
                </a:solidFill>
              </a:rPr>
              <a:t>HTTP</a:t>
            </a:r>
            <a:endParaRPr lang="zh-CN" altLang="en-US" b="1" dirty="0">
              <a:solidFill>
                <a:srgbClr val="C00000"/>
              </a:solidFill>
            </a:endParaRPr>
          </a:p>
        </p:txBody>
      </p:sp>
      <p:cxnSp>
        <p:nvCxnSpPr>
          <p:cNvPr id="37" name="直接箭头连接符 36">
            <a:extLst>
              <a:ext uri="{FF2B5EF4-FFF2-40B4-BE49-F238E27FC236}">
                <a16:creationId xmlns:a16="http://schemas.microsoft.com/office/drawing/2014/main" id="{BCA9FE96-066B-7365-6846-2B1F79A2D24B}"/>
              </a:ext>
            </a:extLst>
          </p:cNvPr>
          <p:cNvCxnSpPr>
            <a:cxnSpLocks/>
          </p:cNvCxnSpPr>
          <p:nvPr/>
        </p:nvCxnSpPr>
        <p:spPr>
          <a:xfrm>
            <a:off x="3199893" y="3907458"/>
            <a:ext cx="771563" cy="962690"/>
          </a:xfrm>
          <a:prstGeom prst="straightConnector1">
            <a:avLst/>
          </a:prstGeom>
          <a:ln w="381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8D976E68-2197-C34A-15C6-1CD5A3F89985}"/>
              </a:ext>
            </a:extLst>
          </p:cNvPr>
          <p:cNvSpPr txBox="1"/>
          <p:nvPr/>
        </p:nvSpPr>
        <p:spPr>
          <a:xfrm>
            <a:off x="3507750" y="4041788"/>
            <a:ext cx="93931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C00000"/>
                </a:solidFill>
              </a:rPr>
              <a:t>HTTP</a:t>
            </a:r>
            <a:endParaRPr lang="zh-CN" altLang="en-US" b="1" dirty="0">
              <a:solidFill>
                <a:srgbClr val="C00000"/>
              </a:solidFill>
            </a:endParaRPr>
          </a:p>
        </p:txBody>
      </p:sp>
      <p:grpSp>
        <p:nvGrpSpPr>
          <p:cNvPr id="65" name="组合 64">
            <a:extLst>
              <a:ext uri="{FF2B5EF4-FFF2-40B4-BE49-F238E27FC236}">
                <a16:creationId xmlns:a16="http://schemas.microsoft.com/office/drawing/2014/main" id="{DFDBEAEB-26B6-8548-34A0-9FE9157BF836}"/>
              </a:ext>
            </a:extLst>
          </p:cNvPr>
          <p:cNvGrpSpPr/>
          <p:nvPr/>
        </p:nvGrpSpPr>
        <p:grpSpPr>
          <a:xfrm>
            <a:off x="7641997" y="5632853"/>
            <a:ext cx="2679874" cy="499322"/>
            <a:chOff x="7772181" y="5724825"/>
            <a:chExt cx="2679874" cy="499322"/>
          </a:xfrm>
        </p:grpSpPr>
        <p:cxnSp>
          <p:nvCxnSpPr>
            <p:cNvPr id="47" name="连接符: 曲线 46">
              <a:extLst>
                <a:ext uri="{FF2B5EF4-FFF2-40B4-BE49-F238E27FC236}">
                  <a16:creationId xmlns:a16="http://schemas.microsoft.com/office/drawing/2014/main" id="{2167C916-A97B-00A4-982D-DDB9F6797D35}"/>
                </a:ext>
              </a:extLst>
            </p:cNvPr>
            <p:cNvCxnSpPr>
              <a:cxnSpLocks/>
            </p:cNvCxnSpPr>
            <p:nvPr/>
          </p:nvCxnSpPr>
          <p:spPr>
            <a:xfrm rot="5400000" flipH="1" flipV="1">
              <a:off x="9047346" y="4449660"/>
              <a:ext cx="129544" cy="2679874"/>
            </a:xfrm>
            <a:prstGeom prst="curvedConnector3">
              <a:avLst>
                <a:gd name="adj1" fmla="val -176465"/>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0" name="文本框 37">
              <a:extLst>
                <a:ext uri="{FF2B5EF4-FFF2-40B4-BE49-F238E27FC236}">
                  <a16:creationId xmlns:a16="http://schemas.microsoft.com/office/drawing/2014/main" id="{1E7D07CF-3B5B-6582-939E-9DED860F40DA}"/>
                </a:ext>
              </a:extLst>
            </p:cNvPr>
            <p:cNvSpPr txBox="1"/>
            <p:nvPr/>
          </p:nvSpPr>
          <p:spPr>
            <a:xfrm>
              <a:off x="8481627" y="5854815"/>
              <a:ext cx="1122565" cy="369332"/>
            </a:xfrm>
            <a:prstGeom prst="rect">
              <a:avLst/>
            </a:prstGeom>
            <a:solidFill>
              <a:schemeClr val="bg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发送邮件</a:t>
              </a:r>
            </a:p>
          </p:txBody>
        </p:sp>
      </p:grpSp>
      <p:sp>
        <p:nvSpPr>
          <p:cNvPr id="51" name="文本框 37">
            <a:extLst>
              <a:ext uri="{FF2B5EF4-FFF2-40B4-BE49-F238E27FC236}">
                <a16:creationId xmlns:a16="http://schemas.microsoft.com/office/drawing/2014/main" id="{AA770079-ADCA-8373-4F2E-8797B123DDE1}"/>
              </a:ext>
            </a:extLst>
          </p:cNvPr>
          <p:cNvSpPr txBox="1"/>
          <p:nvPr/>
        </p:nvSpPr>
        <p:spPr>
          <a:xfrm>
            <a:off x="6245757" y="5995727"/>
            <a:ext cx="1837969"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aaa@163.com</a:t>
            </a:r>
            <a:endParaRPr lang="zh-CN" altLang="en-US" b="1" dirty="0"/>
          </a:p>
        </p:txBody>
      </p:sp>
      <p:sp>
        <p:nvSpPr>
          <p:cNvPr id="52" name="文本框 37">
            <a:extLst>
              <a:ext uri="{FF2B5EF4-FFF2-40B4-BE49-F238E27FC236}">
                <a16:creationId xmlns:a16="http://schemas.microsoft.com/office/drawing/2014/main" id="{21CE8BA4-E174-6F45-54FD-7093FD499941}"/>
              </a:ext>
            </a:extLst>
          </p:cNvPr>
          <p:cNvSpPr txBox="1"/>
          <p:nvPr/>
        </p:nvSpPr>
        <p:spPr>
          <a:xfrm>
            <a:off x="9796534" y="5989041"/>
            <a:ext cx="21492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ccc@gmail.com</a:t>
            </a:r>
            <a:endParaRPr lang="zh-CN" altLang="en-US" b="1" dirty="0"/>
          </a:p>
        </p:txBody>
      </p:sp>
      <p:grpSp>
        <p:nvGrpSpPr>
          <p:cNvPr id="8" name="组合 7">
            <a:extLst>
              <a:ext uri="{FF2B5EF4-FFF2-40B4-BE49-F238E27FC236}">
                <a16:creationId xmlns:a16="http://schemas.microsoft.com/office/drawing/2014/main" id="{58F283E9-CC1B-B200-E071-C221EEF0326C}"/>
              </a:ext>
            </a:extLst>
          </p:cNvPr>
          <p:cNvGrpSpPr/>
          <p:nvPr/>
        </p:nvGrpSpPr>
        <p:grpSpPr>
          <a:xfrm>
            <a:off x="6847265" y="4494166"/>
            <a:ext cx="1035776" cy="833182"/>
            <a:chOff x="6847265" y="4494166"/>
            <a:chExt cx="1035776" cy="833182"/>
          </a:xfrm>
        </p:grpSpPr>
        <p:pic>
          <p:nvPicPr>
            <p:cNvPr id="53" name="图形 52">
              <a:extLst>
                <a:ext uri="{FF2B5EF4-FFF2-40B4-BE49-F238E27FC236}">
                  <a16:creationId xmlns:a16="http://schemas.microsoft.com/office/drawing/2014/main" id="{8D9C3AB9-1C0C-0B5E-8C05-E18B2BA625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5841" y="4870148"/>
              <a:ext cx="457200" cy="457200"/>
            </a:xfrm>
            <a:prstGeom prst="rect">
              <a:avLst/>
            </a:prstGeom>
          </p:spPr>
        </p:pic>
        <p:sp>
          <p:nvSpPr>
            <p:cNvPr id="55" name="文本框 37">
              <a:extLst>
                <a:ext uri="{FF2B5EF4-FFF2-40B4-BE49-F238E27FC236}">
                  <a16:creationId xmlns:a16="http://schemas.microsoft.com/office/drawing/2014/main" id="{4D80380C-5678-D701-CE82-5EA60F853135}"/>
                </a:ext>
              </a:extLst>
            </p:cNvPr>
            <p:cNvSpPr txBox="1"/>
            <p:nvPr/>
          </p:nvSpPr>
          <p:spPr>
            <a:xfrm>
              <a:off x="6847265" y="4494166"/>
              <a:ext cx="93953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浏览器</a:t>
              </a:r>
            </a:p>
          </p:txBody>
        </p:sp>
      </p:grpSp>
      <p:grpSp>
        <p:nvGrpSpPr>
          <p:cNvPr id="68" name="组合 67">
            <a:extLst>
              <a:ext uri="{FF2B5EF4-FFF2-40B4-BE49-F238E27FC236}">
                <a16:creationId xmlns:a16="http://schemas.microsoft.com/office/drawing/2014/main" id="{592FB3D2-7BA0-AC3F-D340-0C40CE501726}"/>
              </a:ext>
            </a:extLst>
          </p:cNvPr>
          <p:cNvGrpSpPr/>
          <p:nvPr/>
        </p:nvGrpSpPr>
        <p:grpSpPr>
          <a:xfrm>
            <a:off x="10232751" y="4494166"/>
            <a:ext cx="1035934" cy="833180"/>
            <a:chOff x="10232751" y="4494166"/>
            <a:chExt cx="1035934" cy="833180"/>
          </a:xfrm>
        </p:grpSpPr>
        <p:pic>
          <p:nvPicPr>
            <p:cNvPr id="54" name="图片 53" descr="卡通人物&#10;&#10;描述已自动生成">
              <a:extLst>
                <a:ext uri="{FF2B5EF4-FFF2-40B4-BE49-F238E27FC236}">
                  <a16:creationId xmlns:a16="http://schemas.microsoft.com/office/drawing/2014/main" id="{1A267C25-8232-3CD8-348D-5FE0879303E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32751" y="4870148"/>
              <a:ext cx="457198" cy="457198"/>
            </a:xfrm>
            <a:prstGeom prst="rect">
              <a:avLst/>
            </a:prstGeom>
          </p:spPr>
        </p:pic>
        <p:sp>
          <p:nvSpPr>
            <p:cNvPr id="56" name="文本框 37">
              <a:extLst>
                <a:ext uri="{FF2B5EF4-FFF2-40B4-BE49-F238E27FC236}">
                  <a16:creationId xmlns:a16="http://schemas.microsoft.com/office/drawing/2014/main" id="{E413D3CE-BCBA-FF89-152F-8B0BB0718086}"/>
                </a:ext>
              </a:extLst>
            </p:cNvPr>
            <p:cNvSpPr txBox="1"/>
            <p:nvPr/>
          </p:nvSpPr>
          <p:spPr>
            <a:xfrm>
              <a:off x="10329149" y="4494166"/>
              <a:ext cx="93953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浏览器</a:t>
              </a:r>
            </a:p>
          </p:txBody>
        </p:sp>
      </p:grpSp>
      <p:grpSp>
        <p:nvGrpSpPr>
          <p:cNvPr id="66" name="组合 65">
            <a:extLst>
              <a:ext uri="{FF2B5EF4-FFF2-40B4-BE49-F238E27FC236}">
                <a16:creationId xmlns:a16="http://schemas.microsoft.com/office/drawing/2014/main" id="{74304152-B5AD-16C2-8799-2C69510B60AB}"/>
              </a:ext>
            </a:extLst>
          </p:cNvPr>
          <p:cNvGrpSpPr/>
          <p:nvPr/>
        </p:nvGrpSpPr>
        <p:grpSpPr>
          <a:xfrm>
            <a:off x="6786136" y="3893360"/>
            <a:ext cx="962777" cy="978784"/>
            <a:chOff x="6786136" y="3893360"/>
            <a:chExt cx="962777" cy="978784"/>
          </a:xfrm>
        </p:grpSpPr>
        <p:cxnSp>
          <p:nvCxnSpPr>
            <p:cNvPr id="57" name="直接箭头连接符 56">
              <a:extLst>
                <a:ext uri="{FF2B5EF4-FFF2-40B4-BE49-F238E27FC236}">
                  <a16:creationId xmlns:a16="http://schemas.microsoft.com/office/drawing/2014/main" id="{3B4CDC5D-C7B3-F7B4-8556-435100830140}"/>
                </a:ext>
              </a:extLst>
            </p:cNvPr>
            <p:cNvCxnSpPr>
              <a:cxnSpLocks/>
            </p:cNvCxnSpPr>
            <p:nvPr/>
          </p:nvCxnSpPr>
          <p:spPr>
            <a:xfrm flipV="1">
              <a:off x="7748913" y="3893360"/>
              <a:ext cx="0" cy="978784"/>
            </a:xfrm>
            <a:prstGeom prst="straightConnector1">
              <a:avLst/>
            </a:prstGeom>
            <a:ln w="381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37">
              <a:extLst>
                <a:ext uri="{FF2B5EF4-FFF2-40B4-BE49-F238E27FC236}">
                  <a16:creationId xmlns:a16="http://schemas.microsoft.com/office/drawing/2014/main" id="{66DCFE5F-FD7A-DE20-6AF7-1736DFDE6D18}"/>
                </a:ext>
              </a:extLst>
            </p:cNvPr>
            <p:cNvSpPr txBox="1"/>
            <p:nvPr/>
          </p:nvSpPr>
          <p:spPr>
            <a:xfrm>
              <a:off x="6786136" y="4041788"/>
              <a:ext cx="9497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C00000"/>
                  </a:solidFill>
                </a:rPr>
                <a:t>HTTP</a:t>
              </a:r>
              <a:endParaRPr lang="zh-CN" altLang="en-US" b="1" dirty="0">
                <a:solidFill>
                  <a:srgbClr val="C00000"/>
                </a:solidFill>
              </a:endParaRPr>
            </a:p>
          </p:txBody>
        </p:sp>
      </p:grpSp>
      <p:grpSp>
        <p:nvGrpSpPr>
          <p:cNvPr id="69" name="组合 68">
            <a:extLst>
              <a:ext uri="{FF2B5EF4-FFF2-40B4-BE49-F238E27FC236}">
                <a16:creationId xmlns:a16="http://schemas.microsoft.com/office/drawing/2014/main" id="{9FD611BD-8E01-28AE-81A5-F940998C9477}"/>
              </a:ext>
            </a:extLst>
          </p:cNvPr>
          <p:cNvGrpSpPr/>
          <p:nvPr/>
        </p:nvGrpSpPr>
        <p:grpSpPr>
          <a:xfrm>
            <a:off x="10362708" y="3893360"/>
            <a:ext cx="939528" cy="1005199"/>
            <a:chOff x="10362708" y="3893360"/>
            <a:chExt cx="939528" cy="1005199"/>
          </a:xfrm>
        </p:grpSpPr>
        <p:sp>
          <p:nvSpPr>
            <p:cNvPr id="59" name="文本框 37">
              <a:extLst>
                <a:ext uri="{FF2B5EF4-FFF2-40B4-BE49-F238E27FC236}">
                  <a16:creationId xmlns:a16="http://schemas.microsoft.com/office/drawing/2014/main" id="{276824CC-610D-E246-25C7-AE441185B371}"/>
                </a:ext>
              </a:extLst>
            </p:cNvPr>
            <p:cNvSpPr txBox="1"/>
            <p:nvPr/>
          </p:nvSpPr>
          <p:spPr>
            <a:xfrm>
              <a:off x="10367091" y="4041788"/>
              <a:ext cx="93514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C00000"/>
                  </a:solidFill>
                </a:rPr>
                <a:t>HTTP</a:t>
              </a:r>
              <a:endParaRPr lang="zh-CN" altLang="en-US" b="1" dirty="0">
                <a:solidFill>
                  <a:srgbClr val="C00000"/>
                </a:solidFill>
              </a:endParaRPr>
            </a:p>
          </p:txBody>
        </p:sp>
        <p:cxnSp>
          <p:nvCxnSpPr>
            <p:cNvPr id="62" name="直接箭头连接符 61">
              <a:extLst>
                <a:ext uri="{FF2B5EF4-FFF2-40B4-BE49-F238E27FC236}">
                  <a16:creationId xmlns:a16="http://schemas.microsoft.com/office/drawing/2014/main" id="{5ADFF09C-E979-33C8-A922-6D3BFA2CDB80}"/>
                </a:ext>
              </a:extLst>
            </p:cNvPr>
            <p:cNvCxnSpPr>
              <a:cxnSpLocks/>
            </p:cNvCxnSpPr>
            <p:nvPr/>
          </p:nvCxnSpPr>
          <p:spPr>
            <a:xfrm>
              <a:off x="10362708" y="3893360"/>
              <a:ext cx="0" cy="1005199"/>
            </a:xfrm>
            <a:prstGeom prst="straightConnector1">
              <a:avLst/>
            </a:prstGeom>
            <a:ln w="381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5270B5CF-9950-E296-F7C0-FE8A84E0D76C}"/>
              </a:ext>
            </a:extLst>
          </p:cNvPr>
          <p:cNvGrpSpPr/>
          <p:nvPr/>
        </p:nvGrpSpPr>
        <p:grpSpPr>
          <a:xfrm>
            <a:off x="7883041" y="3228078"/>
            <a:ext cx="1947770" cy="369332"/>
            <a:chOff x="7883041" y="3228078"/>
            <a:chExt cx="1947770" cy="369332"/>
          </a:xfrm>
        </p:grpSpPr>
        <p:cxnSp>
          <p:nvCxnSpPr>
            <p:cNvPr id="63" name="直接箭头连接符 62">
              <a:extLst>
                <a:ext uri="{FF2B5EF4-FFF2-40B4-BE49-F238E27FC236}">
                  <a16:creationId xmlns:a16="http://schemas.microsoft.com/office/drawing/2014/main" id="{3BBBD5B6-7D0C-8674-DF73-C58DF16156CF}"/>
                </a:ext>
              </a:extLst>
            </p:cNvPr>
            <p:cNvCxnSpPr>
              <a:cxnSpLocks/>
              <a:stCxn id="46" idx="3"/>
              <a:endCxn id="61" idx="1"/>
            </p:cNvCxnSpPr>
            <p:nvPr/>
          </p:nvCxnSpPr>
          <p:spPr>
            <a:xfrm flipV="1">
              <a:off x="7883041" y="3579846"/>
              <a:ext cx="1947770" cy="2184"/>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37">
              <a:extLst>
                <a:ext uri="{FF2B5EF4-FFF2-40B4-BE49-F238E27FC236}">
                  <a16:creationId xmlns:a16="http://schemas.microsoft.com/office/drawing/2014/main" id="{887B28CE-7757-3033-A8D8-28078B3FE16F}"/>
                </a:ext>
              </a:extLst>
            </p:cNvPr>
            <p:cNvSpPr txBox="1"/>
            <p:nvPr/>
          </p:nvSpPr>
          <p:spPr>
            <a:xfrm>
              <a:off x="8553499" y="3228078"/>
              <a:ext cx="90477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chemeClr val="accent3"/>
                  </a:solidFill>
                </a:rPr>
                <a:t>SMTP</a:t>
              </a:r>
              <a:endParaRPr lang="zh-CN" altLang="en-US" b="1" dirty="0">
                <a:solidFill>
                  <a:schemeClr val="accent3"/>
                </a:solidFill>
              </a:endParaRPr>
            </a:p>
          </p:txBody>
        </p:sp>
      </p:grpSp>
    </p:spTree>
    <p:custDataLst>
      <p:tags r:id="rId1"/>
    </p:custDataLst>
    <p:extLst>
      <p:ext uri="{BB962C8B-B14F-4D97-AF65-F5344CB8AC3E}">
        <p14:creationId xmlns:p14="http://schemas.microsoft.com/office/powerpoint/2010/main" val="290923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ppt_y</p:attrName>
                                        </p:attrNameLst>
                                      </p:cBhvr>
                                      <p:tavLst>
                                        <p:tav tm="0">
                                          <p:val>
                                            <p:strVal val="#ppt_y-#ppt_h*1.125000"/>
                                          </p:val>
                                        </p:tav>
                                        <p:tav tm="100000">
                                          <p:val>
                                            <p:strVal val="#ppt_y"/>
                                          </p:val>
                                        </p:tav>
                                      </p:tavLst>
                                    </p:anim>
                                    <p:animEffect transition="in" filter="wipe(down)">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p:tgtEl>
                                          <p:spTgt spid="52"/>
                                        </p:tgtEl>
                                        <p:attrNameLst>
                                          <p:attrName>ppt_y</p:attrName>
                                        </p:attrNameLst>
                                      </p:cBhvr>
                                      <p:tavLst>
                                        <p:tav tm="0">
                                          <p:val>
                                            <p:strVal val="#ppt_y-#ppt_h*1.125000"/>
                                          </p:val>
                                        </p:tav>
                                        <p:tav tm="100000">
                                          <p:val>
                                            <p:strVal val="#ppt_y"/>
                                          </p:val>
                                        </p:tav>
                                      </p:tavLst>
                                    </p:anim>
                                    <p:animEffect transition="in" filter="wipe(down)">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 calcmode="lin" valueType="num">
                                      <p:cBhvr>
                                        <p:cTn id="36" dur="500" fill="hold"/>
                                        <p:tgtEl>
                                          <p:spTgt spid="8"/>
                                        </p:tgtEl>
                                        <p:attrNameLst>
                                          <p:attrName>style.rotation</p:attrName>
                                        </p:attrNameLst>
                                      </p:cBhvr>
                                      <p:tavLst>
                                        <p:tav tm="0">
                                          <p:val>
                                            <p:fltVal val="360"/>
                                          </p:val>
                                        </p:tav>
                                        <p:tav tm="100000">
                                          <p:val>
                                            <p:fltVal val="0"/>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down)">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p:cTn id="52" dur="500" fill="hold"/>
                                        <p:tgtEl>
                                          <p:spTgt spid="68"/>
                                        </p:tgtEl>
                                        <p:attrNameLst>
                                          <p:attrName>ppt_w</p:attrName>
                                        </p:attrNameLst>
                                      </p:cBhvr>
                                      <p:tavLst>
                                        <p:tav tm="0">
                                          <p:val>
                                            <p:fltVal val="0"/>
                                          </p:val>
                                        </p:tav>
                                        <p:tav tm="100000">
                                          <p:val>
                                            <p:strVal val="#ppt_w"/>
                                          </p:val>
                                        </p:tav>
                                      </p:tavLst>
                                    </p:anim>
                                    <p:anim calcmode="lin" valueType="num">
                                      <p:cBhvr>
                                        <p:cTn id="53" dur="500" fill="hold"/>
                                        <p:tgtEl>
                                          <p:spTgt spid="68"/>
                                        </p:tgtEl>
                                        <p:attrNameLst>
                                          <p:attrName>ppt_h</p:attrName>
                                        </p:attrNameLst>
                                      </p:cBhvr>
                                      <p:tavLst>
                                        <p:tav tm="0">
                                          <p:val>
                                            <p:fltVal val="0"/>
                                          </p:val>
                                        </p:tav>
                                        <p:tav tm="100000">
                                          <p:val>
                                            <p:strVal val="#ppt_h"/>
                                          </p:val>
                                        </p:tav>
                                      </p:tavLst>
                                    </p:anim>
                                    <p:anim calcmode="lin" valueType="num">
                                      <p:cBhvr>
                                        <p:cTn id="54" dur="500" fill="hold"/>
                                        <p:tgtEl>
                                          <p:spTgt spid="68"/>
                                        </p:tgtEl>
                                        <p:attrNameLst>
                                          <p:attrName>style.rotation</p:attrName>
                                        </p:attrNameLst>
                                      </p:cBhvr>
                                      <p:tavLst>
                                        <p:tav tm="0">
                                          <p:val>
                                            <p:fltVal val="360"/>
                                          </p:val>
                                        </p:tav>
                                        <p:tav tm="100000">
                                          <p:val>
                                            <p:fltVal val="0"/>
                                          </p:val>
                                        </p:tav>
                                      </p:tavLst>
                                    </p:anim>
                                    <p:animEffect transition="in" filter="fade">
                                      <p:cBhvr>
                                        <p:cTn id="55" dur="500"/>
                                        <p:tgtEl>
                                          <p:spTgt spid="6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up)">
                                      <p:cBhvr>
                                        <p:cTn id="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F9DEA46A-86E5-D124-12F1-BAFC79F5E33D}"/>
              </a:ext>
            </a:extLst>
          </p:cNvPr>
          <p:cNvSpPr txBox="1"/>
          <p:nvPr/>
        </p:nvSpPr>
        <p:spPr>
          <a:xfrm>
            <a:off x="3990753" y="749300"/>
            <a:ext cx="4210493" cy="400110"/>
          </a:xfrm>
          <a:prstGeom prst="rect">
            <a:avLst/>
          </a:prstGeom>
          <a:noFill/>
        </p:spPr>
        <p:txBody>
          <a:bodyPr wrap="square" rtlCol="0">
            <a:spAutoFit/>
          </a:bodyPr>
          <a:lstStyle/>
          <a:p>
            <a:pPr algn="ctr"/>
            <a:r>
              <a:rPr lang="zh-CN" altLang="en-US" sz="2000" b="1" dirty="0">
                <a:solidFill>
                  <a:schemeClr val="accent3">
                    <a:lumMod val="75000"/>
                  </a:schemeClr>
                </a:solidFill>
              </a:rPr>
              <a:t>电子邮件相关练习题</a:t>
            </a:r>
          </a:p>
        </p:txBody>
      </p:sp>
      <p:sp>
        <p:nvSpPr>
          <p:cNvPr id="74" name="文本框 73">
            <a:extLst>
              <a:ext uri="{FF2B5EF4-FFF2-40B4-BE49-F238E27FC236}">
                <a16:creationId xmlns:a16="http://schemas.microsoft.com/office/drawing/2014/main" id="{D459E338-874D-D252-BD9F-90196F7FA744}"/>
              </a:ext>
            </a:extLst>
          </p:cNvPr>
          <p:cNvSpPr txBox="1"/>
          <p:nvPr/>
        </p:nvSpPr>
        <p:spPr>
          <a:xfrm>
            <a:off x="4423146" y="1445699"/>
            <a:ext cx="588334" cy="523220"/>
          </a:xfrm>
          <a:prstGeom prst="rect">
            <a:avLst/>
          </a:prstGeom>
          <a:noFill/>
        </p:spPr>
        <p:txBody>
          <a:bodyPr wrap="square" rtlCol="0">
            <a:spAutoFit/>
          </a:bodyPr>
          <a:lstStyle/>
          <a:p>
            <a:pPr algn="ctr"/>
            <a:r>
              <a:rPr lang="en-US" altLang="zh-CN" sz="2800" b="1" dirty="0">
                <a:solidFill>
                  <a:schemeClr val="accent1">
                    <a:lumMod val="75000"/>
                  </a:schemeClr>
                </a:solidFill>
                <a:latin typeface="+mn-ea"/>
              </a:rPr>
              <a:t>D</a:t>
            </a:r>
            <a:endParaRPr lang="zh-CN" altLang="en-US" sz="2800" b="1" dirty="0">
              <a:solidFill>
                <a:schemeClr val="accent1">
                  <a:lumMod val="75000"/>
                </a:schemeClr>
              </a:solidFill>
              <a:latin typeface="+mn-ea"/>
            </a:endParaRPr>
          </a:p>
        </p:txBody>
      </p:sp>
      <p:grpSp>
        <p:nvGrpSpPr>
          <p:cNvPr id="76" name="组合 75">
            <a:extLst>
              <a:ext uri="{FF2B5EF4-FFF2-40B4-BE49-F238E27FC236}">
                <a16:creationId xmlns:a16="http://schemas.microsoft.com/office/drawing/2014/main" id="{96DE25E2-DBAC-6C78-9B41-19212293E891}"/>
              </a:ext>
            </a:extLst>
          </p:cNvPr>
          <p:cNvGrpSpPr/>
          <p:nvPr/>
        </p:nvGrpSpPr>
        <p:grpSpPr>
          <a:xfrm>
            <a:off x="304800" y="1228911"/>
            <a:ext cx="11582400" cy="2820878"/>
            <a:chOff x="304800" y="1228911"/>
            <a:chExt cx="11582400" cy="2820878"/>
          </a:xfrm>
        </p:grpSpPr>
        <p:sp>
          <p:nvSpPr>
            <p:cNvPr id="72" name="文本框 71">
              <a:extLst>
                <a:ext uri="{FF2B5EF4-FFF2-40B4-BE49-F238E27FC236}">
                  <a16:creationId xmlns:a16="http://schemas.microsoft.com/office/drawing/2014/main" id="{B634881A-03A2-6778-ABE0-C3DB2F6B0F2F}"/>
                </a:ext>
              </a:extLst>
            </p:cNvPr>
            <p:cNvSpPr txBox="1"/>
            <p:nvPr/>
          </p:nvSpPr>
          <p:spPr>
            <a:xfrm>
              <a:off x="304800" y="1228911"/>
              <a:ext cx="11582400" cy="646331"/>
            </a:xfrm>
            <a:prstGeom prst="rect">
              <a:avLst/>
            </a:prstGeom>
            <a:noFill/>
          </p:spPr>
          <p:txBody>
            <a:bodyPr wrap="square">
              <a:spAutoFit/>
            </a:bodyPr>
            <a:lstStyle/>
            <a:p>
              <a:r>
                <a:rPr lang="en-US" altLang="zh-CN" sz="1800" b="1" dirty="0">
                  <a:latin typeface="+mn-ea"/>
                </a:rPr>
                <a:t>【2012</a:t>
              </a:r>
              <a:r>
                <a:rPr lang="zh-CN" altLang="en-US" sz="1800" b="1" dirty="0">
                  <a:latin typeface="+mn-ea"/>
                </a:rPr>
                <a:t>年 题</a:t>
              </a:r>
              <a:r>
                <a:rPr lang="en-US" altLang="zh-CN" sz="1800" b="1" dirty="0">
                  <a:latin typeface="+mn-ea"/>
                </a:rPr>
                <a:t>40】</a:t>
              </a:r>
              <a:r>
                <a:rPr lang="zh-CN" altLang="en-US" sz="1800" b="1" dirty="0">
                  <a:latin typeface="+mn-ea"/>
                </a:rPr>
                <a:t>若用户</a:t>
              </a:r>
              <a:r>
                <a:rPr lang="en-US" altLang="zh-CN" sz="1800" b="1" dirty="0">
                  <a:latin typeface="+mn-ea"/>
                </a:rPr>
                <a:t>1</a:t>
              </a:r>
              <a:r>
                <a:rPr lang="zh-CN" altLang="en-US" sz="1800" b="1" dirty="0">
                  <a:latin typeface="+mn-ea"/>
                </a:rPr>
                <a:t>与用户</a:t>
              </a:r>
              <a:r>
                <a:rPr lang="en-US" altLang="zh-CN" sz="1800" b="1" dirty="0">
                  <a:latin typeface="+mn-ea"/>
                </a:rPr>
                <a:t>2</a:t>
              </a:r>
              <a:r>
                <a:rPr lang="zh-CN" altLang="en-US" sz="1800" b="1" dirty="0">
                  <a:latin typeface="+mn-ea"/>
                </a:rPr>
                <a:t>之间发送和接收电子邮件的过程如下图所示，则图中①、②、③阶段分别使用</a:t>
              </a:r>
              <a:endParaRPr lang="en-US" altLang="zh-CN" sz="1800" b="1" dirty="0">
                <a:latin typeface="+mn-ea"/>
              </a:endParaRPr>
            </a:p>
            <a:p>
              <a:r>
                <a:rPr lang="en-US" altLang="zh-CN" b="1" dirty="0">
                  <a:latin typeface="+mn-ea"/>
                </a:rPr>
                <a:t>                           </a:t>
              </a:r>
              <a:r>
                <a:rPr lang="zh-CN" altLang="en-US" sz="1800" b="1" dirty="0">
                  <a:latin typeface="+mn-ea"/>
                </a:rPr>
                <a:t>的应用层协议可以是（      ）。</a:t>
              </a:r>
            </a:p>
          </p:txBody>
        </p:sp>
        <p:sp>
          <p:nvSpPr>
            <p:cNvPr id="73" name="文本框 72">
              <a:extLst>
                <a:ext uri="{FF2B5EF4-FFF2-40B4-BE49-F238E27FC236}">
                  <a16:creationId xmlns:a16="http://schemas.microsoft.com/office/drawing/2014/main" id="{99634C10-A505-F4B8-1859-3ECDFD1BC43E}"/>
                </a:ext>
              </a:extLst>
            </p:cNvPr>
            <p:cNvSpPr txBox="1"/>
            <p:nvPr/>
          </p:nvSpPr>
          <p:spPr>
            <a:xfrm>
              <a:off x="2135494" y="1754740"/>
              <a:ext cx="6880916" cy="961289"/>
            </a:xfrm>
            <a:prstGeom prst="rect">
              <a:avLst/>
            </a:prstGeom>
            <a:noFill/>
          </p:spPr>
          <p:txBody>
            <a:bodyPr wrap="square" rtlCol="0">
              <a:spAutoFit/>
            </a:bodyPr>
            <a:lstStyle/>
            <a:p>
              <a:pPr>
                <a:lnSpc>
                  <a:spcPct val="150000"/>
                </a:lnSpc>
              </a:pPr>
              <a:r>
                <a:rPr lang="en-US" altLang="zh-CN" sz="2000" b="1" dirty="0"/>
                <a:t>A. SMTP</a:t>
              </a:r>
              <a:r>
                <a:rPr lang="zh-CN" altLang="en-US" sz="2000" b="1" dirty="0"/>
                <a:t>、</a:t>
              </a:r>
              <a:r>
                <a:rPr lang="en-US" altLang="zh-CN" sz="2000" b="1" dirty="0"/>
                <a:t>SMTP</a:t>
              </a:r>
              <a:r>
                <a:rPr lang="zh-CN" altLang="en-US" sz="2000" b="1" dirty="0"/>
                <a:t>、</a:t>
              </a:r>
              <a:r>
                <a:rPr lang="en-US" altLang="zh-CN" sz="2000" b="1" dirty="0"/>
                <a:t>SMTP</a:t>
              </a:r>
              <a:r>
                <a:rPr lang="zh-CN" altLang="en-US" sz="2000" b="1" dirty="0"/>
                <a:t>                          </a:t>
              </a:r>
              <a:r>
                <a:rPr lang="en-US" altLang="zh-CN" sz="2000" b="1" dirty="0"/>
                <a:t>B. POP3</a:t>
              </a:r>
              <a:r>
                <a:rPr lang="zh-CN" altLang="en-US" sz="2000" b="1" dirty="0"/>
                <a:t>、</a:t>
              </a:r>
              <a:r>
                <a:rPr lang="en-US" altLang="zh-CN" sz="2000" b="1" dirty="0"/>
                <a:t>SMTP</a:t>
              </a:r>
              <a:r>
                <a:rPr lang="zh-CN" altLang="en-US" sz="2000" b="1" dirty="0"/>
                <a:t>、</a:t>
              </a:r>
              <a:r>
                <a:rPr lang="en-US" altLang="zh-CN" sz="2000" b="1" dirty="0"/>
                <a:t>POP3</a:t>
              </a:r>
            </a:p>
            <a:p>
              <a:pPr>
                <a:lnSpc>
                  <a:spcPct val="150000"/>
                </a:lnSpc>
              </a:pPr>
              <a:r>
                <a:rPr lang="en-US" altLang="zh-CN" sz="2000" b="1" dirty="0"/>
                <a:t>C. POP3</a:t>
              </a:r>
              <a:r>
                <a:rPr lang="zh-CN" altLang="en-US" sz="2000" b="1" dirty="0"/>
                <a:t>、</a:t>
              </a:r>
              <a:r>
                <a:rPr lang="en-US" altLang="zh-CN" sz="2000" b="1" dirty="0"/>
                <a:t>SMTP</a:t>
              </a:r>
              <a:r>
                <a:rPr lang="zh-CN" altLang="en-US" sz="2000" b="1" dirty="0"/>
                <a:t>、</a:t>
              </a:r>
              <a:r>
                <a:rPr lang="en-US" altLang="zh-CN" sz="2000" b="1" dirty="0"/>
                <a:t>SMTP</a:t>
              </a:r>
              <a:r>
                <a:rPr lang="zh-CN" altLang="en-US" sz="2000" b="1" dirty="0"/>
                <a:t>                          </a:t>
              </a:r>
              <a:r>
                <a:rPr lang="en-US" altLang="zh-CN" sz="2000" b="1" dirty="0"/>
                <a:t>D. SMTP</a:t>
              </a:r>
              <a:r>
                <a:rPr lang="zh-CN" altLang="en-US" sz="2000" b="1" dirty="0"/>
                <a:t>、</a:t>
              </a:r>
              <a:r>
                <a:rPr lang="en-US" altLang="zh-CN" sz="2000" b="1" dirty="0"/>
                <a:t>SMTP</a:t>
              </a:r>
              <a:r>
                <a:rPr lang="zh-CN" altLang="en-US" sz="2000" b="1" dirty="0"/>
                <a:t>、</a:t>
              </a:r>
              <a:r>
                <a:rPr lang="en-US" altLang="zh-CN" sz="2000" b="1" dirty="0"/>
                <a:t>POP3</a:t>
              </a:r>
              <a:endParaRPr lang="zh-CN" altLang="en-US" sz="2000" b="1" dirty="0"/>
            </a:p>
          </p:txBody>
        </p:sp>
        <p:pic>
          <p:nvPicPr>
            <p:cNvPr id="75" name="图片 74" descr="图示&#10;&#10;描述已自动生成">
              <a:extLst>
                <a:ext uri="{FF2B5EF4-FFF2-40B4-BE49-F238E27FC236}">
                  <a16:creationId xmlns:a16="http://schemas.microsoft.com/office/drawing/2014/main" id="{B105C4CE-7710-9B5E-6318-028C0BFE9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3" y="2716029"/>
              <a:ext cx="7042032" cy="1333760"/>
            </a:xfrm>
            <a:prstGeom prst="rect">
              <a:avLst/>
            </a:prstGeom>
          </p:spPr>
        </p:pic>
      </p:grpSp>
      <p:sp>
        <p:nvSpPr>
          <p:cNvPr id="77" name="文本框 76">
            <a:extLst>
              <a:ext uri="{FF2B5EF4-FFF2-40B4-BE49-F238E27FC236}">
                <a16:creationId xmlns:a16="http://schemas.microsoft.com/office/drawing/2014/main" id="{86F5D9A2-5792-B355-C397-48E2C273BA0A}"/>
              </a:ext>
            </a:extLst>
          </p:cNvPr>
          <p:cNvSpPr txBox="1"/>
          <p:nvPr/>
        </p:nvSpPr>
        <p:spPr>
          <a:xfrm>
            <a:off x="512258" y="3938019"/>
            <a:ext cx="869976" cy="369332"/>
          </a:xfrm>
          <a:prstGeom prst="rect">
            <a:avLst/>
          </a:prstGeom>
          <a:noFill/>
        </p:spPr>
        <p:txBody>
          <a:bodyPr wrap="square" rtlCol="0">
            <a:spAutoFit/>
          </a:bodyPr>
          <a:lstStyle/>
          <a:p>
            <a:r>
              <a:rPr lang="zh-CN" altLang="en-US" b="1" dirty="0"/>
              <a:t>解析</a:t>
            </a:r>
          </a:p>
        </p:txBody>
      </p:sp>
      <p:pic>
        <p:nvPicPr>
          <p:cNvPr id="78" name="图片 77" descr="图示&#10;&#10;描述已自动生成">
            <a:extLst>
              <a:ext uri="{FF2B5EF4-FFF2-40B4-BE49-F238E27FC236}">
                <a16:creationId xmlns:a16="http://schemas.microsoft.com/office/drawing/2014/main" id="{0F97A088-C1CA-FCE0-E684-7996428EF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4" y="4745421"/>
            <a:ext cx="7042032" cy="1333760"/>
          </a:xfrm>
          <a:prstGeom prst="rect">
            <a:avLst/>
          </a:prstGeom>
        </p:spPr>
      </p:pic>
      <p:sp>
        <p:nvSpPr>
          <p:cNvPr id="79" name="文本框 78">
            <a:extLst>
              <a:ext uri="{FF2B5EF4-FFF2-40B4-BE49-F238E27FC236}">
                <a16:creationId xmlns:a16="http://schemas.microsoft.com/office/drawing/2014/main" id="{B8B05207-64A9-EDF4-B79C-737890AA3F53}"/>
              </a:ext>
            </a:extLst>
          </p:cNvPr>
          <p:cNvSpPr txBox="1"/>
          <p:nvPr/>
        </p:nvSpPr>
        <p:spPr>
          <a:xfrm>
            <a:off x="5730439" y="5257091"/>
            <a:ext cx="963961" cy="369332"/>
          </a:xfrm>
          <a:prstGeom prst="rect">
            <a:avLst/>
          </a:prstGeom>
          <a:noFill/>
        </p:spPr>
        <p:txBody>
          <a:bodyPr wrap="square" rtlCol="0">
            <a:spAutoFit/>
          </a:bodyPr>
          <a:lstStyle/>
          <a:p>
            <a:r>
              <a:rPr lang="en-US" altLang="zh-CN" b="1" dirty="0">
                <a:solidFill>
                  <a:schemeClr val="accent3"/>
                </a:solidFill>
              </a:rPr>
              <a:t>SMTP</a:t>
            </a:r>
            <a:endParaRPr lang="zh-CN" altLang="en-US" b="1" dirty="0">
              <a:solidFill>
                <a:schemeClr val="accent3"/>
              </a:solidFill>
            </a:endParaRPr>
          </a:p>
        </p:txBody>
      </p:sp>
      <p:sp>
        <p:nvSpPr>
          <p:cNvPr id="80" name="文本框 79">
            <a:extLst>
              <a:ext uri="{FF2B5EF4-FFF2-40B4-BE49-F238E27FC236}">
                <a16:creationId xmlns:a16="http://schemas.microsoft.com/office/drawing/2014/main" id="{B2031268-B84A-C82C-BE49-944575EE764B}"/>
              </a:ext>
            </a:extLst>
          </p:cNvPr>
          <p:cNvSpPr txBox="1"/>
          <p:nvPr/>
        </p:nvSpPr>
        <p:spPr>
          <a:xfrm>
            <a:off x="7796967" y="5257091"/>
            <a:ext cx="963961" cy="369332"/>
          </a:xfrm>
          <a:prstGeom prst="rect">
            <a:avLst/>
          </a:prstGeom>
          <a:noFill/>
        </p:spPr>
        <p:txBody>
          <a:bodyPr wrap="square" rtlCol="0">
            <a:spAutoFit/>
          </a:bodyPr>
          <a:lstStyle/>
          <a:p>
            <a:r>
              <a:rPr lang="en-US" altLang="zh-CN" b="1" dirty="0">
                <a:solidFill>
                  <a:schemeClr val="accent4"/>
                </a:solidFill>
              </a:rPr>
              <a:t>POP3</a:t>
            </a:r>
            <a:endParaRPr lang="zh-CN" altLang="en-US" b="1" dirty="0">
              <a:solidFill>
                <a:schemeClr val="accent4"/>
              </a:solidFill>
            </a:endParaRPr>
          </a:p>
        </p:txBody>
      </p:sp>
      <p:sp>
        <p:nvSpPr>
          <p:cNvPr id="81" name="文本框 80">
            <a:extLst>
              <a:ext uri="{FF2B5EF4-FFF2-40B4-BE49-F238E27FC236}">
                <a16:creationId xmlns:a16="http://schemas.microsoft.com/office/drawing/2014/main" id="{26339CC6-A9AC-B1EE-979B-B3FCBECA66E8}"/>
              </a:ext>
            </a:extLst>
          </p:cNvPr>
          <p:cNvSpPr txBox="1"/>
          <p:nvPr/>
        </p:nvSpPr>
        <p:spPr>
          <a:xfrm>
            <a:off x="3648603" y="5257091"/>
            <a:ext cx="971645" cy="369332"/>
          </a:xfrm>
          <a:prstGeom prst="rect">
            <a:avLst/>
          </a:prstGeom>
          <a:noFill/>
        </p:spPr>
        <p:txBody>
          <a:bodyPr wrap="square" rtlCol="0">
            <a:spAutoFit/>
          </a:bodyPr>
          <a:lstStyle/>
          <a:p>
            <a:r>
              <a:rPr lang="en-US" altLang="zh-CN" b="1" dirty="0">
                <a:solidFill>
                  <a:schemeClr val="accent3"/>
                </a:solidFill>
              </a:rPr>
              <a:t>SMTP</a:t>
            </a:r>
            <a:endParaRPr lang="zh-CN" altLang="en-US" b="1" dirty="0">
              <a:solidFill>
                <a:schemeClr val="accent3"/>
              </a:solidFill>
            </a:endParaRPr>
          </a:p>
        </p:txBody>
      </p:sp>
    </p:spTree>
    <p:custDataLst>
      <p:tags r:id="rId1"/>
    </p:custDataLst>
    <p:extLst>
      <p:ext uri="{BB962C8B-B14F-4D97-AF65-F5344CB8AC3E}">
        <p14:creationId xmlns:p14="http://schemas.microsoft.com/office/powerpoint/2010/main" val="21646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800" decel="100000"/>
                                        <p:tgtEl>
                                          <p:spTgt spid="76"/>
                                        </p:tgtEl>
                                      </p:cBhvr>
                                    </p:animEffect>
                                    <p:anim calcmode="lin" valueType="num">
                                      <p:cBhvr>
                                        <p:cTn id="8" dur="800" decel="100000" fill="hold"/>
                                        <p:tgtEl>
                                          <p:spTgt spid="76"/>
                                        </p:tgtEl>
                                        <p:attrNameLst>
                                          <p:attrName>style.rotation</p:attrName>
                                        </p:attrNameLst>
                                      </p:cBhvr>
                                      <p:tavLst>
                                        <p:tav tm="0">
                                          <p:val>
                                            <p:fltVal val="-90"/>
                                          </p:val>
                                        </p:tav>
                                        <p:tav tm="100000">
                                          <p:val>
                                            <p:fltVal val="0"/>
                                          </p:val>
                                        </p:tav>
                                      </p:tavLst>
                                    </p:anim>
                                    <p:anim calcmode="lin" valueType="num">
                                      <p:cBhvr>
                                        <p:cTn id="9" dur="800" decel="100000" fill="hold"/>
                                        <p:tgtEl>
                                          <p:spTgt spid="76"/>
                                        </p:tgtEl>
                                        <p:attrNameLst>
                                          <p:attrName>ppt_x</p:attrName>
                                        </p:attrNameLst>
                                      </p:cBhvr>
                                      <p:tavLst>
                                        <p:tav tm="0">
                                          <p:val>
                                            <p:strVal val="#ppt_x+0.4"/>
                                          </p:val>
                                        </p:tav>
                                        <p:tav tm="100000">
                                          <p:val>
                                            <p:strVal val="#ppt_x-0.05"/>
                                          </p:val>
                                        </p:tav>
                                      </p:tavLst>
                                    </p:anim>
                                    <p:anim calcmode="lin" valueType="num">
                                      <p:cBhvr>
                                        <p:cTn id="10" dur="800" decel="100000" fill="hold"/>
                                        <p:tgtEl>
                                          <p:spTgt spid="7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800" decel="100000"/>
                                        <p:tgtEl>
                                          <p:spTgt spid="74"/>
                                        </p:tgtEl>
                                      </p:cBhvr>
                                    </p:animEffect>
                                    <p:anim calcmode="lin" valueType="num">
                                      <p:cBhvr>
                                        <p:cTn id="18" dur="800" decel="100000" fill="hold"/>
                                        <p:tgtEl>
                                          <p:spTgt spid="74"/>
                                        </p:tgtEl>
                                        <p:attrNameLst>
                                          <p:attrName>style.rotation</p:attrName>
                                        </p:attrNameLst>
                                      </p:cBhvr>
                                      <p:tavLst>
                                        <p:tav tm="0">
                                          <p:val>
                                            <p:fltVal val="-90"/>
                                          </p:val>
                                        </p:tav>
                                        <p:tav tm="100000">
                                          <p:val>
                                            <p:fltVal val="0"/>
                                          </p:val>
                                        </p:tav>
                                      </p:tavLst>
                                    </p:anim>
                                    <p:anim calcmode="lin" valueType="num">
                                      <p:cBhvr>
                                        <p:cTn id="19" dur="800" decel="100000" fill="hold"/>
                                        <p:tgtEl>
                                          <p:spTgt spid="74"/>
                                        </p:tgtEl>
                                        <p:attrNameLst>
                                          <p:attrName>ppt_x</p:attrName>
                                        </p:attrNameLst>
                                      </p:cBhvr>
                                      <p:tavLst>
                                        <p:tav tm="0">
                                          <p:val>
                                            <p:strVal val="#ppt_x+0.4"/>
                                          </p:val>
                                        </p:tav>
                                        <p:tav tm="100000">
                                          <p:val>
                                            <p:strVal val="#ppt_x-0.05"/>
                                          </p:val>
                                        </p:tav>
                                      </p:tavLst>
                                    </p:anim>
                                    <p:anim calcmode="lin" valueType="num">
                                      <p:cBhvr>
                                        <p:cTn id="20" dur="800" decel="100000" fill="hold"/>
                                        <p:tgtEl>
                                          <p:spTgt spid="7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7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74"/>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p:cTn id="27" dur="500" fill="hold"/>
                                        <p:tgtEl>
                                          <p:spTgt spid="77"/>
                                        </p:tgtEl>
                                        <p:attrNameLst>
                                          <p:attrName>ppt_w</p:attrName>
                                        </p:attrNameLst>
                                      </p:cBhvr>
                                      <p:tavLst>
                                        <p:tav tm="0">
                                          <p:val>
                                            <p:fltVal val="0"/>
                                          </p:val>
                                        </p:tav>
                                        <p:tav tm="100000">
                                          <p:val>
                                            <p:strVal val="#ppt_w"/>
                                          </p:val>
                                        </p:tav>
                                      </p:tavLst>
                                    </p:anim>
                                    <p:anim calcmode="lin" valueType="num">
                                      <p:cBhvr>
                                        <p:cTn id="28" dur="500" fill="hold"/>
                                        <p:tgtEl>
                                          <p:spTgt spid="77"/>
                                        </p:tgtEl>
                                        <p:attrNameLst>
                                          <p:attrName>ppt_h</p:attrName>
                                        </p:attrNameLst>
                                      </p:cBhvr>
                                      <p:tavLst>
                                        <p:tav tm="0">
                                          <p:val>
                                            <p:fltVal val="0"/>
                                          </p:val>
                                        </p:tav>
                                        <p:tav tm="100000">
                                          <p:val>
                                            <p:strVal val="#ppt_h"/>
                                          </p:val>
                                        </p:tav>
                                      </p:tavLst>
                                    </p:anim>
                                    <p:animEffect transition="in" filter="fad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nodeType="click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additive="base">
                                        <p:cTn id="34" dur="500"/>
                                        <p:tgtEl>
                                          <p:spTgt spid="78"/>
                                        </p:tgtEl>
                                        <p:attrNameLst>
                                          <p:attrName>ppt_y</p:attrName>
                                        </p:attrNameLst>
                                      </p:cBhvr>
                                      <p:tavLst>
                                        <p:tav tm="0">
                                          <p:val>
                                            <p:strVal val="#ppt_y-#ppt_h*1.125000"/>
                                          </p:val>
                                        </p:tav>
                                        <p:tav tm="100000">
                                          <p:val>
                                            <p:strVal val="#ppt_y"/>
                                          </p:val>
                                        </p:tav>
                                      </p:tavLst>
                                    </p:anim>
                                    <p:animEffect transition="in" filter="wipe(down)">
                                      <p:cBhvr>
                                        <p:cTn id="35" dur="500"/>
                                        <p:tgtEl>
                                          <p:spTgt spid="78"/>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81"/>
                                        </p:tgtEl>
                                        <p:attrNameLst>
                                          <p:attrName>style.visibility</p:attrName>
                                        </p:attrNameLst>
                                      </p:cBhvr>
                                      <p:to>
                                        <p:strVal val="visible"/>
                                      </p:to>
                                    </p:set>
                                    <p:anim calcmode="lin" valueType="num">
                                      <p:cBhvr>
                                        <p:cTn id="40" dur="500" fill="hold"/>
                                        <p:tgtEl>
                                          <p:spTgt spid="81"/>
                                        </p:tgtEl>
                                        <p:attrNameLst>
                                          <p:attrName>ppt_w</p:attrName>
                                        </p:attrNameLst>
                                      </p:cBhvr>
                                      <p:tavLst>
                                        <p:tav tm="0">
                                          <p:val>
                                            <p:fltVal val="0"/>
                                          </p:val>
                                        </p:tav>
                                        <p:tav tm="100000">
                                          <p:val>
                                            <p:strVal val="#ppt_w"/>
                                          </p:val>
                                        </p:tav>
                                      </p:tavLst>
                                    </p:anim>
                                    <p:anim calcmode="lin" valueType="num">
                                      <p:cBhvr>
                                        <p:cTn id="41" dur="500" fill="hold"/>
                                        <p:tgtEl>
                                          <p:spTgt spid="81"/>
                                        </p:tgtEl>
                                        <p:attrNameLst>
                                          <p:attrName>ppt_h</p:attrName>
                                        </p:attrNameLst>
                                      </p:cBhvr>
                                      <p:tavLst>
                                        <p:tav tm="0">
                                          <p:val>
                                            <p:fltVal val="0"/>
                                          </p:val>
                                        </p:tav>
                                        <p:tav tm="100000">
                                          <p:val>
                                            <p:strVal val="#ppt_h"/>
                                          </p:val>
                                        </p:tav>
                                      </p:tavLst>
                                    </p:anim>
                                    <p:anim calcmode="lin" valueType="num">
                                      <p:cBhvr>
                                        <p:cTn id="42" dur="500" fill="hold"/>
                                        <p:tgtEl>
                                          <p:spTgt spid="81"/>
                                        </p:tgtEl>
                                        <p:attrNameLst>
                                          <p:attrName>style.rotation</p:attrName>
                                        </p:attrNameLst>
                                      </p:cBhvr>
                                      <p:tavLst>
                                        <p:tav tm="0">
                                          <p:val>
                                            <p:fltVal val="360"/>
                                          </p:val>
                                        </p:tav>
                                        <p:tav tm="100000">
                                          <p:val>
                                            <p:fltVal val="0"/>
                                          </p:val>
                                        </p:tav>
                                      </p:tavLst>
                                    </p:anim>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49" presetClass="entr" presetSubtype="0" decel="100000" fill="hold" grpId="0" nodeType="click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p:cTn id="48" dur="500" fill="hold"/>
                                        <p:tgtEl>
                                          <p:spTgt spid="79"/>
                                        </p:tgtEl>
                                        <p:attrNameLst>
                                          <p:attrName>ppt_w</p:attrName>
                                        </p:attrNameLst>
                                      </p:cBhvr>
                                      <p:tavLst>
                                        <p:tav tm="0">
                                          <p:val>
                                            <p:fltVal val="0"/>
                                          </p:val>
                                        </p:tav>
                                        <p:tav tm="100000">
                                          <p:val>
                                            <p:strVal val="#ppt_w"/>
                                          </p:val>
                                        </p:tav>
                                      </p:tavLst>
                                    </p:anim>
                                    <p:anim calcmode="lin" valueType="num">
                                      <p:cBhvr>
                                        <p:cTn id="49" dur="500" fill="hold"/>
                                        <p:tgtEl>
                                          <p:spTgt spid="79"/>
                                        </p:tgtEl>
                                        <p:attrNameLst>
                                          <p:attrName>ppt_h</p:attrName>
                                        </p:attrNameLst>
                                      </p:cBhvr>
                                      <p:tavLst>
                                        <p:tav tm="0">
                                          <p:val>
                                            <p:fltVal val="0"/>
                                          </p:val>
                                        </p:tav>
                                        <p:tav tm="100000">
                                          <p:val>
                                            <p:strVal val="#ppt_h"/>
                                          </p:val>
                                        </p:tav>
                                      </p:tavLst>
                                    </p:anim>
                                    <p:anim calcmode="lin" valueType="num">
                                      <p:cBhvr>
                                        <p:cTn id="50" dur="500" fill="hold"/>
                                        <p:tgtEl>
                                          <p:spTgt spid="79"/>
                                        </p:tgtEl>
                                        <p:attrNameLst>
                                          <p:attrName>style.rotation</p:attrName>
                                        </p:attrNameLst>
                                      </p:cBhvr>
                                      <p:tavLst>
                                        <p:tav tm="0">
                                          <p:val>
                                            <p:fltVal val="360"/>
                                          </p:val>
                                        </p:tav>
                                        <p:tav tm="100000">
                                          <p:val>
                                            <p:fltVal val="0"/>
                                          </p:val>
                                        </p:tav>
                                      </p:tavLst>
                                    </p:anim>
                                    <p:animEffect transition="in" filter="fad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500" fill="hold"/>
                                        <p:tgtEl>
                                          <p:spTgt spid="80"/>
                                        </p:tgtEl>
                                        <p:attrNameLst>
                                          <p:attrName>ppt_w</p:attrName>
                                        </p:attrNameLst>
                                      </p:cBhvr>
                                      <p:tavLst>
                                        <p:tav tm="0">
                                          <p:val>
                                            <p:fltVal val="0"/>
                                          </p:val>
                                        </p:tav>
                                        <p:tav tm="100000">
                                          <p:val>
                                            <p:strVal val="#ppt_w"/>
                                          </p:val>
                                        </p:tav>
                                      </p:tavLst>
                                    </p:anim>
                                    <p:anim calcmode="lin" valueType="num">
                                      <p:cBhvr>
                                        <p:cTn id="57" dur="500" fill="hold"/>
                                        <p:tgtEl>
                                          <p:spTgt spid="80"/>
                                        </p:tgtEl>
                                        <p:attrNameLst>
                                          <p:attrName>ppt_h</p:attrName>
                                        </p:attrNameLst>
                                      </p:cBhvr>
                                      <p:tavLst>
                                        <p:tav tm="0">
                                          <p:val>
                                            <p:fltVal val="0"/>
                                          </p:val>
                                        </p:tav>
                                        <p:tav tm="100000">
                                          <p:val>
                                            <p:strVal val="#ppt_h"/>
                                          </p:val>
                                        </p:tav>
                                      </p:tavLst>
                                    </p:anim>
                                    <p:anim calcmode="lin" valueType="num">
                                      <p:cBhvr>
                                        <p:cTn id="58" dur="500" fill="hold"/>
                                        <p:tgtEl>
                                          <p:spTgt spid="80"/>
                                        </p:tgtEl>
                                        <p:attrNameLst>
                                          <p:attrName>style.rotation</p:attrName>
                                        </p:attrNameLst>
                                      </p:cBhvr>
                                      <p:tavLst>
                                        <p:tav tm="0">
                                          <p:val>
                                            <p:fltVal val="360"/>
                                          </p:val>
                                        </p:tav>
                                        <p:tav tm="100000">
                                          <p:val>
                                            <p:fltVal val="0"/>
                                          </p:val>
                                        </p:tav>
                                      </p:tavLst>
                                    </p:anim>
                                    <p:animEffect transition="in" filter="fade">
                                      <p:cBhvr>
                                        <p:cTn id="5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7" grpId="0"/>
      <p:bldP spid="79" grpId="0"/>
      <p:bldP spid="80" grpId="0"/>
      <p:bldP spid="8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F9DEA46A-86E5-D124-12F1-BAFC79F5E33D}"/>
              </a:ext>
            </a:extLst>
          </p:cNvPr>
          <p:cNvSpPr txBox="1"/>
          <p:nvPr/>
        </p:nvSpPr>
        <p:spPr>
          <a:xfrm>
            <a:off x="3990753" y="749300"/>
            <a:ext cx="4210493" cy="400110"/>
          </a:xfrm>
          <a:prstGeom prst="rect">
            <a:avLst/>
          </a:prstGeom>
          <a:noFill/>
        </p:spPr>
        <p:txBody>
          <a:bodyPr wrap="square" rtlCol="0">
            <a:spAutoFit/>
          </a:bodyPr>
          <a:lstStyle/>
          <a:p>
            <a:pPr algn="ctr"/>
            <a:r>
              <a:rPr lang="zh-CN" altLang="en-US" sz="2000" b="1" dirty="0">
                <a:solidFill>
                  <a:schemeClr val="accent3">
                    <a:lumMod val="75000"/>
                  </a:schemeClr>
                </a:solidFill>
              </a:rPr>
              <a:t>电子邮件相关练习题</a:t>
            </a:r>
          </a:p>
        </p:txBody>
      </p:sp>
      <p:grpSp>
        <p:nvGrpSpPr>
          <p:cNvPr id="2" name="组合 1">
            <a:extLst>
              <a:ext uri="{FF2B5EF4-FFF2-40B4-BE49-F238E27FC236}">
                <a16:creationId xmlns:a16="http://schemas.microsoft.com/office/drawing/2014/main" id="{5A732598-70AF-A7E4-B20D-AA9F2297FA4C}"/>
              </a:ext>
            </a:extLst>
          </p:cNvPr>
          <p:cNvGrpSpPr/>
          <p:nvPr/>
        </p:nvGrpSpPr>
        <p:grpSpPr>
          <a:xfrm>
            <a:off x="304800" y="1207615"/>
            <a:ext cx="11187953" cy="2212352"/>
            <a:chOff x="699247" y="1413862"/>
            <a:chExt cx="9843247" cy="2212352"/>
          </a:xfrm>
        </p:grpSpPr>
        <p:sp>
          <p:nvSpPr>
            <p:cNvPr id="3" name="文本框 2">
              <a:extLst>
                <a:ext uri="{FF2B5EF4-FFF2-40B4-BE49-F238E27FC236}">
                  <a16:creationId xmlns:a16="http://schemas.microsoft.com/office/drawing/2014/main" id="{C04A50C4-87B4-94E4-8CF7-ECEF8E42148E}"/>
                </a:ext>
              </a:extLst>
            </p:cNvPr>
            <p:cNvSpPr txBox="1"/>
            <p:nvPr/>
          </p:nvSpPr>
          <p:spPr>
            <a:xfrm>
              <a:off x="699247" y="1413862"/>
              <a:ext cx="9843247" cy="1477328"/>
            </a:xfrm>
            <a:prstGeom prst="rect">
              <a:avLst/>
            </a:prstGeom>
            <a:noFill/>
          </p:spPr>
          <p:txBody>
            <a:bodyPr wrap="square" rtlCol="0">
              <a:spAutoFit/>
            </a:bodyPr>
            <a:lstStyle/>
            <a:p>
              <a:r>
                <a:rPr lang="en-US" altLang="zh-CN" b="1" dirty="0">
                  <a:latin typeface="+mn-ea"/>
                </a:rPr>
                <a:t>【2013</a:t>
              </a:r>
              <a:r>
                <a:rPr lang="zh-CN" altLang="en-US" b="1" dirty="0">
                  <a:latin typeface="+mn-ea"/>
                </a:rPr>
                <a:t>年 题</a:t>
              </a:r>
              <a:r>
                <a:rPr lang="en-US" altLang="zh-CN" b="1" dirty="0">
                  <a:latin typeface="+mn-ea"/>
                </a:rPr>
                <a:t>40】</a:t>
              </a:r>
              <a:r>
                <a:rPr lang="zh-CN" altLang="en-US" b="1" dirty="0">
                  <a:latin typeface="+mn-ea"/>
                </a:rPr>
                <a:t>下列关于</a:t>
              </a:r>
              <a:r>
                <a:rPr lang="en-US" altLang="zh-CN" b="1" dirty="0">
                  <a:latin typeface="+mn-ea"/>
                </a:rPr>
                <a:t>SMTP</a:t>
              </a:r>
              <a:r>
                <a:rPr lang="zh-CN" altLang="en-US" b="1" dirty="0">
                  <a:latin typeface="+mn-ea"/>
                </a:rPr>
                <a:t>协议的叙述中，正确的是（      ）。</a:t>
              </a:r>
              <a:endParaRPr lang="en-US" altLang="zh-CN" b="1" dirty="0">
                <a:latin typeface="+mn-ea"/>
              </a:endParaRPr>
            </a:p>
            <a:p>
              <a:r>
                <a:rPr lang="en-US" altLang="zh-CN" b="1" dirty="0">
                  <a:latin typeface="+mn-ea"/>
                </a:rPr>
                <a:t>        I.   </a:t>
              </a:r>
              <a:r>
                <a:rPr lang="zh-CN" altLang="en-US" b="1" dirty="0">
                  <a:latin typeface="+mn-ea"/>
                </a:rPr>
                <a:t>只支持传输</a:t>
              </a:r>
              <a:r>
                <a:rPr lang="en-US" altLang="zh-CN" b="1" dirty="0">
                  <a:latin typeface="+mn-ea"/>
                </a:rPr>
                <a:t>7</a:t>
              </a:r>
              <a:r>
                <a:rPr lang="zh-CN" altLang="en-US" b="1" dirty="0">
                  <a:latin typeface="+mn-ea"/>
                </a:rPr>
                <a:t>比特</a:t>
              </a:r>
              <a:r>
                <a:rPr lang="en-US" altLang="zh-CN" b="1" dirty="0">
                  <a:latin typeface="+mn-ea"/>
                </a:rPr>
                <a:t>ASCII</a:t>
              </a:r>
              <a:r>
                <a:rPr lang="zh-CN" altLang="en-US" b="1" dirty="0">
                  <a:latin typeface="+mn-ea"/>
                </a:rPr>
                <a:t>码内容</a:t>
              </a:r>
            </a:p>
            <a:p>
              <a:r>
                <a:rPr lang="en-US" altLang="zh-CN" b="1" dirty="0">
                  <a:latin typeface="+mn-ea"/>
                </a:rPr>
                <a:t>        II.  </a:t>
              </a:r>
              <a:r>
                <a:rPr lang="zh-CN" altLang="en-US" b="1" dirty="0">
                  <a:latin typeface="+mn-ea"/>
                </a:rPr>
                <a:t>支持在邮件服务器之间发送邮件</a:t>
              </a:r>
            </a:p>
            <a:p>
              <a:r>
                <a:rPr lang="en-US" altLang="zh-CN" b="1" dirty="0">
                  <a:latin typeface="+mn-ea"/>
                </a:rPr>
                <a:t>        III. </a:t>
              </a:r>
              <a:r>
                <a:rPr lang="zh-CN" altLang="en-US" b="1" dirty="0">
                  <a:latin typeface="+mn-ea"/>
                </a:rPr>
                <a:t>支持从用户代理向邮件服务器发送邮件 </a:t>
              </a:r>
            </a:p>
            <a:p>
              <a:r>
                <a:rPr lang="en-US" altLang="zh-CN" b="1" dirty="0">
                  <a:latin typeface="+mn-ea"/>
                </a:rPr>
                <a:t>        IV. </a:t>
              </a:r>
              <a:r>
                <a:rPr lang="zh-CN" altLang="en-US" b="1" dirty="0">
                  <a:latin typeface="+mn-ea"/>
                </a:rPr>
                <a:t>支持从邮件服务器向用户代理发送邮件</a:t>
              </a:r>
            </a:p>
          </p:txBody>
        </p:sp>
        <p:sp>
          <p:nvSpPr>
            <p:cNvPr id="4" name="文本框 3">
              <a:extLst>
                <a:ext uri="{FF2B5EF4-FFF2-40B4-BE49-F238E27FC236}">
                  <a16:creationId xmlns:a16="http://schemas.microsoft.com/office/drawing/2014/main" id="{BBC1530B-934F-37E3-94D0-B2741EE50A4D}"/>
                </a:ext>
              </a:extLst>
            </p:cNvPr>
            <p:cNvSpPr txBox="1"/>
            <p:nvPr/>
          </p:nvSpPr>
          <p:spPr>
            <a:xfrm>
              <a:off x="885961" y="2751807"/>
              <a:ext cx="9366838" cy="874407"/>
            </a:xfrm>
            <a:prstGeom prst="rect">
              <a:avLst/>
            </a:prstGeom>
            <a:noFill/>
          </p:spPr>
          <p:txBody>
            <a:bodyPr wrap="square" rtlCol="0">
              <a:spAutoFit/>
            </a:bodyPr>
            <a:lstStyle/>
            <a:p>
              <a:pPr>
                <a:lnSpc>
                  <a:spcPct val="150000"/>
                </a:lnSpc>
              </a:pPr>
              <a:r>
                <a:rPr lang="en-US" altLang="zh-CN" b="1" dirty="0">
                  <a:latin typeface="+mn-ea"/>
                </a:rPr>
                <a:t>A. </a:t>
              </a:r>
              <a:r>
                <a:rPr lang="zh-CN" altLang="en-US" b="1" dirty="0">
                  <a:latin typeface="+mn-ea"/>
                </a:rPr>
                <a:t>仅</a:t>
              </a:r>
              <a:r>
                <a:rPr lang="en-US" altLang="zh-CN" b="1" dirty="0">
                  <a:latin typeface="+mn-ea"/>
                </a:rPr>
                <a:t>I</a:t>
              </a:r>
              <a:r>
                <a:rPr lang="zh-CN" altLang="en-US" b="1" dirty="0">
                  <a:latin typeface="+mn-ea"/>
                </a:rPr>
                <a:t>、</a:t>
              </a:r>
              <a:r>
                <a:rPr lang="en-US" altLang="zh-CN" b="1" dirty="0">
                  <a:latin typeface="+mn-ea"/>
                </a:rPr>
                <a:t>II</a:t>
              </a:r>
              <a:r>
                <a:rPr lang="zh-CN" altLang="en-US" b="1" dirty="0">
                  <a:latin typeface="+mn-ea"/>
                </a:rPr>
                <a:t>和</a:t>
              </a:r>
              <a:r>
                <a:rPr lang="en-US" altLang="zh-CN" b="1" dirty="0">
                  <a:latin typeface="+mn-ea"/>
                </a:rPr>
                <a:t>III</a:t>
              </a:r>
              <a:r>
                <a:rPr lang="zh-CN" altLang="en-US" b="1" dirty="0">
                  <a:latin typeface="+mn-ea"/>
                </a:rPr>
                <a:t>                                             </a:t>
              </a:r>
              <a:r>
                <a:rPr lang="en-US" altLang="zh-CN" b="1" dirty="0">
                  <a:latin typeface="+mn-ea"/>
                </a:rPr>
                <a:t>B. </a:t>
              </a:r>
              <a:r>
                <a:rPr lang="zh-CN" altLang="en-US" b="1" dirty="0">
                  <a:latin typeface="+mn-ea"/>
                </a:rPr>
                <a:t>仅</a:t>
              </a:r>
              <a:r>
                <a:rPr lang="en-US" altLang="zh-CN" b="1" dirty="0">
                  <a:latin typeface="+mn-ea"/>
                </a:rPr>
                <a:t>I</a:t>
              </a:r>
              <a:r>
                <a:rPr lang="zh-CN" altLang="en-US" b="1" dirty="0">
                  <a:latin typeface="+mn-ea"/>
                </a:rPr>
                <a:t>、</a:t>
              </a:r>
              <a:r>
                <a:rPr lang="en-US" altLang="zh-CN" b="1" dirty="0">
                  <a:latin typeface="+mn-ea"/>
                </a:rPr>
                <a:t>II</a:t>
              </a:r>
              <a:r>
                <a:rPr lang="zh-CN" altLang="en-US" b="1" dirty="0">
                  <a:latin typeface="+mn-ea"/>
                </a:rPr>
                <a:t>和</a:t>
              </a:r>
              <a:r>
                <a:rPr lang="en-US" altLang="zh-CN" b="1" dirty="0">
                  <a:latin typeface="+mn-ea"/>
                </a:rPr>
                <a:t>IV</a:t>
              </a:r>
            </a:p>
            <a:p>
              <a:pPr>
                <a:lnSpc>
                  <a:spcPct val="150000"/>
                </a:lnSpc>
              </a:pPr>
              <a:r>
                <a:rPr lang="en-US" altLang="zh-CN" b="1" dirty="0">
                  <a:latin typeface="+mn-ea"/>
                </a:rPr>
                <a:t>C. </a:t>
              </a:r>
              <a:r>
                <a:rPr lang="zh-CN" altLang="en-US" b="1" dirty="0">
                  <a:latin typeface="+mn-ea"/>
                </a:rPr>
                <a:t>仅</a:t>
              </a:r>
              <a:r>
                <a:rPr lang="en-US" altLang="zh-CN" b="1" dirty="0">
                  <a:latin typeface="+mn-ea"/>
                </a:rPr>
                <a:t>I</a:t>
              </a:r>
              <a:r>
                <a:rPr lang="zh-CN" altLang="en-US" b="1" dirty="0">
                  <a:latin typeface="+mn-ea"/>
                </a:rPr>
                <a:t>、</a:t>
              </a:r>
              <a:r>
                <a:rPr lang="en-US" altLang="zh-CN" b="1" dirty="0">
                  <a:latin typeface="+mn-ea"/>
                </a:rPr>
                <a:t>III</a:t>
              </a:r>
              <a:r>
                <a:rPr lang="zh-CN" altLang="en-US" b="1" dirty="0">
                  <a:latin typeface="+mn-ea"/>
                </a:rPr>
                <a:t>和</a:t>
              </a:r>
              <a:r>
                <a:rPr lang="en-US" altLang="zh-CN" b="1" dirty="0">
                  <a:latin typeface="+mn-ea"/>
                </a:rPr>
                <a:t>IV</a:t>
              </a:r>
              <a:r>
                <a:rPr lang="zh-CN" altLang="en-US" b="1" dirty="0">
                  <a:latin typeface="+mn-ea"/>
                </a:rPr>
                <a:t>                                            </a:t>
              </a:r>
              <a:r>
                <a:rPr lang="en-US" altLang="zh-CN" b="1" dirty="0">
                  <a:latin typeface="+mn-ea"/>
                </a:rPr>
                <a:t>D. </a:t>
              </a:r>
              <a:r>
                <a:rPr lang="zh-CN" altLang="en-US" b="1" dirty="0">
                  <a:latin typeface="+mn-ea"/>
                </a:rPr>
                <a:t>仅</a:t>
              </a:r>
              <a:r>
                <a:rPr lang="en-US" altLang="zh-CN" b="1" dirty="0">
                  <a:latin typeface="+mn-ea"/>
                </a:rPr>
                <a:t>II</a:t>
              </a:r>
              <a:r>
                <a:rPr lang="zh-CN" altLang="en-US" b="1" dirty="0">
                  <a:latin typeface="+mn-ea"/>
                </a:rPr>
                <a:t>、</a:t>
              </a:r>
              <a:r>
                <a:rPr lang="en-US" altLang="zh-CN" b="1" dirty="0">
                  <a:latin typeface="+mn-ea"/>
                </a:rPr>
                <a:t>III</a:t>
              </a:r>
              <a:r>
                <a:rPr lang="zh-CN" altLang="en-US" b="1" dirty="0">
                  <a:latin typeface="+mn-ea"/>
                </a:rPr>
                <a:t>和</a:t>
              </a:r>
              <a:r>
                <a:rPr lang="en-US" altLang="zh-CN" b="1" dirty="0">
                  <a:latin typeface="+mn-ea"/>
                </a:rPr>
                <a:t>IV</a:t>
              </a:r>
              <a:endParaRPr lang="zh-CN" altLang="en-US" b="1" dirty="0">
                <a:latin typeface="+mn-ea"/>
              </a:endParaRPr>
            </a:p>
          </p:txBody>
        </p:sp>
      </p:grpSp>
      <p:sp>
        <p:nvSpPr>
          <p:cNvPr id="5" name="文本框 4">
            <a:extLst>
              <a:ext uri="{FF2B5EF4-FFF2-40B4-BE49-F238E27FC236}">
                <a16:creationId xmlns:a16="http://schemas.microsoft.com/office/drawing/2014/main" id="{F3ED3EB1-CC6B-D1C2-E7D0-529AB0ED8C40}"/>
              </a:ext>
            </a:extLst>
          </p:cNvPr>
          <p:cNvSpPr txBox="1"/>
          <p:nvPr/>
        </p:nvSpPr>
        <p:spPr>
          <a:xfrm>
            <a:off x="6464598" y="1149410"/>
            <a:ext cx="588334" cy="523220"/>
          </a:xfrm>
          <a:prstGeom prst="rect">
            <a:avLst/>
          </a:prstGeom>
          <a:noFill/>
        </p:spPr>
        <p:txBody>
          <a:bodyPr wrap="square" rtlCol="0">
            <a:spAutoFit/>
          </a:bodyPr>
          <a:lstStyle/>
          <a:p>
            <a:pPr algn="ctr"/>
            <a:r>
              <a:rPr lang="en-US" altLang="zh-CN" sz="2800" b="1" dirty="0">
                <a:solidFill>
                  <a:schemeClr val="accent1">
                    <a:lumMod val="75000"/>
                  </a:schemeClr>
                </a:solidFill>
                <a:latin typeface="+mn-ea"/>
              </a:rPr>
              <a:t>A</a:t>
            </a:r>
            <a:endParaRPr lang="zh-CN" altLang="en-US" sz="2800" b="1" dirty="0">
              <a:solidFill>
                <a:schemeClr val="accent1">
                  <a:lumMod val="75000"/>
                </a:schemeClr>
              </a:solidFill>
              <a:latin typeface="+mn-ea"/>
            </a:endParaRPr>
          </a:p>
        </p:txBody>
      </p:sp>
      <p:sp>
        <p:nvSpPr>
          <p:cNvPr id="6" name="文本框 5">
            <a:extLst>
              <a:ext uri="{FF2B5EF4-FFF2-40B4-BE49-F238E27FC236}">
                <a16:creationId xmlns:a16="http://schemas.microsoft.com/office/drawing/2014/main" id="{8656ECAF-437F-826A-315C-5F59E5EE592B}"/>
              </a:ext>
            </a:extLst>
          </p:cNvPr>
          <p:cNvSpPr txBox="1"/>
          <p:nvPr/>
        </p:nvSpPr>
        <p:spPr>
          <a:xfrm>
            <a:off x="517021" y="3438034"/>
            <a:ext cx="869976" cy="369332"/>
          </a:xfrm>
          <a:prstGeom prst="rect">
            <a:avLst/>
          </a:prstGeom>
          <a:noFill/>
        </p:spPr>
        <p:txBody>
          <a:bodyPr wrap="square" rtlCol="0">
            <a:spAutoFit/>
          </a:bodyPr>
          <a:lstStyle/>
          <a:p>
            <a:r>
              <a:rPr lang="zh-CN" altLang="en-US" b="1" dirty="0"/>
              <a:t>解析</a:t>
            </a:r>
          </a:p>
        </p:txBody>
      </p:sp>
      <p:pic>
        <p:nvPicPr>
          <p:cNvPr id="31" name="图片 30" descr="文本&#10;&#10;描述已自动生成">
            <a:extLst>
              <a:ext uri="{FF2B5EF4-FFF2-40B4-BE49-F238E27FC236}">
                <a16:creationId xmlns:a16="http://schemas.microsoft.com/office/drawing/2014/main" id="{9182B889-C47F-CF56-0F91-061A38959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9337" y="3594100"/>
            <a:ext cx="4533326" cy="2844800"/>
          </a:xfrm>
          <a:prstGeom prst="rect">
            <a:avLst/>
          </a:prstGeom>
        </p:spPr>
      </p:pic>
      <p:pic>
        <p:nvPicPr>
          <p:cNvPr id="32" name="图形 31" descr="复选标记 纯色填充">
            <a:extLst>
              <a:ext uri="{FF2B5EF4-FFF2-40B4-BE49-F238E27FC236}">
                <a16:creationId xmlns:a16="http://schemas.microsoft.com/office/drawing/2014/main" id="{09EC696E-4485-591F-4974-FAE402E1C2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287" y="1526292"/>
            <a:ext cx="266177" cy="266177"/>
          </a:xfrm>
          <a:prstGeom prst="rect">
            <a:avLst/>
          </a:prstGeom>
        </p:spPr>
      </p:pic>
    </p:spTree>
    <p:custDataLst>
      <p:tags r:id="rId1"/>
    </p:custDataLst>
    <p:extLst>
      <p:ext uri="{BB962C8B-B14F-4D97-AF65-F5344CB8AC3E}">
        <p14:creationId xmlns:p14="http://schemas.microsoft.com/office/powerpoint/2010/main" val="15409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800" decel="100000"/>
                                        <p:tgtEl>
                                          <p:spTgt spid="5"/>
                                        </p:tgtEl>
                                      </p:cBhvr>
                                    </p:animEffect>
                                    <p:anim calcmode="lin" valueType="num">
                                      <p:cBhvr>
                                        <p:cTn id="18" dur="800" decel="100000" fill="hold"/>
                                        <p:tgtEl>
                                          <p:spTgt spid="5"/>
                                        </p:tgtEl>
                                        <p:attrNameLst>
                                          <p:attrName>style.rotation</p:attrName>
                                        </p:attrNameLst>
                                      </p:cBhvr>
                                      <p:tavLst>
                                        <p:tav tm="0">
                                          <p:val>
                                            <p:fltVal val="-90"/>
                                          </p:val>
                                        </p:tav>
                                        <p:tav tm="100000">
                                          <p:val>
                                            <p:fltVal val="0"/>
                                          </p:val>
                                        </p:tav>
                                      </p:tavLst>
                                    </p:anim>
                                    <p:anim calcmode="lin" valueType="num">
                                      <p:cBhvr>
                                        <p:cTn id="19" dur="800" decel="100000" fill="hold"/>
                                        <p:tgtEl>
                                          <p:spTgt spid="5"/>
                                        </p:tgtEl>
                                        <p:attrNameLst>
                                          <p:attrName>ppt_x</p:attrName>
                                        </p:attrNameLst>
                                      </p:cBhvr>
                                      <p:tavLst>
                                        <p:tav tm="0">
                                          <p:val>
                                            <p:strVal val="#ppt_x+0.4"/>
                                          </p:val>
                                        </p:tav>
                                        <p:tav tm="100000">
                                          <p:val>
                                            <p:strVal val="#ppt_x-0.05"/>
                                          </p:val>
                                        </p:tav>
                                      </p:tavLst>
                                    </p:anim>
                                    <p:anim calcmode="lin" valueType="num">
                                      <p:cBhvr>
                                        <p:cTn id="20" dur="800" decel="100000" fill="hold"/>
                                        <p:tgtEl>
                                          <p:spTgt spid="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p:tgtEl>
                                          <p:spTgt spid="31"/>
                                        </p:tgtEl>
                                        <p:attrNameLst>
                                          <p:attrName>ppt_y</p:attrName>
                                        </p:attrNameLst>
                                      </p:cBhvr>
                                      <p:tavLst>
                                        <p:tav tm="0">
                                          <p:val>
                                            <p:strVal val="#ppt_y+#ppt_h*1.125000"/>
                                          </p:val>
                                        </p:tav>
                                        <p:tav tm="100000">
                                          <p:val>
                                            <p:strVal val="#ppt_y"/>
                                          </p:val>
                                        </p:tav>
                                      </p:tavLst>
                                    </p:anim>
                                    <p:animEffect transition="in" filter="wipe(up)">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p:tgtEl>
                                          <p:spTgt spid="32"/>
                                        </p:tgtEl>
                                        <p:attrNameLst>
                                          <p:attrName>ppt_x</p:attrName>
                                        </p:attrNameLst>
                                      </p:cBhvr>
                                      <p:tavLst>
                                        <p:tav tm="0">
                                          <p:val>
                                            <p:strVal val="#ppt_x-#ppt_w*1.125000"/>
                                          </p:val>
                                        </p:tav>
                                        <p:tav tm="100000">
                                          <p:val>
                                            <p:strVal val="#ppt_x"/>
                                          </p:val>
                                        </p:tav>
                                      </p:tavLst>
                                    </p:anim>
                                    <p:animEffect transition="in" filter="wipe(right)">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F9DEA46A-86E5-D124-12F1-BAFC79F5E33D}"/>
              </a:ext>
            </a:extLst>
          </p:cNvPr>
          <p:cNvSpPr txBox="1"/>
          <p:nvPr/>
        </p:nvSpPr>
        <p:spPr>
          <a:xfrm>
            <a:off x="3990753" y="749300"/>
            <a:ext cx="4210493" cy="400110"/>
          </a:xfrm>
          <a:prstGeom prst="rect">
            <a:avLst/>
          </a:prstGeom>
          <a:noFill/>
        </p:spPr>
        <p:txBody>
          <a:bodyPr wrap="square" rtlCol="0">
            <a:spAutoFit/>
          </a:bodyPr>
          <a:lstStyle/>
          <a:p>
            <a:pPr algn="ctr"/>
            <a:r>
              <a:rPr lang="zh-CN" altLang="en-US" sz="2000" b="1" dirty="0">
                <a:solidFill>
                  <a:schemeClr val="accent3">
                    <a:lumMod val="75000"/>
                  </a:schemeClr>
                </a:solidFill>
              </a:rPr>
              <a:t>电子邮件相关练习题</a:t>
            </a:r>
          </a:p>
        </p:txBody>
      </p:sp>
      <p:grpSp>
        <p:nvGrpSpPr>
          <p:cNvPr id="2" name="组合 1">
            <a:extLst>
              <a:ext uri="{FF2B5EF4-FFF2-40B4-BE49-F238E27FC236}">
                <a16:creationId xmlns:a16="http://schemas.microsoft.com/office/drawing/2014/main" id="{5A732598-70AF-A7E4-B20D-AA9F2297FA4C}"/>
              </a:ext>
            </a:extLst>
          </p:cNvPr>
          <p:cNvGrpSpPr/>
          <p:nvPr/>
        </p:nvGrpSpPr>
        <p:grpSpPr>
          <a:xfrm>
            <a:off x="304800" y="1207615"/>
            <a:ext cx="11187953" cy="2212352"/>
            <a:chOff x="699247" y="1413862"/>
            <a:chExt cx="9843247" cy="2212352"/>
          </a:xfrm>
        </p:grpSpPr>
        <p:sp>
          <p:nvSpPr>
            <p:cNvPr id="3" name="文本框 2">
              <a:extLst>
                <a:ext uri="{FF2B5EF4-FFF2-40B4-BE49-F238E27FC236}">
                  <a16:creationId xmlns:a16="http://schemas.microsoft.com/office/drawing/2014/main" id="{C04A50C4-87B4-94E4-8CF7-ECEF8E42148E}"/>
                </a:ext>
              </a:extLst>
            </p:cNvPr>
            <p:cNvSpPr txBox="1"/>
            <p:nvPr/>
          </p:nvSpPr>
          <p:spPr>
            <a:xfrm>
              <a:off x="699247" y="1413862"/>
              <a:ext cx="9843247" cy="1477328"/>
            </a:xfrm>
            <a:prstGeom prst="rect">
              <a:avLst/>
            </a:prstGeom>
            <a:noFill/>
          </p:spPr>
          <p:txBody>
            <a:bodyPr wrap="square" rtlCol="0">
              <a:spAutoFit/>
            </a:bodyPr>
            <a:lstStyle/>
            <a:p>
              <a:r>
                <a:rPr lang="en-US" altLang="zh-CN" b="1" dirty="0">
                  <a:latin typeface="+mn-ea"/>
                </a:rPr>
                <a:t>【2013</a:t>
              </a:r>
              <a:r>
                <a:rPr lang="zh-CN" altLang="en-US" b="1" dirty="0">
                  <a:latin typeface="+mn-ea"/>
                </a:rPr>
                <a:t>年 题</a:t>
              </a:r>
              <a:r>
                <a:rPr lang="en-US" altLang="zh-CN" b="1" dirty="0">
                  <a:latin typeface="+mn-ea"/>
                </a:rPr>
                <a:t>40】</a:t>
              </a:r>
              <a:r>
                <a:rPr lang="zh-CN" altLang="en-US" b="1" dirty="0">
                  <a:latin typeface="+mn-ea"/>
                </a:rPr>
                <a:t>下列关于</a:t>
              </a:r>
              <a:r>
                <a:rPr lang="en-US" altLang="zh-CN" b="1" dirty="0">
                  <a:latin typeface="+mn-ea"/>
                </a:rPr>
                <a:t>SMTP</a:t>
              </a:r>
              <a:r>
                <a:rPr lang="zh-CN" altLang="en-US" b="1" dirty="0">
                  <a:latin typeface="+mn-ea"/>
                </a:rPr>
                <a:t>协议的叙述中，正确的是（      ）。</a:t>
              </a:r>
              <a:endParaRPr lang="en-US" altLang="zh-CN" b="1" dirty="0">
                <a:latin typeface="+mn-ea"/>
              </a:endParaRPr>
            </a:p>
            <a:p>
              <a:r>
                <a:rPr lang="en-US" altLang="zh-CN" b="1" dirty="0">
                  <a:latin typeface="+mn-ea"/>
                </a:rPr>
                <a:t>        I.   </a:t>
              </a:r>
              <a:r>
                <a:rPr lang="zh-CN" altLang="en-US" b="1" dirty="0">
                  <a:latin typeface="+mn-ea"/>
                </a:rPr>
                <a:t>只支持传输</a:t>
              </a:r>
              <a:r>
                <a:rPr lang="en-US" altLang="zh-CN" b="1" dirty="0">
                  <a:latin typeface="+mn-ea"/>
                </a:rPr>
                <a:t>7</a:t>
              </a:r>
              <a:r>
                <a:rPr lang="zh-CN" altLang="en-US" b="1" dirty="0">
                  <a:latin typeface="+mn-ea"/>
                </a:rPr>
                <a:t>比特</a:t>
              </a:r>
              <a:r>
                <a:rPr lang="en-US" altLang="zh-CN" b="1" dirty="0">
                  <a:latin typeface="+mn-ea"/>
                </a:rPr>
                <a:t>ASCII</a:t>
              </a:r>
              <a:r>
                <a:rPr lang="zh-CN" altLang="en-US" b="1" dirty="0">
                  <a:latin typeface="+mn-ea"/>
                </a:rPr>
                <a:t>码内容</a:t>
              </a:r>
            </a:p>
            <a:p>
              <a:r>
                <a:rPr lang="en-US" altLang="zh-CN" b="1" dirty="0">
                  <a:latin typeface="+mn-ea"/>
                </a:rPr>
                <a:t>        II.  </a:t>
              </a:r>
              <a:r>
                <a:rPr lang="zh-CN" altLang="en-US" b="1" dirty="0">
                  <a:latin typeface="+mn-ea"/>
                </a:rPr>
                <a:t>支持在邮件服务器之间发送邮件</a:t>
              </a:r>
            </a:p>
            <a:p>
              <a:r>
                <a:rPr lang="en-US" altLang="zh-CN" b="1" dirty="0">
                  <a:latin typeface="+mn-ea"/>
                </a:rPr>
                <a:t>        III. </a:t>
              </a:r>
              <a:r>
                <a:rPr lang="zh-CN" altLang="en-US" b="1" dirty="0">
                  <a:latin typeface="+mn-ea"/>
                </a:rPr>
                <a:t>支持从用户代理向邮件服务器发送邮件 </a:t>
              </a:r>
            </a:p>
            <a:p>
              <a:r>
                <a:rPr lang="en-US" altLang="zh-CN" b="1" dirty="0">
                  <a:latin typeface="+mn-ea"/>
                </a:rPr>
                <a:t>        IV. </a:t>
              </a:r>
              <a:r>
                <a:rPr lang="zh-CN" altLang="en-US" b="1" dirty="0">
                  <a:latin typeface="+mn-ea"/>
                </a:rPr>
                <a:t>支持从邮件服务器向用户代理发送邮件</a:t>
              </a:r>
            </a:p>
          </p:txBody>
        </p:sp>
        <p:sp>
          <p:nvSpPr>
            <p:cNvPr id="4" name="文本框 3">
              <a:extLst>
                <a:ext uri="{FF2B5EF4-FFF2-40B4-BE49-F238E27FC236}">
                  <a16:creationId xmlns:a16="http://schemas.microsoft.com/office/drawing/2014/main" id="{BBC1530B-934F-37E3-94D0-B2741EE50A4D}"/>
                </a:ext>
              </a:extLst>
            </p:cNvPr>
            <p:cNvSpPr txBox="1"/>
            <p:nvPr/>
          </p:nvSpPr>
          <p:spPr>
            <a:xfrm>
              <a:off x="885961" y="2751807"/>
              <a:ext cx="9366838" cy="874407"/>
            </a:xfrm>
            <a:prstGeom prst="rect">
              <a:avLst/>
            </a:prstGeom>
            <a:noFill/>
          </p:spPr>
          <p:txBody>
            <a:bodyPr wrap="square" rtlCol="0">
              <a:spAutoFit/>
            </a:bodyPr>
            <a:lstStyle/>
            <a:p>
              <a:pPr>
                <a:lnSpc>
                  <a:spcPct val="150000"/>
                </a:lnSpc>
              </a:pPr>
              <a:r>
                <a:rPr lang="en-US" altLang="zh-CN" b="1" dirty="0">
                  <a:latin typeface="+mn-ea"/>
                </a:rPr>
                <a:t>A. </a:t>
              </a:r>
              <a:r>
                <a:rPr lang="zh-CN" altLang="en-US" b="1" dirty="0">
                  <a:latin typeface="+mn-ea"/>
                </a:rPr>
                <a:t>仅</a:t>
              </a:r>
              <a:r>
                <a:rPr lang="en-US" altLang="zh-CN" b="1" dirty="0">
                  <a:latin typeface="+mn-ea"/>
                </a:rPr>
                <a:t>I</a:t>
              </a:r>
              <a:r>
                <a:rPr lang="zh-CN" altLang="en-US" b="1" dirty="0">
                  <a:latin typeface="+mn-ea"/>
                </a:rPr>
                <a:t>、</a:t>
              </a:r>
              <a:r>
                <a:rPr lang="en-US" altLang="zh-CN" b="1" dirty="0">
                  <a:latin typeface="+mn-ea"/>
                </a:rPr>
                <a:t>II</a:t>
              </a:r>
              <a:r>
                <a:rPr lang="zh-CN" altLang="en-US" b="1" dirty="0">
                  <a:latin typeface="+mn-ea"/>
                </a:rPr>
                <a:t>和</a:t>
              </a:r>
              <a:r>
                <a:rPr lang="en-US" altLang="zh-CN" b="1" dirty="0">
                  <a:latin typeface="+mn-ea"/>
                </a:rPr>
                <a:t>III</a:t>
              </a:r>
              <a:r>
                <a:rPr lang="zh-CN" altLang="en-US" b="1" dirty="0">
                  <a:latin typeface="+mn-ea"/>
                </a:rPr>
                <a:t>                                             </a:t>
              </a:r>
              <a:r>
                <a:rPr lang="en-US" altLang="zh-CN" b="1" dirty="0">
                  <a:latin typeface="+mn-ea"/>
                </a:rPr>
                <a:t>B. </a:t>
              </a:r>
              <a:r>
                <a:rPr lang="zh-CN" altLang="en-US" b="1" dirty="0">
                  <a:latin typeface="+mn-ea"/>
                </a:rPr>
                <a:t>仅</a:t>
              </a:r>
              <a:r>
                <a:rPr lang="en-US" altLang="zh-CN" b="1" dirty="0">
                  <a:latin typeface="+mn-ea"/>
                </a:rPr>
                <a:t>I</a:t>
              </a:r>
              <a:r>
                <a:rPr lang="zh-CN" altLang="en-US" b="1" dirty="0">
                  <a:latin typeface="+mn-ea"/>
                </a:rPr>
                <a:t>、</a:t>
              </a:r>
              <a:r>
                <a:rPr lang="en-US" altLang="zh-CN" b="1" dirty="0">
                  <a:latin typeface="+mn-ea"/>
                </a:rPr>
                <a:t>II</a:t>
              </a:r>
              <a:r>
                <a:rPr lang="zh-CN" altLang="en-US" b="1" dirty="0">
                  <a:latin typeface="+mn-ea"/>
                </a:rPr>
                <a:t>和</a:t>
              </a:r>
              <a:r>
                <a:rPr lang="en-US" altLang="zh-CN" b="1" dirty="0">
                  <a:latin typeface="+mn-ea"/>
                </a:rPr>
                <a:t>IV</a:t>
              </a:r>
            </a:p>
            <a:p>
              <a:pPr>
                <a:lnSpc>
                  <a:spcPct val="150000"/>
                </a:lnSpc>
              </a:pPr>
              <a:r>
                <a:rPr lang="en-US" altLang="zh-CN" b="1" dirty="0">
                  <a:latin typeface="+mn-ea"/>
                </a:rPr>
                <a:t>C. </a:t>
              </a:r>
              <a:r>
                <a:rPr lang="zh-CN" altLang="en-US" b="1" dirty="0">
                  <a:latin typeface="+mn-ea"/>
                </a:rPr>
                <a:t>仅</a:t>
              </a:r>
              <a:r>
                <a:rPr lang="en-US" altLang="zh-CN" b="1" dirty="0">
                  <a:latin typeface="+mn-ea"/>
                </a:rPr>
                <a:t>I</a:t>
              </a:r>
              <a:r>
                <a:rPr lang="zh-CN" altLang="en-US" b="1" dirty="0">
                  <a:latin typeface="+mn-ea"/>
                </a:rPr>
                <a:t>、</a:t>
              </a:r>
              <a:r>
                <a:rPr lang="en-US" altLang="zh-CN" b="1" dirty="0">
                  <a:latin typeface="+mn-ea"/>
                </a:rPr>
                <a:t>III</a:t>
              </a:r>
              <a:r>
                <a:rPr lang="zh-CN" altLang="en-US" b="1" dirty="0">
                  <a:latin typeface="+mn-ea"/>
                </a:rPr>
                <a:t>和</a:t>
              </a:r>
              <a:r>
                <a:rPr lang="en-US" altLang="zh-CN" b="1" dirty="0">
                  <a:latin typeface="+mn-ea"/>
                </a:rPr>
                <a:t>IV</a:t>
              </a:r>
              <a:r>
                <a:rPr lang="zh-CN" altLang="en-US" b="1" dirty="0">
                  <a:latin typeface="+mn-ea"/>
                </a:rPr>
                <a:t>                                            </a:t>
              </a:r>
              <a:r>
                <a:rPr lang="en-US" altLang="zh-CN" b="1" dirty="0">
                  <a:latin typeface="+mn-ea"/>
                </a:rPr>
                <a:t>D. </a:t>
              </a:r>
              <a:r>
                <a:rPr lang="zh-CN" altLang="en-US" b="1" dirty="0">
                  <a:latin typeface="+mn-ea"/>
                </a:rPr>
                <a:t>仅</a:t>
              </a:r>
              <a:r>
                <a:rPr lang="en-US" altLang="zh-CN" b="1" dirty="0">
                  <a:latin typeface="+mn-ea"/>
                </a:rPr>
                <a:t>II</a:t>
              </a:r>
              <a:r>
                <a:rPr lang="zh-CN" altLang="en-US" b="1" dirty="0">
                  <a:latin typeface="+mn-ea"/>
                </a:rPr>
                <a:t>、</a:t>
              </a:r>
              <a:r>
                <a:rPr lang="en-US" altLang="zh-CN" b="1" dirty="0">
                  <a:latin typeface="+mn-ea"/>
                </a:rPr>
                <a:t>III</a:t>
              </a:r>
              <a:r>
                <a:rPr lang="zh-CN" altLang="en-US" b="1" dirty="0">
                  <a:latin typeface="+mn-ea"/>
                </a:rPr>
                <a:t>和</a:t>
              </a:r>
              <a:r>
                <a:rPr lang="en-US" altLang="zh-CN" b="1" dirty="0">
                  <a:latin typeface="+mn-ea"/>
                </a:rPr>
                <a:t>IV</a:t>
              </a:r>
              <a:endParaRPr lang="zh-CN" altLang="en-US" b="1" dirty="0">
                <a:latin typeface="+mn-ea"/>
              </a:endParaRPr>
            </a:p>
          </p:txBody>
        </p:sp>
      </p:grpSp>
      <p:sp>
        <p:nvSpPr>
          <p:cNvPr id="5" name="文本框 4">
            <a:extLst>
              <a:ext uri="{FF2B5EF4-FFF2-40B4-BE49-F238E27FC236}">
                <a16:creationId xmlns:a16="http://schemas.microsoft.com/office/drawing/2014/main" id="{F3ED3EB1-CC6B-D1C2-E7D0-529AB0ED8C40}"/>
              </a:ext>
            </a:extLst>
          </p:cNvPr>
          <p:cNvSpPr txBox="1"/>
          <p:nvPr/>
        </p:nvSpPr>
        <p:spPr>
          <a:xfrm>
            <a:off x="6464598" y="1149410"/>
            <a:ext cx="588334" cy="523220"/>
          </a:xfrm>
          <a:prstGeom prst="rect">
            <a:avLst/>
          </a:prstGeom>
          <a:noFill/>
        </p:spPr>
        <p:txBody>
          <a:bodyPr wrap="square" rtlCol="0">
            <a:spAutoFit/>
          </a:bodyPr>
          <a:lstStyle/>
          <a:p>
            <a:pPr algn="ctr"/>
            <a:r>
              <a:rPr lang="en-US" altLang="zh-CN" sz="2800" b="1" dirty="0">
                <a:solidFill>
                  <a:schemeClr val="accent1">
                    <a:lumMod val="75000"/>
                  </a:schemeClr>
                </a:solidFill>
                <a:latin typeface="+mn-ea"/>
              </a:rPr>
              <a:t>A</a:t>
            </a:r>
            <a:endParaRPr lang="zh-CN" altLang="en-US" sz="2800" b="1" dirty="0">
              <a:solidFill>
                <a:schemeClr val="accent1">
                  <a:lumMod val="75000"/>
                </a:schemeClr>
              </a:solidFill>
              <a:latin typeface="+mn-ea"/>
            </a:endParaRPr>
          </a:p>
        </p:txBody>
      </p:sp>
      <p:sp>
        <p:nvSpPr>
          <p:cNvPr id="6" name="文本框 5">
            <a:extLst>
              <a:ext uri="{FF2B5EF4-FFF2-40B4-BE49-F238E27FC236}">
                <a16:creationId xmlns:a16="http://schemas.microsoft.com/office/drawing/2014/main" id="{8656ECAF-437F-826A-315C-5F59E5EE592B}"/>
              </a:ext>
            </a:extLst>
          </p:cNvPr>
          <p:cNvSpPr txBox="1"/>
          <p:nvPr/>
        </p:nvSpPr>
        <p:spPr>
          <a:xfrm>
            <a:off x="517021" y="3438034"/>
            <a:ext cx="869976" cy="369332"/>
          </a:xfrm>
          <a:prstGeom prst="rect">
            <a:avLst/>
          </a:prstGeom>
          <a:noFill/>
        </p:spPr>
        <p:txBody>
          <a:bodyPr wrap="square" rtlCol="0">
            <a:spAutoFit/>
          </a:bodyPr>
          <a:lstStyle/>
          <a:p>
            <a:r>
              <a:rPr lang="zh-CN" altLang="en-US" b="1" dirty="0"/>
              <a:t>解析</a:t>
            </a:r>
          </a:p>
        </p:txBody>
      </p:sp>
      <p:pic>
        <p:nvPicPr>
          <p:cNvPr id="7" name="图形 6" descr="复选标记 纯色填充">
            <a:extLst>
              <a:ext uri="{FF2B5EF4-FFF2-40B4-BE49-F238E27FC236}">
                <a16:creationId xmlns:a16="http://schemas.microsoft.com/office/drawing/2014/main" id="{EB8CCFF1-8F70-DB6A-7237-50CA9EA23D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287" y="1813190"/>
            <a:ext cx="266177" cy="266177"/>
          </a:xfrm>
          <a:prstGeom prst="rect">
            <a:avLst/>
          </a:prstGeom>
        </p:spPr>
      </p:pic>
      <p:pic>
        <p:nvPicPr>
          <p:cNvPr id="8" name="图形 7" descr="复选标记 纯色填充">
            <a:extLst>
              <a:ext uri="{FF2B5EF4-FFF2-40B4-BE49-F238E27FC236}">
                <a16:creationId xmlns:a16="http://schemas.microsoft.com/office/drawing/2014/main" id="{A50668AA-3A5E-0E73-873E-3392E6F3B48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287" y="1526292"/>
            <a:ext cx="266177" cy="266177"/>
          </a:xfrm>
          <a:prstGeom prst="rect">
            <a:avLst/>
          </a:prstGeom>
        </p:spPr>
      </p:pic>
      <p:pic>
        <p:nvPicPr>
          <p:cNvPr id="10" name="图片 9" descr="图形用户界面&#10;&#10;描述已自动生成">
            <a:extLst>
              <a:ext uri="{FF2B5EF4-FFF2-40B4-BE49-F238E27FC236}">
                <a16:creationId xmlns:a16="http://schemas.microsoft.com/office/drawing/2014/main" id="{CC04BE69-B28E-3C01-2546-483AEDAD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471" y="3664711"/>
            <a:ext cx="10385058" cy="2816200"/>
          </a:xfrm>
          <a:prstGeom prst="rect">
            <a:avLst/>
          </a:prstGeom>
        </p:spPr>
      </p:pic>
      <p:pic>
        <p:nvPicPr>
          <p:cNvPr id="11" name="图形 10" descr="复选标记 纯色填充">
            <a:extLst>
              <a:ext uri="{FF2B5EF4-FFF2-40B4-BE49-F238E27FC236}">
                <a16:creationId xmlns:a16="http://schemas.microsoft.com/office/drawing/2014/main" id="{E9C76AAA-5E90-099D-84CE-A6A9D792B3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286" y="2079367"/>
            <a:ext cx="266177" cy="266177"/>
          </a:xfrm>
          <a:prstGeom prst="rect">
            <a:avLst/>
          </a:prstGeom>
        </p:spPr>
      </p:pic>
      <p:sp>
        <p:nvSpPr>
          <p:cNvPr id="12" name="文本框 11">
            <a:extLst>
              <a:ext uri="{FF2B5EF4-FFF2-40B4-BE49-F238E27FC236}">
                <a16:creationId xmlns:a16="http://schemas.microsoft.com/office/drawing/2014/main" id="{7F3B2757-FD89-818F-FBA2-54C24688D140}"/>
              </a:ext>
            </a:extLst>
          </p:cNvPr>
          <p:cNvSpPr txBox="1"/>
          <p:nvPr/>
        </p:nvSpPr>
        <p:spPr>
          <a:xfrm>
            <a:off x="5272323" y="2184768"/>
            <a:ext cx="587531" cy="584775"/>
          </a:xfrm>
          <a:prstGeom prst="rect">
            <a:avLst/>
          </a:prstGeom>
          <a:noFill/>
        </p:spPr>
        <p:txBody>
          <a:bodyPr wrap="square" rtlCol="0">
            <a:spAutoFit/>
          </a:bodyPr>
          <a:lstStyle/>
          <a:p>
            <a:r>
              <a:rPr lang="en-US" altLang="zh-CN" sz="3200" dirty="0">
                <a:solidFill>
                  <a:schemeClr val="accent1"/>
                </a:solidFill>
              </a:rPr>
              <a:t>×</a:t>
            </a:r>
            <a:endParaRPr lang="zh-CN" altLang="en-US" sz="3200" dirty="0">
              <a:solidFill>
                <a:schemeClr val="accent1"/>
              </a:solidFill>
            </a:endParaRPr>
          </a:p>
        </p:txBody>
      </p:sp>
    </p:spTree>
    <p:custDataLst>
      <p:tags r:id="rId1"/>
    </p:custDataLst>
    <p:extLst>
      <p:ext uri="{BB962C8B-B14F-4D97-AF65-F5344CB8AC3E}">
        <p14:creationId xmlns:p14="http://schemas.microsoft.com/office/powerpoint/2010/main" val="18841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par>
                                <p:cTn id="15" presetID="1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F9DEA46A-86E5-D124-12F1-BAFC79F5E33D}"/>
              </a:ext>
            </a:extLst>
          </p:cNvPr>
          <p:cNvSpPr txBox="1"/>
          <p:nvPr/>
        </p:nvSpPr>
        <p:spPr>
          <a:xfrm>
            <a:off x="3990753" y="749300"/>
            <a:ext cx="4210493" cy="400110"/>
          </a:xfrm>
          <a:prstGeom prst="rect">
            <a:avLst/>
          </a:prstGeom>
          <a:noFill/>
        </p:spPr>
        <p:txBody>
          <a:bodyPr wrap="square" rtlCol="0">
            <a:spAutoFit/>
          </a:bodyPr>
          <a:lstStyle/>
          <a:p>
            <a:pPr algn="ctr"/>
            <a:r>
              <a:rPr lang="zh-CN" altLang="en-US" sz="2000" b="1" dirty="0">
                <a:solidFill>
                  <a:schemeClr val="accent3">
                    <a:lumMod val="75000"/>
                  </a:schemeClr>
                </a:solidFill>
              </a:rPr>
              <a:t>电子邮件相关练习题</a:t>
            </a:r>
          </a:p>
        </p:txBody>
      </p:sp>
      <p:sp>
        <p:nvSpPr>
          <p:cNvPr id="74" name="文本框 73">
            <a:extLst>
              <a:ext uri="{FF2B5EF4-FFF2-40B4-BE49-F238E27FC236}">
                <a16:creationId xmlns:a16="http://schemas.microsoft.com/office/drawing/2014/main" id="{D459E338-874D-D252-BD9F-90196F7FA744}"/>
              </a:ext>
            </a:extLst>
          </p:cNvPr>
          <p:cNvSpPr txBox="1"/>
          <p:nvPr/>
        </p:nvSpPr>
        <p:spPr>
          <a:xfrm>
            <a:off x="6911163" y="1166143"/>
            <a:ext cx="588334" cy="523220"/>
          </a:xfrm>
          <a:prstGeom prst="rect">
            <a:avLst/>
          </a:prstGeom>
          <a:noFill/>
        </p:spPr>
        <p:txBody>
          <a:bodyPr wrap="square" rtlCol="0">
            <a:spAutoFit/>
          </a:bodyPr>
          <a:lstStyle/>
          <a:p>
            <a:pPr algn="ctr"/>
            <a:r>
              <a:rPr lang="en-US" altLang="zh-CN" sz="2800" b="1" dirty="0">
                <a:solidFill>
                  <a:schemeClr val="accent1">
                    <a:lumMod val="75000"/>
                  </a:schemeClr>
                </a:solidFill>
                <a:latin typeface="+mn-ea"/>
              </a:rPr>
              <a:t>D</a:t>
            </a:r>
            <a:endParaRPr lang="zh-CN" altLang="en-US" sz="2800" b="1" dirty="0">
              <a:solidFill>
                <a:schemeClr val="accent1">
                  <a:lumMod val="75000"/>
                </a:schemeClr>
              </a:solidFill>
              <a:latin typeface="+mn-ea"/>
            </a:endParaRPr>
          </a:p>
        </p:txBody>
      </p:sp>
      <p:sp>
        <p:nvSpPr>
          <p:cNvPr id="77" name="文本框 76">
            <a:extLst>
              <a:ext uri="{FF2B5EF4-FFF2-40B4-BE49-F238E27FC236}">
                <a16:creationId xmlns:a16="http://schemas.microsoft.com/office/drawing/2014/main" id="{86F5D9A2-5792-B355-C397-48E2C273BA0A}"/>
              </a:ext>
            </a:extLst>
          </p:cNvPr>
          <p:cNvSpPr txBox="1"/>
          <p:nvPr/>
        </p:nvSpPr>
        <p:spPr>
          <a:xfrm>
            <a:off x="455551" y="2385666"/>
            <a:ext cx="869976"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C8876331-AB51-3CD7-E0D3-87BCB5E95524}"/>
              </a:ext>
            </a:extLst>
          </p:cNvPr>
          <p:cNvGrpSpPr/>
          <p:nvPr/>
        </p:nvGrpSpPr>
        <p:grpSpPr>
          <a:xfrm>
            <a:off x="304800" y="1228911"/>
            <a:ext cx="11582400" cy="817308"/>
            <a:chOff x="304800" y="1228911"/>
            <a:chExt cx="11582400" cy="817308"/>
          </a:xfrm>
        </p:grpSpPr>
        <p:sp>
          <p:nvSpPr>
            <p:cNvPr id="72" name="文本框 71">
              <a:extLst>
                <a:ext uri="{FF2B5EF4-FFF2-40B4-BE49-F238E27FC236}">
                  <a16:creationId xmlns:a16="http://schemas.microsoft.com/office/drawing/2014/main" id="{B634881A-03A2-6778-ABE0-C3DB2F6B0F2F}"/>
                </a:ext>
              </a:extLst>
            </p:cNvPr>
            <p:cNvSpPr txBox="1"/>
            <p:nvPr/>
          </p:nvSpPr>
          <p:spPr>
            <a:xfrm>
              <a:off x="304800" y="1228911"/>
              <a:ext cx="11582400" cy="369332"/>
            </a:xfrm>
            <a:prstGeom prst="rect">
              <a:avLst/>
            </a:prstGeom>
            <a:noFill/>
          </p:spPr>
          <p:txBody>
            <a:bodyPr wrap="square">
              <a:spAutoFit/>
            </a:bodyPr>
            <a:lstStyle/>
            <a:p>
              <a:r>
                <a:rPr lang="en-US" altLang="zh-CN" sz="1800" b="1" dirty="0">
                  <a:latin typeface="+mn-ea"/>
                </a:rPr>
                <a:t>【2018</a:t>
              </a:r>
              <a:r>
                <a:rPr lang="zh-CN" altLang="en-US" sz="1800" b="1" dirty="0">
                  <a:latin typeface="+mn-ea"/>
                </a:rPr>
                <a:t>年 题</a:t>
              </a:r>
              <a:r>
                <a:rPr lang="en-US" altLang="zh-CN" sz="1800" b="1" dirty="0">
                  <a:latin typeface="+mn-ea"/>
                </a:rPr>
                <a:t>40】</a:t>
              </a:r>
              <a:r>
                <a:rPr lang="zh-CN" altLang="en-US" sz="1800" b="1" dirty="0">
                  <a:latin typeface="+mn-ea"/>
                </a:rPr>
                <a:t>无需转换即可由</a:t>
              </a:r>
              <a:r>
                <a:rPr lang="en-US" altLang="zh-CN" sz="1800" b="1" dirty="0">
                  <a:latin typeface="+mn-ea"/>
                </a:rPr>
                <a:t>SMTP</a:t>
              </a:r>
              <a:r>
                <a:rPr lang="zh-CN" altLang="en-US" sz="1800" b="1" dirty="0">
                  <a:latin typeface="+mn-ea"/>
                </a:rPr>
                <a:t>协议直接传输的内容是</a:t>
              </a:r>
              <a:r>
                <a:rPr lang="zh-CN" altLang="en-US" b="1" dirty="0">
                  <a:latin typeface="+mn-ea"/>
                </a:rPr>
                <a:t>（      ）。</a:t>
              </a:r>
              <a:endParaRPr lang="zh-CN" altLang="en-US" sz="1800" b="1" dirty="0">
                <a:latin typeface="+mn-ea"/>
              </a:endParaRPr>
            </a:p>
          </p:txBody>
        </p:sp>
        <p:sp>
          <p:nvSpPr>
            <p:cNvPr id="73" name="文本框 72">
              <a:extLst>
                <a:ext uri="{FF2B5EF4-FFF2-40B4-BE49-F238E27FC236}">
                  <a16:creationId xmlns:a16="http://schemas.microsoft.com/office/drawing/2014/main" id="{99634C10-A505-F4B8-1859-3ECDFD1BC43E}"/>
                </a:ext>
              </a:extLst>
            </p:cNvPr>
            <p:cNvSpPr txBox="1"/>
            <p:nvPr/>
          </p:nvSpPr>
          <p:spPr>
            <a:xfrm>
              <a:off x="2128405" y="1547428"/>
              <a:ext cx="1621343" cy="495264"/>
            </a:xfrm>
            <a:prstGeom prst="rect">
              <a:avLst/>
            </a:prstGeom>
            <a:noFill/>
          </p:spPr>
          <p:txBody>
            <a:bodyPr wrap="square" rtlCol="0">
              <a:spAutoFit/>
            </a:bodyPr>
            <a:lstStyle/>
            <a:p>
              <a:pPr>
                <a:lnSpc>
                  <a:spcPct val="150000"/>
                </a:lnSpc>
              </a:pPr>
              <a:r>
                <a:rPr lang="en-US" altLang="zh-CN" sz="2000" b="1" dirty="0"/>
                <a:t>A. JPEG</a:t>
              </a:r>
              <a:r>
                <a:rPr lang="zh-CN" altLang="en-US" sz="2000" b="1" dirty="0"/>
                <a:t>图形</a:t>
              </a:r>
            </a:p>
          </p:txBody>
        </p:sp>
        <p:sp>
          <p:nvSpPr>
            <p:cNvPr id="2" name="文本框 1">
              <a:extLst>
                <a:ext uri="{FF2B5EF4-FFF2-40B4-BE49-F238E27FC236}">
                  <a16:creationId xmlns:a16="http://schemas.microsoft.com/office/drawing/2014/main" id="{37591930-9905-2825-564F-FBF60E4D80D9}"/>
                </a:ext>
              </a:extLst>
            </p:cNvPr>
            <p:cNvSpPr txBox="1"/>
            <p:nvPr/>
          </p:nvSpPr>
          <p:spPr>
            <a:xfrm>
              <a:off x="4109605" y="1547428"/>
              <a:ext cx="1621343" cy="495264"/>
            </a:xfrm>
            <a:prstGeom prst="rect">
              <a:avLst/>
            </a:prstGeom>
            <a:noFill/>
          </p:spPr>
          <p:txBody>
            <a:bodyPr wrap="square" rtlCol="0">
              <a:spAutoFit/>
            </a:bodyPr>
            <a:lstStyle/>
            <a:p>
              <a:pPr>
                <a:lnSpc>
                  <a:spcPct val="150000"/>
                </a:lnSpc>
              </a:pPr>
              <a:r>
                <a:rPr lang="en-US" altLang="zh-CN" sz="2000" b="1" dirty="0"/>
                <a:t>B. MPEG</a:t>
              </a:r>
              <a:r>
                <a:rPr lang="zh-CN" altLang="en-US" sz="2000" b="1" dirty="0"/>
                <a:t>视频</a:t>
              </a:r>
            </a:p>
          </p:txBody>
        </p:sp>
        <p:sp>
          <p:nvSpPr>
            <p:cNvPr id="3" name="文本框 2">
              <a:extLst>
                <a:ext uri="{FF2B5EF4-FFF2-40B4-BE49-F238E27FC236}">
                  <a16:creationId xmlns:a16="http://schemas.microsoft.com/office/drawing/2014/main" id="{735F8A18-8DA1-8BD2-388D-A2BCDDF5CC5F}"/>
                </a:ext>
              </a:extLst>
            </p:cNvPr>
            <p:cNvSpPr txBox="1"/>
            <p:nvPr/>
          </p:nvSpPr>
          <p:spPr>
            <a:xfrm>
              <a:off x="6090805" y="1547428"/>
              <a:ext cx="1621343" cy="495264"/>
            </a:xfrm>
            <a:prstGeom prst="rect">
              <a:avLst/>
            </a:prstGeom>
            <a:noFill/>
          </p:spPr>
          <p:txBody>
            <a:bodyPr wrap="square" rtlCol="0">
              <a:spAutoFit/>
            </a:bodyPr>
            <a:lstStyle/>
            <a:p>
              <a:pPr>
                <a:lnSpc>
                  <a:spcPct val="150000"/>
                </a:lnSpc>
              </a:pPr>
              <a:r>
                <a:rPr lang="en-US" altLang="zh-CN" sz="2000" b="1" dirty="0"/>
                <a:t>C. EXE</a:t>
              </a:r>
              <a:r>
                <a:rPr lang="zh-CN" altLang="en-US" sz="2000" b="1" dirty="0"/>
                <a:t>文件</a:t>
              </a:r>
            </a:p>
          </p:txBody>
        </p:sp>
        <p:sp>
          <p:nvSpPr>
            <p:cNvPr id="4" name="文本框 3">
              <a:extLst>
                <a:ext uri="{FF2B5EF4-FFF2-40B4-BE49-F238E27FC236}">
                  <a16:creationId xmlns:a16="http://schemas.microsoft.com/office/drawing/2014/main" id="{5323EA22-5030-BFB1-18A6-8E3D9220CD88}"/>
                </a:ext>
              </a:extLst>
            </p:cNvPr>
            <p:cNvSpPr txBox="1"/>
            <p:nvPr/>
          </p:nvSpPr>
          <p:spPr>
            <a:xfrm>
              <a:off x="8072005" y="1547428"/>
              <a:ext cx="1621343" cy="498791"/>
            </a:xfrm>
            <a:prstGeom prst="rect">
              <a:avLst/>
            </a:prstGeom>
            <a:noFill/>
          </p:spPr>
          <p:txBody>
            <a:bodyPr wrap="square" rtlCol="0">
              <a:spAutoFit/>
            </a:bodyPr>
            <a:lstStyle/>
            <a:p>
              <a:pPr>
                <a:lnSpc>
                  <a:spcPct val="150000"/>
                </a:lnSpc>
              </a:pPr>
              <a:r>
                <a:rPr lang="en-US" altLang="zh-CN" sz="2000" b="1" dirty="0"/>
                <a:t>D. ASCII</a:t>
              </a:r>
              <a:r>
                <a:rPr lang="zh-CN" altLang="en-US" sz="2000" b="1" dirty="0"/>
                <a:t>文本</a:t>
              </a:r>
            </a:p>
          </p:txBody>
        </p:sp>
      </p:grpSp>
      <p:pic>
        <p:nvPicPr>
          <p:cNvPr id="6" name="图片 5" descr="文本&#10;&#10;描述已自动生成">
            <a:extLst>
              <a:ext uri="{FF2B5EF4-FFF2-40B4-BE49-F238E27FC236}">
                <a16:creationId xmlns:a16="http://schemas.microsoft.com/office/drawing/2014/main" id="{DBA50334-A2A8-8549-4713-785B1979D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7828" y="2753226"/>
            <a:ext cx="5685954" cy="3568109"/>
          </a:xfrm>
          <a:prstGeom prst="rect">
            <a:avLst/>
          </a:prstGeom>
        </p:spPr>
      </p:pic>
    </p:spTree>
    <p:custDataLst>
      <p:tags r:id="rId1"/>
    </p:custDataLst>
    <p:extLst>
      <p:ext uri="{BB962C8B-B14F-4D97-AF65-F5344CB8AC3E}">
        <p14:creationId xmlns:p14="http://schemas.microsoft.com/office/powerpoint/2010/main" val="39202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800" decel="100000"/>
                                        <p:tgtEl>
                                          <p:spTgt spid="74"/>
                                        </p:tgtEl>
                                      </p:cBhvr>
                                    </p:animEffect>
                                    <p:anim calcmode="lin" valueType="num">
                                      <p:cBhvr>
                                        <p:cTn id="18" dur="800" decel="100000" fill="hold"/>
                                        <p:tgtEl>
                                          <p:spTgt spid="74"/>
                                        </p:tgtEl>
                                        <p:attrNameLst>
                                          <p:attrName>style.rotation</p:attrName>
                                        </p:attrNameLst>
                                      </p:cBhvr>
                                      <p:tavLst>
                                        <p:tav tm="0">
                                          <p:val>
                                            <p:fltVal val="-90"/>
                                          </p:val>
                                        </p:tav>
                                        <p:tav tm="100000">
                                          <p:val>
                                            <p:fltVal val="0"/>
                                          </p:val>
                                        </p:tav>
                                      </p:tavLst>
                                    </p:anim>
                                    <p:anim calcmode="lin" valueType="num">
                                      <p:cBhvr>
                                        <p:cTn id="19" dur="800" decel="100000" fill="hold"/>
                                        <p:tgtEl>
                                          <p:spTgt spid="74"/>
                                        </p:tgtEl>
                                        <p:attrNameLst>
                                          <p:attrName>ppt_x</p:attrName>
                                        </p:attrNameLst>
                                      </p:cBhvr>
                                      <p:tavLst>
                                        <p:tav tm="0">
                                          <p:val>
                                            <p:strVal val="#ppt_x+0.4"/>
                                          </p:val>
                                        </p:tav>
                                        <p:tav tm="100000">
                                          <p:val>
                                            <p:strVal val="#ppt_x-0.05"/>
                                          </p:val>
                                        </p:tav>
                                      </p:tavLst>
                                    </p:anim>
                                    <p:anim calcmode="lin" valueType="num">
                                      <p:cBhvr>
                                        <p:cTn id="20" dur="800" decel="100000" fill="hold"/>
                                        <p:tgtEl>
                                          <p:spTgt spid="7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7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74"/>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p:cTn id="27" dur="500" fill="hold"/>
                                        <p:tgtEl>
                                          <p:spTgt spid="77"/>
                                        </p:tgtEl>
                                        <p:attrNameLst>
                                          <p:attrName>ppt_w</p:attrName>
                                        </p:attrNameLst>
                                      </p:cBhvr>
                                      <p:tavLst>
                                        <p:tav tm="0">
                                          <p:val>
                                            <p:fltVal val="0"/>
                                          </p:val>
                                        </p:tav>
                                        <p:tav tm="100000">
                                          <p:val>
                                            <p:strVal val="#ppt_w"/>
                                          </p:val>
                                        </p:tav>
                                      </p:tavLst>
                                    </p:anim>
                                    <p:anim calcmode="lin" valueType="num">
                                      <p:cBhvr>
                                        <p:cTn id="28" dur="500" fill="hold"/>
                                        <p:tgtEl>
                                          <p:spTgt spid="77"/>
                                        </p:tgtEl>
                                        <p:attrNameLst>
                                          <p:attrName>ppt_h</p:attrName>
                                        </p:attrNameLst>
                                      </p:cBhvr>
                                      <p:tavLst>
                                        <p:tav tm="0">
                                          <p:val>
                                            <p:fltVal val="0"/>
                                          </p:val>
                                        </p:tav>
                                        <p:tav tm="100000">
                                          <p:val>
                                            <p:strVal val="#ppt_h"/>
                                          </p:val>
                                        </p:tav>
                                      </p:tavLst>
                                    </p:anim>
                                    <p:animEffect transition="in" filter="fad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8131A323-F80F-E280-7E1A-B76518195592}"/>
              </a:ext>
            </a:extLst>
          </p:cNvPr>
          <p:cNvGrpSpPr/>
          <p:nvPr/>
        </p:nvGrpSpPr>
        <p:grpSpPr>
          <a:xfrm>
            <a:off x="2609923" y="966438"/>
            <a:ext cx="6972153" cy="4086890"/>
            <a:chOff x="2609923" y="966438"/>
            <a:chExt cx="6972153" cy="4086890"/>
          </a:xfrm>
        </p:grpSpPr>
        <p:sp>
          <p:nvSpPr>
            <p:cNvPr id="12" name="íşlïḍè"/>
            <p:cNvSpPr txBox="1"/>
            <p:nvPr/>
          </p:nvSpPr>
          <p:spPr>
            <a:xfrm>
              <a:off x="3858458" y="966438"/>
              <a:ext cx="4492582" cy="419100"/>
            </a:xfrm>
            <a:prstGeom prst="rect">
              <a:avLst/>
            </a:prstGeom>
            <a:noFill/>
          </p:spPr>
          <p:txBody>
            <a:bodyPr wrap="square" lIns="91440" tIns="45720" rIns="91440" bIns="45720" anchor="ctr">
              <a:noAutofit/>
            </a:bodyPr>
            <a:lstStyle/>
            <a:p>
              <a:pPr algn="ctr"/>
              <a:r>
                <a:rPr lang="en-US" altLang="zh-CN" sz="2400" b="1" dirty="0"/>
                <a:t>6.7 </a:t>
              </a:r>
              <a:r>
                <a:rPr lang="zh-CN" altLang="en-US" sz="2400" b="1" dirty="0"/>
                <a:t>万维网</a:t>
              </a:r>
              <a:endParaRPr lang="en-US" altLang="zh-CN" sz="2400" b="1" dirty="0"/>
            </a:p>
          </p:txBody>
        </p:sp>
        <p:grpSp>
          <p:nvGrpSpPr>
            <p:cNvPr id="6" name="组合 5"/>
            <p:cNvGrpSpPr/>
            <p:nvPr/>
          </p:nvGrpSpPr>
          <p:grpSpPr>
            <a:xfrm>
              <a:off x="2609923" y="1642758"/>
              <a:ext cx="6972153" cy="419100"/>
              <a:chOff x="1183243" y="2200834"/>
              <a:chExt cx="697215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万维网概述</a:t>
                </a:r>
              </a:p>
            </p:txBody>
          </p:sp>
        </p:grpSp>
        <p:grpSp>
          <p:nvGrpSpPr>
            <p:cNvPr id="11" name="组合 10">
              <a:extLst>
                <a:ext uri="{FF2B5EF4-FFF2-40B4-BE49-F238E27FC236}">
                  <a16:creationId xmlns:a16="http://schemas.microsoft.com/office/drawing/2014/main" id="{516D5F53-7149-DF8A-EC26-C06C2BD036BF}"/>
                </a:ext>
              </a:extLst>
            </p:cNvPr>
            <p:cNvGrpSpPr/>
            <p:nvPr/>
          </p:nvGrpSpPr>
          <p:grpSpPr>
            <a:xfrm>
              <a:off x="2609923" y="2241052"/>
              <a:ext cx="6972153" cy="419100"/>
              <a:chOff x="1183243" y="2200834"/>
              <a:chExt cx="6972153" cy="595554"/>
            </a:xfrm>
          </p:grpSpPr>
          <p:sp>
            <p:nvSpPr>
              <p:cNvPr id="16" name="平行四边形 15">
                <a:extLst>
                  <a:ext uri="{FF2B5EF4-FFF2-40B4-BE49-F238E27FC236}">
                    <a16:creationId xmlns:a16="http://schemas.microsoft.com/office/drawing/2014/main" id="{B95FDA8D-7B9E-8714-B959-C685F04461C7}"/>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17" name="平行四边形 16">
                <a:extLst>
                  <a:ext uri="{FF2B5EF4-FFF2-40B4-BE49-F238E27FC236}">
                    <a16:creationId xmlns:a16="http://schemas.microsoft.com/office/drawing/2014/main" id="{242A896A-CF0D-8096-22B7-5D5C3FA077D7}"/>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统一资源定位符</a:t>
                </a:r>
              </a:p>
            </p:txBody>
          </p:sp>
        </p:grpSp>
        <p:grpSp>
          <p:nvGrpSpPr>
            <p:cNvPr id="18" name="组合 17">
              <a:extLst>
                <a:ext uri="{FF2B5EF4-FFF2-40B4-BE49-F238E27FC236}">
                  <a16:creationId xmlns:a16="http://schemas.microsoft.com/office/drawing/2014/main" id="{E343E932-3066-3247-74D0-2C6FB85E360D}"/>
                </a:ext>
              </a:extLst>
            </p:cNvPr>
            <p:cNvGrpSpPr/>
            <p:nvPr/>
          </p:nvGrpSpPr>
          <p:grpSpPr>
            <a:xfrm>
              <a:off x="2609923" y="2839346"/>
              <a:ext cx="6972153" cy="419100"/>
              <a:chOff x="1183243" y="2200834"/>
              <a:chExt cx="6972153" cy="595554"/>
            </a:xfrm>
          </p:grpSpPr>
          <p:sp>
            <p:nvSpPr>
              <p:cNvPr id="19" name="平行四边形 18">
                <a:extLst>
                  <a:ext uri="{FF2B5EF4-FFF2-40B4-BE49-F238E27FC236}">
                    <a16:creationId xmlns:a16="http://schemas.microsoft.com/office/drawing/2014/main" id="{59B72D0F-A61A-1807-A620-63A13BFC0C78}"/>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20" name="平行四边形 19">
                <a:extLst>
                  <a:ext uri="{FF2B5EF4-FFF2-40B4-BE49-F238E27FC236}">
                    <a16:creationId xmlns:a16="http://schemas.microsoft.com/office/drawing/2014/main" id="{C0A88AD4-A9D8-AEBC-7098-A768FFEED0A1}"/>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万维网文档</a:t>
                </a:r>
              </a:p>
            </p:txBody>
          </p:sp>
        </p:grpSp>
        <p:grpSp>
          <p:nvGrpSpPr>
            <p:cNvPr id="21" name="组合 20">
              <a:extLst>
                <a:ext uri="{FF2B5EF4-FFF2-40B4-BE49-F238E27FC236}">
                  <a16:creationId xmlns:a16="http://schemas.microsoft.com/office/drawing/2014/main" id="{44FDAC88-2383-8931-C67F-C48FCE42CE9C}"/>
                </a:ext>
              </a:extLst>
            </p:cNvPr>
            <p:cNvGrpSpPr/>
            <p:nvPr/>
          </p:nvGrpSpPr>
          <p:grpSpPr>
            <a:xfrm>
              <a:off x="2609923" y="3437640"/>
              <a:ext cx="6972153" cy="419100"/>
              <a:chOff x="1183243" y="2200834"/>
              <a:chExt cx="6972153" cy="595554"/>
            </a:xfrm>
          </p:grpSpPr>
          <p:sp>
            <p:nvSpPr>
              <p:cNvPr id="22" name="平行四边形 21">
                <a:extLst>
                  <a:ext uri="{FF2B5EF4-FFF2-40B4-BE49-F238E27FC236}">
                    <a16:creationId xmlns:a16="http://schemas.microsoft.com/office/drawing/2014/main" id="{992B8AD1-3339-435F-710A-1EB0CCDF44E7}"/>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23" name="平行四边形 22">
                <a:extLst>
                  <a:ext uri="{FF2B5EF4-FFF2-40B4-BE49-F238E27FC236}">
                    <a16:creationId xmlns:a16="http://schemas.microsoft.com/office/drawing/2014/main" id="{5EF5DBA3-C098-8798-1BA2-B02C112F472D}"/>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超文本传输协议</a:t>
                </a:r>
              </a:p>
            </p:txBody>
          </p:sp>
        </p:grpSp>
        <p:grpSp>
          <p:nvGrpSpPr>
            <p:cNvPr id="24" name="组合 23">
              <a:extLst>
                <a:ext uri="{FF2B5EF4-FFF2-40B4-BE49-F238E27FC236}">
                  <a16:creationId xmlns:a16="http://schemas.microsoft.com/office/drawing/2014/main" id="{57EF2A52-D244-BA1F-E365-8F47B1F77A4F}"/>
                </a:ext>
              </a:extLst>
            </p:cNvPr>
            <p:cNvGrpSpPr/>
            <p:nvPr/>
          </p:nvGrpSpPr>
          <p:grpSpPr>
            <a:xfrm>
              <a:off x="2609923" y="4035934"/>
              <a:ext cx="6972153" cy="419100"/>
              <a:chOff x="1183243" y="2200834"/>
              <a:chExt cx="6972153" cy="595554"/>
            </a:xfrm>
          </p:grpSpPr>
          <p:sp>
            <p:nvSpPr>
              <p:cNvPr id="26" name="平行四边形 25">
                <a:extLst>
                  <a:ext uri="{FF2B5EF4-FFF2-40B4-BE49-F238E27FC236}">
                    <a16:creationId xmlns:a16="http://schemas.microsoft.com/office/drawing/2014/main" id="{DBE8BE8C-9C26-23C6-DAB8-5AD5E3409E49}"/>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27" name="平行四边形 26">
                <a:extLst>
                  <a:ext uri="{FF2B5EF4-FFF2-40B4-BE49-F238E27FC236}">
                    <a16:creationId xmlns:a16="http://schemas.microsoft.com/office/drawing/2014/main" id="{17D6F5F7-6B97-5865-91CE-9FA7038BB7F7}"/>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使用</a:t>
                </a:r>
                <a:r>
                  <a:rPr lang="en-US" altLang="zh-CN" sz="2200" b="1" dirty="0">
                    <a:solidFill>
                      <a:schemeClr val="tx1"/>
                    </a:solidFill>
                  </a:rPr>
                  <a:t>Cookie</a:t>
                </a:r>
                <a:r>
                  <a:rPr lang="zh-CN" altLang="en-US" sz="2200" b="1" dirty="0">
                    <a:solidFill>
                      <a:schemeClr val="tx1"/>
                    </a:solidFill>
                  </a:rPr>
                  <a:t>在服务器上记录信息</a:t>
                </a:r>
              </a:p>
            </p:txBody>
          </p:sp>
        </p:grpSp>
        <p:grpSp>
          <p:nvGrpSpPr>
            <p:cNvPr id="28" name="组合 27">
              <a:extLst>
                <a:ext uri="{FF2B5EF4-FFF2-40B4-BE49-F238E27FC236}">
                  <a16:creationId xmlns:a16="http://schemas.microsoft.com/office/drawing/2014/main" id="{A7555BDB-C55F-8042-3FB3-BDA0CCB2C952}"/>
                </a:ext>
              </a:extLst>
            </p:cNvPr>
            <p:cNvGrpSpPr/>
            <p:nvPr/>
          </p:nvGrpSpPr>
          <p:grpSpPr>
            <a:xfrm>
              <a:off x="2609923" y="4634228"/>
              <a:ext cx="6972153" cy="419100"/>
              <a:chOff x="1183243" y="2200834"/>
              <a:chExt cx="6972153" cy="595554"/>
            </a:xfrm>
          </p:grpSpPr>
          <p:sp>
            <p:nvSpPr>
              <p:cNvPr id="29" name="平行四边形 28">
                <a:extLst>
                  <a:ext uri="{FF2B5EF4-FFF2-40B4-BE49-F238E27FC236}">
                    <a16:creationId xmlns:a16="http://schemas.microsoft.com/office/drawing/2014/main" id="{1525E7FE-403D-775A-C08A-A050A6C665D0}"/>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06</a:t>
                </a:r>
                <a:endParaRPr lang="zh-CN" altLang="en-US" sz="2800" dirty="0">
                  <a:latin typeface="Impact" panose="020B0806030902050204" pitchFamily="34" charset="0"/>
                </a:endParaRPr>
              </a:p>
            </p:txBody>
          </p:sp>
          <p:sp>
            <p:nvSpPr>
              <p:cNvPr id="30" name="平行四边形 29">
                <a:extLst>
                  <a:ext uri="{FF2B5EF4-FFF2-40B4-BE49-F238E27FC236}">
                    <a16:creationId xmlns:a16="http://schemas.microsoft.com/office/drawing/2014/main" id="{80587A13-545C-50A0-2959-2D537C45EA04}"/>
                  </a:ext>
                </a:extLst>
              </p:cNvPr>
              <p:cNvSpPr/>
              <p:nvPr/>
            </p:nvSpPr>
            <p:spPr>
              <a:xfrm>
                <a:off x="1858680" y="2200834"/>
                <a:ext cx="629671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万维网缓存与代理服务器</a:t>
                </a:r>
              </a:p>
            </p:txBody>
          </p:sp>
        </p:grpSp>
      </p:grpSp>
    </p:spTree>
    <p:extLst>
      <p:ext uri="{BB962C8B-B14F-4D97-AF65-F5344CB8AC3E}">
        <p14:creationId xmlns:p14="http://schemas.microsoft.com/office/powerpoint/2010/main" val="151648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43873B47-02BE-201E-ED42-631DBF609EBA}"/>
              </a:ext>
            </a:extLst>
          </p:cNvPr>
          <p:cNvSpPr txBox="1"/>
          <p:nvPr/>
        </p:nvSpPr>
        <p:spPr>
          <a:xfrm>
            <a:off x="4705189" y="1383127"/>
            <a:ext cx="2781621" cy="584775"/>
          </a:xfrm>
          <a:prstGeom prst="rect">
            <a:avLst/>
          </a:prstGeom>
          <a:noFill/>
        </p:spPr>
        <p:txBody>
          <a:bodyPr wrap="square" rtlCol="0">
            <a:spAutoFit/>
          </a:bodyPr>
          <a:lstStyle/>
          <a:p>
            <a:r>
              <a:rPr lang="zh-CN" altLang="en-US" sz="3200" b="1" dirty="0">
                <a:solidFill>
                  <a:schemeClr val="accent1"/>
                </a:solidFill>
                <a:effectLst>
                  <a:outerShdw blurRad="38100" dist="38100" dir="2700000" algn="tl">
                    <a:srgbClr val="000000">
                      <a:alpha val="43137"/>
                    </a:srgbClr>
                  </a:outerShdw>
                </a:effectLst>
                <a:latin typeface="+mj-ea"/>
                <a:ea typeface="+mj-ea"/>
              </a:rPr>
              <a:t>万维网</a:t>
            </a:r>
            <a:r>
              <a:rPr lang="en-US" altLang="zh-CN" sz="3200" b="1" dirty="0">
                <a:solidFill>
                  <a:schemeClr val="accent1"/>
                </a:solidFill>
                <a:effectLst>
                  <a:outerShdw blurRad="38100" dist="38100" dir="2700000" algn="tl">
                    <a:srgbClr val="000000">
                      <a:alpha val="43137"/>
                    </a:srgbClr>
                  </a:outerShdw>
                </a:effectLst>
                <a:latin typeface="+mj-ea"/>
                <a:ea typeface="+mj-ea"/>
              </a:rPr>
              <a:t>WWW</a:t>
            </a:r>
            <a:endParaRPr lang="zh-CN" altLang="en-US" sz="3200" b="1" dirty="0">
              <a:solidFill>
                <a:schemeClr val="accent1"/>
              </a:solidFill>
              <a:effectLst>
                <a:outerShdw blurRad="38100" dist="38100" dir="2700000" algn="tl">
                  <a:srgbClr val="000000">
                    <a:alpha val="43137"/>
                  </a:srgbClr>
                </a:outerShdw>
              </a:effectLst>
              <a:latin typeface="+mj-ea"/>
              <a:ea typeface="+mj-ea"/>
            </a:endParaRPr>
          </a:p>
        </p:txBody>
      </p:sp>
      <p:sp>
        <p:nvSpPr>
          <p:cNvPr id="18" name="文本框 17">
            <a:extLst>
              <a:ext uri="{FF2B5EF4-FFF2-40B4-BE49-F238E27FC236}">
                <a16:creationId xmlns:a16="http://schemas.microsoft.com/office/drawing/2014/main" id="{57CD4D22-0935-06B5-7558-F001646AB758}"/>
              </a:ext>
            </a:extLst>
          </p:cNvPr>
          <p:cNvSpPr txBox="1"/>
          <p:nvPr/>
        </p:nvSpPr>
        <p:spPr>
          <a:xfrm>
            <a:off x="8061831" y="2718868"/>
            <a:ext cx="2781621" cy="584775"/>
          </a:xfrm>
          <a:prstGeom prst="rect">
            <a:avLst/>
          </a:prstGeom>
          <a:noFill/>
        </p:spPr>
        <p:txBody>
          <a:bodyPr wrap="square" rtlCol="0">
            <a:spAutoFit/>
          </a:bodyPr>
          <a:lstStyle/>
          <a:p>
            <a:r>
              <a:rPr lang="zh-CN" altLang="en-US" sz="3200" b="1" dirty="0">
                <a:solidFill>
                  <a:schemeClr val="accent1"/>
                </a:solidFill>
                <a:effectLst>
                  <a:outerShdw blurRad="38100" dist="38100" dir="2700000" algn="tl">
                    <a:srgbClr val="000000">
                      <a:alpha val="43137"/>
                    </a:srgbClr>
                  </a:outerShdw>
                </a:effectLst>
                <a:latin typeface="+mj-ea"/>
                <a:ea typeface="+mj-ea"/>
              </a:rPr>
              <a:t>域名系统</a:t>
            </a:r>
            <a:r>
              <a:rPr lang="en-US" altLang="zh-CN" sz="3200" b="1" dirty="0">
                <a:solidFill>
                  <a:schemeClr val="accent1"/>
                </a:solidFill>
                <a:effectLst>
                  <a:outerShdw blurRad="38100" dist="38100" dir="2700000" algn="tl">
                    <a:srgbClr val="000000">
                      <a:alpha val="43137"/>
                    </a:srgbClr>
                  </a:outerShdw>
                </a:effectLst>
                <a:latin typeface="+mj-ea"/>
                <a:ea typeface="+mj-ea"/>
              </a:rPr>
              <a:t>DNS</a:t>
            </a:r>
            <a:endParaRPr lang="zh-CN" altLang="en-US" sz="3200" b="1" dirty="0">
              <a:solidFill>
                <a:schemeClr val="accent1"/>
              </a:solidFill>
              <a:effectLst>
                <a:outerShdw blurRad="38100" dist="38100" dir="2700000" algn="tl">
                  <a:srgbClr val="000000">
                    <a:alpha val="43137"/>
                  </a:srgbClr>
                </a:outerShdw>
              </a:effectLst>
              <a:latin typeface="+mj-ea"/>
              <a:ea typeface="+mj-ea"/>
            </a:endParaRPr>
          </a:p>
        </p:txBody>
      </p:sp>
      <p:sp>
        <p:nvSpPr>
          <p:cNvPr id="19" name="文本框 18">
            <a:extLst>
              <a:ext uri="{FF2B5EF4-FFF2-40B4-BE49-F238E27FC236}">
                <a16:creationId xmlns:a16="http://schemas.microsoft.com/office/drawing/2014/main" id="{BE6B8F6E-FA74-F3A6-6CD7-90F850C45C44}"/>
              </a:ext>
            </a:extLst>
          </p:cNvPr>
          <p:cNvSpPr txBox="1"/>
          <p:nvPr/>
        </p:nvSpPr>
        <p:spPr>
          <a:xfrm>
            <a:off x="8061830" y="4231342"/>
            <a:ext cx="3825370" cy="584775"/>
          </a:xfrm>
          <a:prstGeom prst="rect">
            <a:avLst/>
          </a:prstGeom>
          <a:noFill/>
        </p:spPr>
        <p:txBody>
          <a:bodyPr wrap="square" rtlCol="0">
            <a:spAutoFit/>
          </a:bodyPr>
          <a:lstStyle/>
          <a:p>
            <a:r>
              <a:rPr lang="zh-CN" altLang="en-US" sz="3200" b="1" dirty="0">
                <a:solidFill>
                  <a:schemeClr val="accent1"/>
                </a:solidFill>
                <a:effectLst>
                  <a:outerShdw blurRad="38100" dist="38100" dir="2700000" algn="tl">
                    <a:srgbClr val="000000">
                      <a:alpha val="43137"/>
                    </a:srgbClr>
                  </a:outerShdw>
                </a:effectLst>
                <a:latin typeface="+mj-ea"/>
                <a:ea typeface="+mj-ea"/>
              </a:rPr>
              <a:t>动态主机配置</a:t>
            </a:r>
            <a:r>
              <a:rPr lang="en-US" altLang="zh-CN" sz="3200" b="1" dirty="0">
                <a:solidFill>
                  <a:schemeClr val="accent1"/>
                </a:solidFill>
                <a:effectLst>
                  <a:outerShdw blurRad="38100" dist="38100" dir="2700000" algn="tl">
                    <a:srgbClr val="000000">
                      <a:alpha val="43137"/>
                    </a:srgbClr>
                  </a:outerShdw>
                </a:effectLst>
                <a:latin typeface="+mj-ea"/>
                <a:ea typeface="+mj-ea"/>
              </a:rPr>
              <a:t>DHCP</a:t>
            </a:r>
            <a:endParaRPr lang="zh-CN" altLang="en-US" sz="3200" b="1" dirty="0">
              <a:solidFill>
                <a:schemeClr val="accent1"/>
              </a:solidFill>
              <a:effectLst>
                <a:outerShdw blurRad="38100" dist="38100" dir="2700000" algn="tl">
                  <a:srgbClr val="000000">
                    <a:alpha val="43137"/>
                  </a:srgbClr>
                </a:outerShdw>
              </a:effectLst>
              <a:latin typeface="+mj-ea"/>
              <a:ea typeface="+mj-ea"/>
            </a:endParaRPr>
          </a:p>
        </p:txBody>
      </p:sp>
      <p:sp>
        <p:nvSpPr>
          <p:cNvPr id="21" name="文本框 20">
            <a:extLst>
              <a:ext uri="{FF2B5EF4-FFF2-40B4-BE49-F238E27FC236}">
                <a16:creationId xmlns:a16="http://schemas.microsoft.com/office/drawing/2014/main" id="{69A39678-FF7E-79DC-8F7E-5407D7992145}"/>
              </a:ext>
            </a:extLst>
          </p:cNvPr>
          <p:cNvSpPr txBox="1"/>
          <p:nvPr/>
        </p:nvSpPr>
        <p:spPr>
          <a:xfrm>
            <a:off x="5177077" y="5646332"/>
            <a:ext cx="1837844" cy="584775"/>
          </a:xfrm>
          <a:prstGeom prst="rect">
            <a:avLst/>
          </a:prstGeom>
          <a:noFill/>
        </p:spPr>
        <p:txBody>
          <a:bodyPr wrap="square" rtlCol="0">
            <a:spAutoFit/>
          </a:bodyPr>
          <a:lstStyle/>
          <a:p>
            <a:r>
              <a:rPr lang="zh-CN" altLang="en-US" sz="3200" b="1" dirty="0">
                <a:solidFill>
                  <a:schemeClr val="accent1"/>
                </a:solidFill>
                <a:effectLst>
                  <a:outerShdw blurRad="38100" dist="38100" dir="2700000" algn="tl">
                    <a:srgbClr val="000000">
                      <a:alpha val="43137"/>
                    </a:srgbClr>
                  </a:outerShdw>
                </a:effectLst>
                <a:latin typeface="+mj-ea"/>
                <a:ea typeface="+mj-ea"/>
              </a:rPr>
              <a:t>电子邮件</a:t>
            </a:r>
          </a:p>
        </p:txBody>
      </p:sp>
      <p:sp>
        <p:nvSpPr>
          <p:cNvPr id="22" name="文本框 21">
            <a:extLst>
              <a:ext uri="{FF2B5EF4-FFF2-40B4-BE49-F238E27FC236}">
                <a16:creationId xmlns:a16="http://schemas.microsoft.com/office/drawing/2014/main" id="{350EA760-BFE0-D1C1-B161-020AB3830C5F}"/>
              </a:ext>
            </a:extLst>
          </p:cNvPr>
          <p:cNvSpPr txBox="1"/>
          <p:nvPr/>
        </p:nvSpPr>
        <p:spPr>
          <a:xfrm>
            <a:off x="1246654" y="3985120"/>
            <a:ext cx="3104352" cy="1077218"/>
          </a:xfrm>
          <a:prstGeom prst="rect">
            <a:avLst/>
          </a:prstGeom>
          <a:noFill/>
        </p:spPr>
        <p:txBody>
          <a:bodyPr wrap="square" rtlCol="0">
            <a:spAutoFit/>
          </a:bodyPr>
          <a:lstStyle/>
          <a:p>
            <a:r>
              <a:rPr lang="zh-CN" altLang="en-US" sz="3200" b="1" dirty="0">
                <a:solidFill>
                  <a:schemeClr val="accent1"/>
                </a:solidFill>
                <a:effectLst>
                  <a:outerShdw blurRad="38100" dist="38100" dir="2700000" algn="tl">
                    <a:srgbClr val="000000">
                      <a:alpha val="43137"/>
                    </a:srgbClr>
                  </a:outerShdw>
                </a:effectLst>
                <a:latin typeface="+mj-ea"/>
                <a:ea typeface="+mj-ea"/>
              </a:rPr>
              <a:t>文件传送</a:t>
            </a:r>
            <a:r>
              <a:rPr lang="en-US" altLang="zh-CN" sz="3200" b="1" dirty="0">
                <a:solidFill>
                  <a:schemeClr val="accent1"/>
                </a:solidFill>
                <a:effectLst>
                  <a:outerShdw blurRad="38100" dist="38100" dir="2700000" algn="tl">
                    <a:srgbClr val="000000">
                      <a:alpha val="43137"/>
                    </a:srgbClr>
                  </a:outerShdw>
                </a:effectLst>
                <a:latin typeface="+mj-ea"/>
                <a:ea typeface="+mj-ea"/>
              </a:rPr>
              <a:t>FTP</a:t>
            </a:r>
            <a:r>
              <a:rPr lang="zh-CN" altLang="en-US" sz="3200" b="1" dirty="0">
                <a:solidFill>
                  <a:schemeClr val="accent1"/>
                </a:solidFill>
                <a:effectLst>
                  <a:outerShdw blurRad="38100" dist="38100" dir="2700000" algn="tl">
                    <a:srgbClr val="000000">
                      <a:alpha val="43137"/>
                    </a:srgbClr>
                  </a:outerShdw>
                </a:effectLst>
                <a:latin typeface="+mj-ea"/>
                <a:ea typeface="+mj-ea"/>
              </a:rPr>
              <a:t>和</a:t>
            </a:r>
            <a:endParaRPr lang="en-US" altLang="zh-CN" sz="3200" b="1" dirty="0">
              <a:solidFill>
                <a:schemeClr val="accent1"/>
              </a:solidFill>
              <a:effectLst>
                <a:outerShdw blurRad="38100" dist="38100" dir="2700000" algn="tl">
                  <a:srgbClr val="000000">
                    <a:alpha val="43137"/>
                  </a:srgbClr>
                </a:outerShdw>
              </a:effectLst>
              <a:latin typeface="+mj-ea"/>
              <a:ea typeface="+mj-ea"/>
            </a:endParaRPr>
          </a:p>
          <a:p>
            <a:r>
              <a:rPr lang="en-US" altLang="zh-CN" sz="3200" b="1" dirty="0">
                <a:solidFill>
                  <a:schemeClr val="accent1"/>
                </a:solidFill>
                <a:effectLst>
                  <a:outerShdw blurRad="38100" dist="38100" dir="2700000" algn="tl">
                    <a:srgbClr val="000000">
                      <a:alpha val="43137"/>
                    </a:srgbClr>
                  </a:outerShdw>
                </a:effectLst>
                <a:latin typeface="+mj-ea"/>
                <a:ea typeface="+mj-ea"/>
              </a:rPr>
              <a:t>P2P</a:t>
            </a:r>
            <a:r>
              <a:rPr lang="zh-CN" altLang="en-US" sz="3200" b="1" dirty="0">
                <a:solidFill>
                  <a:schemeClr val="accent1"/>
                </a:solidFill>
                <a:effectLst>
                  <a:outerShdw blurRad="38100" dist="38100" dir="2700000" algn="tl">
                    <a:srgbClr val="000000">
                      <a:alpha val="43137"/>
                    </a:srgbClr>
                  </a:outerShdw>
                </a:effectLst>
                <a:latin typeface="+mj-ea"/>
                <a:ea typeface="+mj-ea"/>
              </a:rPr>
              <a:t>文件共享</a:t>
            </a:r>
          </a:p>
        </p:txBody>
      </p:sp>
      <p:sp>
        <p:nvSpPr>
          <p:cNvPr id="23" name="文本框 22">
            <a:extLst>
              <a:ext uri="{FF2B5EF4-FFF2-40B4-BE49-F238E27FC236}">
                <a16:creationId xmlns:a16="http://schemas.microsoft.com/office/drawing/2014/main" id="{4E9DE4B2-90D6-5907-C3B6-077D41ABEC18}"/>
              </a:ext>
            </a:extLst>
          </p:cNvPr>
          <p:cNvSpPr txBox="1"/>
          <p:nvPr/>
        </p:nvSpPr>
        <p:spPr>
          <a:xfrm>
            <a:off x="1258179" y="2718868"/>
            <a:ext cx="3219613" cy="584775"/>
          </a:xfrm>
          <a:prstGeom prst="rect">
            <a:avLst/>
          </a:prstGeom>
          <a:noFill/>
        </p:spPr>
        <p:txBody>
          <a:bodyPr wrap="square" rtlCol="0">
            <a:spAutoFit/>
          </a:bodyPr>
          <a:lstStyle/>
          <a:p>
            <a:r>
              <a:rPr lang="zh-CN" altLang="en-US" sz="3200" b="1" dirty="0">
                <a:solidFill>
                  <a:schemeClr val="accent1"/>
                </a:solidFill>
                <a:effectLst>
                  <a:outerShdw blurRad="38100" dist="38100" dir="2700000" algn="tl">
                    <a:srgbClr val="000000">
                      <a:alpha val="43137"/>
                    </a:srgbClr>
                  </a:outerShdw>
                </a:effectLst>
                <a:latin typeface="+mj-ea"/>
                <a:ea typeface="+mj-ea"/>
              </a:rPr>
              <a:t>多媒体网络应用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应用层概述</a:t>
              </a:r>
            </a:p>
          </p:txBody>
        </p:sp>
      </p:grpSp>
      <p:pic>
        <p:nvPicPr>
          <p:cNvPr id="10" name="图片 9">
            <a:extLst>
              <a:ext uri="{FF2B5EF4-FFF2-40B4-BE49-F238E27FC236}">
                <a16:creationId xmlns:a16="http://schemas.microsoft.com/office/drawing/2014/main" id="{E530E2B2-9FBD-2FFB-1F63-A69A7D8F5B71}"/>
              </a:ext>
            </a:extLst>
          </p:cNvPr>
          <p:cNvPicPr>
            <a:picLocks noChangeAspect="1"/>
          </p:cNvPicPr>
          <p:nvPr/>
        </p:nvPicPr>
        <p:blipFill>
          <a:blip r:embed="rId3"/>
          <a:stretch>
            <a:fillRect/>
          </a:stretch>
        </p:blipFill>
        <p:spPr>
          <a:xfrm>
            <a:off x="4447695" y="2030744"/>
            <a:ext cx="3420756" cy="3552746"/>
          </a:xfrm>
          <a:prstGeom prst="rect">
            <a:avLst/>
          </a:prstGeom>
        </p:spPr>
      </p:pic>
    </p:spTree>
    <p:custDataLst>
      <p:tags r:id="rId1"/>
    </p:custDataLst>
    <p:extLst>
      <p:ext uri="{BB962C8B-B14F-4D97-AF65-F5344CB8AC3E}">
        <p14:creationId xmlns:p14="http://schemas.microsoft.com/office/powerpoint/2010/main" val="152770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up)">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p:tgtEl>
                                          <p:spTgt spid="19"/>
                                        </p:tgtEl>
                                        <p:attrNameLst>
                                          <p:attrName>ppt_x</p:attrName>
                                        </p:attrNameLst>
                                      </p:cBhvr>
                                      <p:tavLst>
                                        <p:tav tm="0">
                                          <p:val>
                                            <p:strVal val="#ppt_x-#ppt_w*1.125000"/>
                                          </p:val>
                                        </p:tav>
                                        <p:tav tm="100000">
                                          <p:val>
                                            <p:strVal val="#ppt_x"/>
                                          </p:val>
                                        </p:tav>
                                      </p:tavLst>
                                    </p:anim>
                                    <p:animEffect transition="in" filter="wipe(righ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ppt_y</p:attrName>
                                        </p:attrNameLst>
                                      </p:cBhvr>
                                      <p:tavLst>
                                        <p:tav tm="0">
                                          <p:val>
                                            <p:strVal val="#ppt_y-#ppt_h*1.125000"/>
                                          </p:val>
                                        </p:tav>
                                        <p:tav tm="100000">
                                          <p:val>
                                            <p:strVal val="#ppt_y"/>
                                          </p:val>
                                        </p:tav>
                                      </p:tavLst>
                                    </p:anim>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p:tgtEl>
                                          <p:spTgt spid="22"/>
                                        </p:tgtEl>
                                        <p:attrNameLst>
                                          <p:attrName>ppt_x</p:attrName>
                                        </p:attrNameLst>
                                      </p:cBhvr>
                                      <p:tavLst>
                                        <p:tav tm="0">
                                          <p:val>
                                            <p:strVal val="#ppt_x+#ppt_w*1.125000"/>
                                          </p:val>
                                        </p:tav>
                                        <p:tav tm="100000">
                                          <p:val>
                                            <p:strVal val="#ppt_x"/>
                                          </p:val>
                                        </p:tav>
                                      </p:tavLst>
                                    </p:anim>
                                    <p:animEffect transition="in" filter="wipe(left)">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p:tgtEl>
                                          <p:spTgt spid="23"/>
                                        </p:tgtEl>
                                        <p:attrNameLst>
                                          <p:attrName>ppt_x</p:attrName>
                                        </p:attrNameLst>
                                      </p:cBhvr>
                                      <p:tavLst>
                                        <p:tav tm="0">
                                          <p:val>
                                            <p:strVal val="#ppt_x+#ppt_w*1.125000"/>
                                          </p:val>
                                        </p:tav>
                                        <p:tav tm="100000">
                                          <p:val>
                                            <p:strVal val="#ppt_x"/>
                                          </p:val>
                                        </p:tav>
                                      </p:tavLst>
                                    </p:anim>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1" grpId="0"/>
      <p:bldP spid="22" grpId="0"/>
      <p:bldP spid="2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万维网概述</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万维网（</a:t>
            </a:r>
            <a:r>
              <a:rPr lang="en-US" altLang="zh-CN" b="1" dirty="0">
                <a:solidFill>
                  <a:srgbClr val="FF0000"/>
                </a:solidFill>
              </a:rPr>
              <a:t>W</a:t>
            </a:r>
            <a:r>
              <a:rPr lang="en-US" altLang="zh-CN" b="1" dirty="0"/>
              <a:t>orld </a:t>
            </a:r>
            <a:r>
              <a:rPr lang="en-US" altLang="zh-CN" b="1" dirty="0">
                <a:solidFill>
                  <a:srgbClr val="FF0000"/>
                </a:solidFill>
              </a:rPr>
              <a:t>W</a:t>
            </a:r>
            <a:r>
              <a:rPr lang="en-US" altLang="zh-CN" b="1" dirty="0"/>
              <a:t>ide </a:t>
            </a:r>
            <a:r>
              <a:rPr lang="en-US" altLang="zh-CN" b="1" dirty="0">
                <a:solidFill>
                  <a:srgbClr val="FF0000"/>
                </a:solidFill>
              </a:rPr>
              <a:t>W</a:t>
            </a:r>
            <a:r>
              <a:rPr lang="en-US" altLang="zh-CN" b="1" dirty="0"/>
              <a:t>eb</a:t>
            </a:r>
            <a:r>
              <a:rPr lang="zh-CN" altLang="en-US" b="1" dirty="0"/>
              <a:t>，</a:t>
            </a:r>
            <a:r>
              <a:rPr lang="en-US" altLang="zh-CN" b="1" dirty="0">
                <a:solidFill>
                  <a:srgbClr val="FF0000"/>
                </a:solidFill>
              </a:rPr>
              <a:t>WWW</a:t>
            </a:r>
            <a:r>
              <a:rPr lang="zh-CN" altLang="en-US" b="1" dirty="0"/>
              <a:t>）</a:t>
            </a:r>
            <a:r>
              <a:rPr lang="zh-CN" altLang="en-US" b="1" dirty="0">
                <a:solidFill>
                  <a:srgbClr val="FF0000"/>
                </a:solidFill>
              </a:rPr>
              <a:t>并非某种特殊的计算机网络</a:t>
            </a:r>
            <a:r>
              <a:rPr lang="zh-CN" altLang="en-US" b="1" dirty="0"/>
              <a:t>。它是一个大规模的、联机式的信息储藏所，</a:t>
            </a:r>
            <a:r>
              <a:rPr lang="zh-CN" altLang="en-US" b="1" dirty="0">
                <a:solidFill>
                  <a:srgbClr val="FF0000"/>
                </a:solidFill>
              </a:rPr>
              <a:t>是运行在因特网上的一个分布式应用</a:t>
            </a:r>
            <a:r>
              <a:rPr lang="zh-CN" altLang="en-US" b="1" dirty="0"/>
              <a:t>。</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488746"/>
          </a:xfrm>
          <a:prstGeom prst="rect">
            <a:avLst/>
          </a:prstGeom>
          <a:noFill/>
        </p:spPr>
        <p:txBody>
          <a:bodyPr wrap="square" lIns="91440" tIns="45720" rIns="91440" bIns="45720" anchor="ctr">
            <a:noAutofit/>
          </a:bodyPr>
          <a:lstStyle/>
          <a:p>
            <a:r>
              <a:rPr lang="zh-CN" altLang="en-US" b="1" dirty="0"/>
              <a:t>万维网利用网页之间的</a:t>
            </a:r>
            <a:r>
              <a:rPr lang="zh-CN" altLang="en-US" b="1" dirty="0">
                <a:solidFill>
                  <a:srgbClr val="FF0000"/>
                </a:solidFill>
              </a:rPr>
              <a:t>超链接</a:t>
            </a:r>
            <a:r>
              <a:rPr lang="zh-CN" altLang="en-US" b="1" dirty="0"/>
              <a:t>将不同网站的网页链接成一张逻辑上的信息网。</a:t>
            </a:r>
            <a:endParaRPr lang="en-US" altLang="zh-CN" b="1" dirty="0"/>
          </a:p>
        </p:txBody>
      </p:sp>
      <p:sp>
        <p:nvSpPr>
          <p:cNvPr id="28" name="矩形 27">
            <a:extLst>
              <a:ext uri="{FF2B5EF4-FFF2-40B4-BE49-F238E27FC236}">
                <a16:creationId xmlns:a16="http://schemas.microsoft.com/office/drawing/2014/main" id="{3623D5C0-1496-9385-D73B-219FD696BB85}"/>
              </a:ext>
            </a:extLst>
          </p:cNvPr>
          <p:cNvSpPr/>
          <p:nvPr/>
        </p:nvSpPr>
        <p:spPr>
          <a:xfrm>
            <a:off x="1016000" y="239191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íşlïḍè">
            <a:extLst>
              <a:ext uri="{FF2B5EF4-FFF2-40B4-BE49-F238E27FC236}">
                <a16:creationId xmlns:a16="http://schemas.microsoft.com/office/drawing/2014/main" id="{3EF389E6-9FDC-53B1-3B3C-0D0EFE844F1A}"/>
              </a:ext>
            </a:extLst>
          </p:cNvPr>
          <p:cNvSpPr txBox="1"/>
          <p:nvPr/>
        </p:nvSpPr>
        <p:spPr>
          <a:xfrm>
            <a:off x="1293757" y="2276028"/>
            <a:ext cx="10593443" cy="488746"/>
          </a:xfrm>
          <a:prstGeom prst="rect">
            <a:avLst/>
          </a:prstGeom>
          <a:noFill/>
        </p:spPr>
        <p:txBody>
          <a:bodyPr wrap="square" lIns="91440" tIns="45720" rIns="91440" bIns="45720" anchor="ctr">
            <a:noAutofit/>
          </a:bodyPr>
          <a:lstStyle/>
          <a:p>
            <a:r>
              <a:rPr lang="zh-CN" altLang="en-US" b="1" dirty="0"/>
              <a:t>万维网是欧洲粒子物理实验室的</a:t>
            </a:r>
            <a:r>
              <a:rPr lang="en-US" altLang="zh-CN" b="1" dirty="0">
                <a:solidFill>
                  <a:srgbClr val="FF0000"/>
                </a:solidFill>
              </a:rPr>
              <a:t>Tim Berners-Lee</a:t>
            </a:r>
            <a:r>
              <a:rPr lang="zh-CN" altLang="en-US" b="1" dirty="0"/>
              <a:t>最初于</a:t>
            </a:r>
            <a:r>
              <a:rPr lang="en-US" altLang="zh-CN" b="1" dirty="0"/>
              <a:t>1989</a:t>
            </a:r>
            <a:r>
              <a:rPr lang="zh-CN" altLang="en-US" b="1" dirty="0"/>
              <a:t>年</a:t>
            </a:r>
            <a:r>
              <a:rPr lang="en-US" altLang="zh-CN" b="1" dirty="0"/>
              <a:t>3</a:t>
            </a:r>
            <a:r>
              <a:rPr lang="zh-CN" altLang="en-US" b="1" dirty="0"/>
              <a:t>月提出的。</a:t>
            </a:r>
            <a:endParaRPr lang="en-US" altLang="zh-CN" b="1" dirty="0"/>
          </a:p>
        </p:txBody>
      </p:sp>
      <p:pic>
        <p:nvPicPr>
          <p:cNvPr id="31" name="图片 30" descr="电脑前的人&#10;&#10;描述已自动生成">
            <a:extLst>
              <a:ext uri="{FF2B5EF4-FFF2-40B4-BE49-F238E27FC236}">
                <a16:creationId xmlns:a16="http://schemas.microsoft.com/office/drawing/2014/main" id="{4676CB2C-5540-FCC5-EF9A-B4B4D8AC2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902" y="2952104"/>
            <a:ext cx="6496411" cy="3445150"/>
          </a:xfrm>
          <a:prstGeom prst="rect">
            <a:avLst/>
          </a:prstGeom>
        </p:spPr>
      </p:pic>
    </p:spTree>
    <p:custDataLst>
      <p:tags r:id="rId1"/>
    </p:custDataLst>
    <p:extLst>
      <p:ext uri="{BB962C8B-B14F-4D97-AF65-F5344CB8AC3E}">
        <p14:creationId xmlns:p14="http://schemas.microsoft.com/office/powerpoint/2010/main" val="21727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 calcmode="lin" valueType="num">
                                      <p:cBhvr>
                                        <p:cTn id="26" dur="500" fill="hold"/>
                                        <p:tgtEl>
                                          <p:spTgt spid="19"/>
                                        </p:tgtEl>
                                        <p:attrNameLst>
                                          <p:attrName>style.rotation</p:attrName>
                                        </p:attrNameLst>
                                      </p:cBhvr>
                                      <p:tavLst>
                                        <p:tav tm="0">
                                          <p:val>
                                            <p:fltVal val="360"/>
                                          </p:val>
                                        </p:tav>
                                        <p:tav tm="100000">
                                          <p:val>
                                            <p:fltVal val="0"/>
                                          </p:val>
                                        </p:tav>
                                      </p:tavLst>
                                    </p:anim>
                                    <p:animEffect transition="in" filter="fade">
                                      <p:cBhvr>
                                        <p:cTn id="27" dur="500"/>
                                        <p:tgtEl>
                                          <p:spTgt spid="19"/>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800" decel="100000"/>
                                        <p:tgtEl>
                                          <p:spTgt spid="31"/>
                                        </p:tgtEl>
                                      </p:cBhvr>
                                    </p:animEffect>
                                    <p:anim calcmode="lin" valueType="num">
                                      <p:cBhvr>
                                        <p:cTn id="36" dur="800" decel="100000" fill="hold"/>
                                        <p:tgtEl>
                                          <p:spTgt spid="31"/>
                                        </p:tgtEl>
                                        <p:attrNameLst>
                                          <p:attrName>style.rotation</p:attrName>
                                        </p:attrNameLst>
                                      </p:cBhvr>
                                      <p:tavLst>
                                        <p:tav tm="0">
                                          <p:val>
                                            <p:fltVal val="-90"/>
                                          </p:val>
                                        </p:tav>
                                        <p:tav tm="100000">
                                          <p:val>
                                            <p:fltVal val="0"/>
                                          </p:val>
                                        </p:tav>
                                      </p:tavLst>
                                    </p:anim>
                                    <p:anim calcmode="lin" valueType="num">
                                      <p:cBhvr>
                                        <p:cTn id="37" dur="800" decel="100000" fill="hold"/>
                                        <p:tgtEl>
                                          <p:spTgt spid="31"/>
                                        </p:tgtEl>
                                        <p:attrNameLst>
                                          <p:attrName>ppt_x</p:attrName>
                                        </p:attrNameLst>
                                      </p:cBhvr>
                                      <p:tavLst>
                                        <p:tav tm="0">
                                          <p:val>
                                            <p:strVal val="#ppt_x+0.4"/>
                                          </p:val>
                                        </p:tav>
                                        <p:tav tm="100000">
                                          <p:val>
                                            <p:strVal val="#ppt_x-0.05"/>
                                          </p:val>
                                        </p:tav>
                                      </p:tavLst>
                                    </p:anim>
                                    <p:anim calcmode="lin" valueType="num">
                                      <p:cBhvr>
                                        <p:cTn id="38" dur="800" decel="100000" fill="hold"/>
                                        <p:tgtEl>
                                          <p:spTgt spid="31"/>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par>
                          <p:cTn id="41" fill="hold">
                            <p:stCondLst>
                              <p:cond delay="1000"/>
                            </p:stCondLst>
                            <p:childTnLst>
                              <p:par>
                                <p:cTn id="42" presetID="49" presetClass="entr" presetSubtype="0" decel="10000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 calcmode="lin" valueType="num">
                                      <p:cBhvr>
                                        <p:cTn id="46" dur="500" fill="hold"/>
                                        <p:tgtEl>
                                          <p:spTgt spid="28"/>
                                        </p:tgtEl>
                                        <p:attrNameLst>
                                          <p:attrName>style.rotation</p:attrName>
                                        </p:attrNameLst>
                                      </p:cBhvr>
                                      <p:tavLst>
                                        <p:tav tm="0">
                                          <p:val>
                                            <p:fltVal val="360"/>
                                          </p:val>
                                        </p:tav>
                                        <p:tav tm="100000">
                                          <p:val>
                                            <p:fltVal val="0"/>
                                          </p:val>
                                        </p:tav>
                                      </p:tavLst>
                                    </p:anim>
                                    <p:animEffect transition="in" filter="fade">
                                      <p:cBhvr>
                                        <p:cTn id="47" dur="500"/>
                                        <p:tgtEl>
                                          <p:spTgt spid="28"/>
                                        </p:tgtEl>
                                      </p:cBhvr>
                                    </p:animEffect>
                                  </p:childTnLst>
                                </p:cTn>
                              </p:par>
                            </p:childTnLst>
                          </p:cTn>
                        </p:par>
                        <p:par>
                          <p:cTn id="48" fill="hold">
                            <p:stCondLst>
                              <p:cond delay="1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5" grpId="0"/>
      <p:bldP spid="28" grpId="0" animBg="1"/>
      <p:bldP spid="2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万维网概述</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00110"/>
          </a:xfrm>
          <a:prstGeom prst="rect">
            <a:avLst/>
          </a:prstGeom>
          <a:noFill/>
        </p:spPr>
        <p:txBody>
          <a:bodyPr wrap="square" lIns="91440" tIns="45720" rIns="91440" bIns="45720" anchor="ctr">
            <a:noAutofit/>
          </a:bodyPr>
          <a:lstStyle/>
          <a:p>
            <a:r>
              <a:rPr lang="en-US" altLang="zh-CN" b="1" dirty="0"/>
              <a:t>1993</a:t>
            </a:r>
            <a:r>
              <a:rPr lang="zh-CN" altLang="en-US" b="1" dirty="0"/>
              <a:t>年</a:t>
            </a:r>
            <a:r>
              <a:rPr lang="en-US" altLang="zh-CN" b="1" dirty="0"/>
              <a:t>2</a:t>
            </a:r>
            <a:r>
              <a:rPr lang="zh-CN" altLang="en-US" b="1" dirty="0"/>
              <a:t>月，第一个图形界面的浏览器</a:t>
            </a:r>
            <a:r>
              <a:rPr lang="en-US" altLang="zh-CN" b="1" dirty="0"/>
              <a:t>Mosaic</a:t>
            </a:r>
          </a:p>
        </p:txBody>
      </p:sp>
      <p:sp>
        <p:nvSpPr>
          <p:cNvPr id="19" name="矩形 18">
            <a:extLst>
              <a:ext uri="{FF2B5EF4-FFF2-40B4-BE49-F238E27FC236}">
                <a16:creationId xmlns:a16="http://schemas.microsoft.com/office/drawing/2014/main" id="{A3DF86E3-C5A5-14E0-18C0-AEC98ADD0E2C}"/>
              </a:ext>
            </a:extLst>
          </p:cNvPr>
          <p:cNvSpPr/>
          <p:nvPr/>
        </p:nvSpPr>
        <p:spPr>
          <a:xfrm>
            <a:off x="1016000" y="175084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634964"/>
            <a:ext cx="10593443" cy="488746"/>
          </a:xfrm>
          <a:prstGeom prst="rect">
            <a:avLst/>
          </a:prstGeom>
          <a:noFill/>
        </p:spPr>
        <p:txBody>
          <a:bodyPr wrap="square" lIns="91440" tIns="45720" rIns="91440" bIns="45720" anchor="ctr">
            <a:noAutofit/>
          </a:bodyPr>
          <a:lstStyle/>
          <a:p>
            <a:r>
              <a:rPr lang="en-US" altLang="zh-CN" b="1" dirty="0"/>
              <a:t>1995</a:t>
            </a:r>
            <a:r>
              <a:rPr lang="zh-CN" altLang="en-US" b="1" dirty="0"/>
              <a:t>年著名的</a:t>
            </a:r>
            <a:r>
              <a:rPr lang="en-US" altLang="zh-CN" b="1" dirty="0"/>
              <a:t>Netscape Navigator</a:t>
            </a:r>
            <a:r>
              <a:rPr lang="zh-CN" altLang="en-US" b="1" dirty="0"/>
              <a:t>浏览器上市</a:t>
            </a:r>
            <a:endParaRPr lang="en-US" altLang="zh-CN" b="1" dirty="0"/>
          </a:p>
        </p:txBody>
      </p:sp>
      <p:pic>
        <p:nvPicPr>
          <p:cNvPr id="5" name="图片 4" descr="文本&#10;&#10;描述已自动生成">
            <a:extLst>
              <a:ext uri="{FF2B5EF4-FFF2-40B4-BE49-F238E27FC236}">
                <a16:creationId xmlns:a16="http://schemas.microsoft.com/office/drawing/2014/main" id="{B676BF15-4000-C297-1D0D-2CAA5EC74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32" y="2193019"/>
            <a:ext cx="4846918" cy="4193004"/>
          </a:xfrm>
          <a:prstGeom prst="rect">
            <a:avLst/>
          </a:prstGeom>
        </p:spPr>
      </p:pic>
      <p:pic>
        <p:nvPicPr>
          <p:cNvPr id="6" name="图片 5" descr="图形用户界面, 文本, 应用程序, 电子邮件&#10;&#10;描述已自动生成">
            <a:extLst>
              <a:ext uri="{FF2B5EF4-FFF2-40B4-BE49-F238E27FC236}">
                <a16:creationId xmlns:a16="http://schemas.microsoft.com/office/drawing/2014/main" id="{9AA3B397-0208-1806-EF1A-41A3AE46B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320" y="2193019"/>
            <a:ext cx="6258348" cy="4193004"/>
          </a:xfrm>
          <a:prstGeom prst="rect">
            <a:avLst/>
          </a:prstGeom>
        </p:spPr>
      </p:pic>
    </p:spTree>
    <p:custDataLst>
      <p:tags r:id="rId1"/>
    </p:custDataLst>
    <p:extLst>
      <p:ext uri="{BB962C8B-B14F-4D97-AF65-F5344CB8AC3E}">
        <p14:creationId xmlns:p14="http://schemas.microsoft.com/office/powerpoint/2010/main" val="384462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360"/>
                                          </p:val>
                                        </p:tav>
                                        <p:tav tm="100000">
                                          <p:val>
                                            <p:fltVal val="0"/>
                                          </p:val>
                                        </p:tav>
                                      </p:tavLst>
                                    </p:anim>
                                    <p:animEffect transition="in" filter="fade">
                                      <p:cBhvr>
                                        <p:cTn id="19" dur="500"/>
                                        <p:tgtEl>
                                          <p:spTgt spid="15"/>
                                        </p:tgtEl>
                                      </p:cBhvr>
                                    </p:animEffect>
                                  </p:childTnLst>
                                </p:cTn>
                              </p:par>
                            </p:childTnLst>
                          </p:cTn>
                        </p:par>
                        <p:par>
                          <p:cTn id="20" fill="hold">
                            <p:stCondLst>
                              <p:cond delay="1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800" decel="100000"/>
                                        <p:tgtEl>
                                          <p:spTgt spid="6"/>
                                        </p:tgtEl>
                                      </p:cBhvr>
                                    </p:animEffect>
                                    <p:anim calcmode="lin" valueType="num">
                                      <p:cBhvr>
                                        <p:cTn id="28" dur="800" decel="100000" fill="hold"/>
                                        <p:tgtEl>
                                          <p:spTgt spid="6"/>
                                        </p:tgtEl>
                                        <p:attrNameLst>
                                          <p:attrName>style.rotation</p:attrName>
                                        </p:attrNameLst>
                                      </p:cBhvr>
                                      <p:tavLst>
                                        <p:tav tm="0">
                                          <p:val>
                                            <p:fltVal val="-90"/>
                                          </p:val>
                                        </p:tav>
                                        <p:tav tm="100000">
                                          <p:val>
                                            <p:fltVal val="0"/>
                                          </p:val>
                                        </p:tav>
                                      </p:tavLst>
                                    </p:anim>
                                    <p:anim calcmode="lin" valueType="num">
                                      <p:cBhvr>
                                        <p:cTn id="29" dur="800" decel="100000" fill="hold"/>
                                        <p:tgtEl>
                                          <p:spTgt spid="6"/>
                                        </p:tgtEl>
                                        <p:attrNameLst>
                                          <p:attrName>ppt_x</p:attrName>
                                        </p:attrNameLst>
                                      </p:cBhvr>
                                      <p:tavLst>
                                        <p:tav tm="0">
                                          <p:val>
                                            <p:strVal val="#ppt_x+0.4"/>
                                          </p:val>
                                        </p:tav>
                                        <p:tav tm="100000">
                                          <p:val>
                                            <p:strVal val="#ppt_x-0.05"/>
                                          </p:val>
                                        </p:tav>
                                      </p:tavLst>
                                    </p:anim>
                                    <p:anim calcmode="lin" valueType="num">
                                      <p:cBhvr>
                                        <p:cTn id="30" dur="800" decel="100000" fill="hold"/>
                                        <p:tgtEl>
                                          <p:spTgt spid="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par>
                          <p:cTn id="33" fill="hold">
                            <p:stCondLst>
                              <p:cond delay="1000"/>
                            </p:stCondLst>
                            <p:childTnLst>
                              <p:par>
                                <p:cTn id="34" presetID="49" presetClass="entr" presetSubtype="0" decel="10000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360"/>
                                          </p:val>
                                        </p:tav>
                                        <p:tav tm="100000">
                                          <p:val>
                                            <p:fltVal val="0"/>
                                          </p:val>
                                        </p:tav>
                                      </p:tavLst>
                                    </p:anim>
                                    <p:animEffect transition="in" filter="fade">
                                      <p:cBhvr>
                                        <p:cTn id="39" dur="500"/>
                                        <p:tgtEl>
                                          <p:spTgt spid="19"/>
                                        </p:tgtEl>
                                      </p:cBhvr>
                                    </p:animEffect>
                                  </p:childTnLst>
                                </p:cTn>
                              </p:par>
                            </p:childTnLst>
                          </p:cTn>
                        </p:par>
                        <p:par>
                          <p:cTn id="40" fill="hold">
                            <p:stCondLst>
                              <p:cond delay="1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万维网概述</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400110"/>
          </a:xfrm>
          <a:prstGeom prst="rect">
            <a:avLst/>
          </a:prstGeom>
          <a:noFill/>
        </p:spPr>
        <p:txBody>
          <a:bodyPr wrap="square" lIns="91440" tIns="45720" rIns="91440" bIns="45720" anchor="ctr">
            <a:noAutofit/>
          </a:bodyPr>
          <a:lstStyle/>
          <a:p>
            <a:r>
              <a:rPr lang="zh-CN" altLang="en-US" b="1" dirty="0"/>
              <a:t>目前比较流行的浏览器如下：</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41330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4017203"/>
            <a:ext cx="10593443" cy="488746"/>
          </a:xfrm>
          <a:prstGeom prst="rect">
            <a:avLst/>
          </a:prstGeom>
          <a:noFill/>
        </p:spPr>
        <p:txBody>
          <a:bodyPr wrap="square" lIns="91440" tIns="45720" rIns="91440" bIns="45720" anchor="ctr">
            <a:noAutofit/>
          </a:bodyPr>
          <a:lstStyle/>
          <a:p>
            <a:r>
              <a:rPr lang="zh-CN" altLang="en-US" b="1" dirty="0"/>
              <a:t>浏览器最重要的部分是</a:t>
            </a:r>
            <a:r>
              <a:rPr lang="zh-CN" altLang="en-US" b="1" dirty="0">
                <a:solidFill>
                  <a:srgbClr val="FF0000"/>
                </a:solidFill>
              </a:rPr>
              <a:t>渲染引擎</a:t>
            </a:r>
            <a:r>
              <a:rPr lang="zh-CN" altLang="en-US" b="1" dirty="0"/>
              <a:t>，也就是</a:t>
            </a:r>
            <a:r>
              <a:rPr lang="zh-CN" altLang="en-US" b="1" dirty="0">
                <a:solidFill>
                  <a:srgbClr val="FF0000"/>
                </a:solidFill>
              </a:rPr>
              <a:t>浏览器内核</a:t>
            </a:r>
            <a:r>
              <a:rPr lang="zh-CN" altLang="en-US" b="1" dirty="0"/>
              <a:t>。负责对网页内容进行解析和显示。</a:t>
            </a:r>
            <a:endParaRPr lang="en-US" altLang="zh-CN" b="1" dirty="0"/>
          </a:p>
        </p:txBody>
      </p:sp>
      <p:grpSp>
        <p:nvGrpSpPr>
          <p:cNvPr id="20" name="组合 19">
            <a:extLst>
              <a:ext uri="{FF2B5EF4-FFF2-40B4-BE49-F238E27FC236}">
                <a16:creationId xmlns:a16="http://schemas.microsoft.com/office/drawing/2014/main" id="{5725EDA7-3474-72B5-F6A2-160A7C23F4A4}"/>
              </a:ext>
            </a:extLst>
          </p:cNvPr>
          <p:cNvGrpSpPr/>
          <p:nvPr/>
        </p:nvGrpSpPr>
        <p:grpSpPr>
          <a:xfrm>
            <a:off x="2233954" y="1944239"/>
            <a:ext cx="1122291" cy="1563781"/>
            <a:chOff x="675498" y="1944239"/>
            <a:chExt cx="1122291" cy="1563781"/>
          </a:xfrm>
        </p:grpSpPr>
        <p:sp>
          <p:nvSpPr>
            <p:cNvPr id="7" name="文本框 6">
              <a:extLst>
                <a:ext uri="{FF2B5EF4-FFF2-40B4-BE49-F238E27FC236}">
                  <a16:creationId xmlns:a16="http://schemas.microsoft.com/office/drawing/2014/main" id="{E0BF200B-4BA4-1653-2526-61FCE3672AAC}"/>
                </a:ext>
              </a:extLst>
            </p:cNvPr>
            <p:cNvSpPr txBox="1"/>
            <p:nvPr/>
          </p:nvSpPr>
          <p:spPr>
            <a:xfrm>
              <a:off x="675498" y="3138688"/>
              <a:ext cx="1122291" cy="369332"/>
            </a:xfrm>
            <a:prstGeom prst="rect">
              <a:avLst/>
            </a:prstGeom>
            <a:noFill/>
          </p:spPr>
          <p:txBody>
            <a:bodyPr wrap="square" rtlCol="0">
              <a:spAutoFit/>
            </a:bodyPr>
            <a:lstStyle/>
            <a:p>
              <a:pPr algn="ctr"/>
              <a:r>
                <a:rPr lang="en-US" altLang="zh-CN" b="1" dirty="0">
                  <a:latin typeface="+mn-ea"/>
                </a:rPr>
                <a:t>Chrome</a:t>
              </a:r>
              <a:endParaRPr lang="zh-CN" altLang="en-US" b="1" dirty="0">
                <a:latin typeface="+mn-ea"/>
              </a:endParaRPr>
            </a:p>
          </p:txBody>
        </p:sp>
        <p:pic>
          <p:nvPicPr>
            <p:cNvPr id="8" name="图片 7" descr="卡通画&#10;&#10;描述已自动生成">
              <a:extLst>
                <a:ext uri="{FF2B5EF4-FFF2-40B4-BE49-F238E27FC236}">
                  <a16:creationId xmlns:a16="http://schemas.microsoft.com/office/drawing/2014/main" id="{3921C93B-783D-D373-1346-53B9202BC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46" y="1944239"/>
              <a:ext cx="888997" cy="888997"/>
            </a:xfrm>
            <a:prstGeom prst="rect">
              <a:avLst/>
            </a:prstGeom>
          </p:spPr>
        </p:pic>
      </p:grpSp>
      <p:grpSp>
        <p:nvGrpSpPr>
          <p:cNvPr id="21" name="组合 20">
            <a:extLst>
              <a:ext uri="{FF2B5EF4-FFF2-40B4-BE49-F238E27FC236}">
                <a16:creationId xmlns:a16="http://schemas.microsoft.com/office/drawing/2014/main" id="{E28A78F0-3639-B3BE-C3CB-7127BFAC23C0}"/>
              </a:ext>
            </a:extLst>
          </p:cNvPr>
          <p:cNvGrpSpPr/>
          <p:nvPr/>
        </p:nvGrpSpPr>
        <p:grpSpPr>
          <a:xfrm>
            <a:off x="4331105" y="1944239"/>
            <a:ext cx="1060269" cy="1563781"/>
            <a:chOff x="2772649" y="1944239"/>
            <a:chExt cx="1060269" cy="1563781"/>
          </a:xfrm>
        </p:grpSpPr>
        <p:pic>
          <p:nvPicPr>
            <p:cNvPr id="9" name="图片 8" descr="卡通人物&#10;&#10;描述已自动生成">
              <a:extLst>
                <a:ext uri="{FF2B5EF4-FFF2-40B4-BE49-F238E27FC236}">
                  <a16:creationId xmlns:a16="http://schemas.microsoft.com/office/drawing/2014/main" id="{157A46A4-0B03-FD04-7D94-385074E2684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2650" y="1944239"/>
              <a:ext cx="1060268" cy="1060268"/>
            </a:xfrm>
            <a:prstGeom prst="rect">
              <a:avLst/>
            </a:prstGeom>
          </p:spPr>
        </p:pic>
        <p:sp>
          <p:nvSpPr>
            <p:cNvPr id="13" name="文本框 12">
              <a:extLst>
                <a:ext uri="{FF2B5EF4-FFF2-40B4-BE49-F238E27FC236}">
                  <a16:creationId xmlns:a16="http://schemas.microsoft.com/office/drawing/2014/main" id="{99F7DDE4-EC18-7A81-2B19-2B188630F035}"/>
                </a:ext>
              </a:extLst>
            </p:cNvPr>
            <p:cNvSpPr txBox="1"/>
            <p:nvPr/>
          </p:nvSpPr>
          <p:spPr>
            <a:xfrm>
              <a:off x="2772649" y="3138688"/>
              <a:ext cx="1060269" cy="369332"/>
            </a:xfrm>
            <a:prstGeom prst="rect">
              <a:avLst/>
            </a:prstGeom>
            <a:noFill/>
          </p:spPr>
          <p:txBody>
            <a:bodyPr wrap="square" rtlCol="0">
              <a:spAutoFit/>
            </a:bodyPr>
            <a:lstStyle/>
            <a:p>
              <a:pPr algn="ctr"/>
              <a:r>
                <a:rPr lang="en-US" altLang="zh-CN" b="1" dirty="0" err="1">
                  <a:latin typeface="+mn-ea"/>
                </a:rPr>
                <a:t>FireFox</a:t>
              </a:r>
              <a:endParaRPr lang="zh-CN" altLang="en-US" b="1" dirty="0">
                <a:latin typeface="+mn-ea"/>
              </a:endParaRPr>
            </a:p>
          </p:txBody>
        </p:sp>
      </p:grpSp>
      <p:grpSp>
        <p:nvGrpSpPr>
          <p:cNvPr id="22" name="组合 21">
            <a:extLst>
              <a:ext uri="{FF2B5EF4-FFF2-40B4-BE49-F238E27FC236}">
                <a16:creationId xmlns:a16="http://schemas.microsoft.com/office/drawing/2014/main" id="{0CA4FB8A-45F4-4E6C-80F3-4AD377257608}"/>
              </a:ext>
            </a:extLst>
          </p:cNvPr>
          <p:cNvGrpSpPr/>
          <p:nvPr/>
        </p:nvGrpSpPr>
        <p:grpSpPr>
          <a:xfrm>
            <a:off x="6482881" y="1944239"/>
            <a:ext cx="1171575" cy="1563781"/>
            <a:chOff x="4924425" y="1944239"/>
            <a:chExt cx="1171575" cy="1563781"/>
          </a:xfrm>
        </p:grpSpPr>
        <p:pic>
          <p:nvPicPr>
            <p:cNvPr id="10" name="图片 9" descr="卡通人物&#10;&#10;中度可信度描述已自动生成">
              <a:extLst>
                <a:ext uri="{FF2B5EF4-FFF2-40B4-BE49-F238E27FC236}">
                  <a16:creationId xmlns:a16="http://schemas.microsoft.com/office/drawing/2014/main" id="{781F74DC-4626-E315-2DDB-083CCF68F4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425" y="1944239"/>
              <a:ext cx="1171575" cy="1095375"/>
            </a:xfrm>
            <a:prstGeom prst="rect">
              <a:avLst/>
            </a:prstGeom>
          </p:spPr>
        </p:pic>
        <p:sp>
          <p:nvSpPr>
            <p:cNvPr id="14" name="文本框 13">
              <a:extLst>
                <a:ext uri="{FF2B5EF4-FFF2-40B4-BE49-F238E27FC236}">
                  <a16:creationId xmlns:a16="http://schemas.microsoft.com/office/drawing/2014/main" id="{ACF87863-AD8F-78B1-ED5C-EEEEF6CA59B4}"/>
                </a:ext>
              </a:extLst>
            </p:cNvPr>
            <p:cNvSpPr txBox="1"/>
            <p:nvPr/>
          </p:nvSpPr>
          <p:spPr>
            <a:xfrm>
              <a:off x="4995697" y="3138688"/>
              <a:ext cx="1060269" cy="369332"/>
            </a:xfrm>
            <a:prstGeom prst="rect">
              <a:avLst/>
            </a:prstGeom>
            <a:noFill/>
          </p:spPr>
          <p:txBody>
            <a:bodyPr wrap="square" rtlCol="0">
              <a:spAutoFit/>
            </a:bodyPr>
            <a:lstStyle/>
            <a:p>
              <a:pPr algn="ctr"/>
              <a:r>
                <a:rPr lang="en-US" altLang="zh-CN" b="1" dirty="0">
                  <a:latin typeface="+mn-ea"/>
                </a:rPr>
                <a:t>Safari</a:t>
              </a:r>
              <a:endParaRPr lang="zh-CN" altLang="en-US" b="1" dirty="0">
                <a:latin typeface="+mn-ea"/>
              </a:endParaRPr>
            </a:p>
          </p:txBody>
        </p:sp>
      </p:grpSp>
      <p:grpSp>
        <p:nvGrpSpPr>
          <p:cNvPr id="23" name="组合 22">
            <a:extLst>
              <a:ext uri="{FF2B5EF4-FFF2-40B4-BE49-F238E27FC236}">
                <a16:creationId xmlns:a16="http://schemas.microsoft.com/office/drawing/2014/main" id="{0B37A767-FCC9-DA19-C524-6C9775861891}"/>
              </a:ext>
            </a:extLst>
          </p:cNvPr>
          <p:cNvGrpSpPr/>
          <p:nvPr/>
        </p:nvGrpSpPr>
        <p:grpSpPr>
          <a:xfrm>
            <a:off x="8745963" y="1944239"/>
            <a:ext cx="1075887" cy="1563781"/>
            <a:chOff x="7187507" y="1944239"/>
            <a:chExt cx="1075887" cy="1563781"/>
          </a:xfrm>
        </p:grpSpPr>
        <p:pic>
          <p:nvPicPr>
            <p:cNvPr id="11" name="图片 10" descr="图标&#10;&#10;描述已自动生成">
              <a:extLst>
                <a:ext uri="{FF2B5EF4-FFF2-40B4-BE49-F238E27FC236}">
                  <a16:creationId xmlns:a16="http://schemas.microsoft.com/office/drawing/2014/main" id="{46FBA1AC-9B91-976B-B486-D15539E86E1C}"/>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7507" y="1944239"/>
              <a:ext cx="1060268" cy="1060268"/>
            </a:xfrm>
            <a:prstGeom prst="rect">
              <a:avLst/>
            </a:prstGeom>
          </p:spPr>
        </p:pic>
        <p:sp>
          <p:nvSpPr>
            <p:cNvPr id="16" name="文本框 15">
              <a:extLst>
                <a:ext uri="{FF2B5EF4-FFF2-40B4-BE49-F238E27FC236}">
                  <a16:creationId xmlns:a16="http://schemas.microsoft.com/office/drawing/2014/main" id="{412FF818-F8DA-BAC4-084D-D8EB311F222B}"/>
                </a:ext>
              </a:extLst>
            </p:cNvPr>
            <p:cNvSpPr txBox="1"/>
            <p:nvPr/>
          </p:nvSpPr>
          <p:spPr>
            <a:xfrm>
              <a:off x="7203125" y="3138688"/>
              <a:ext cx="1060269" cy="369332"/>
            </a:xfrm>
            <a:prstGeom prst="rect">
              <a:avLst/>
            </a:prstGeom>
            <a:noFill/>
          </p:spPr>
          <p:txBody>
            <a:bodyPr wrap="square" rtlCol="0">
              <a:spAutoFit/>
            </a:bodyPr>
            <a:lstStyle/>
            <a:p>
              <a:pPr algn="ctr"/>
              <a:r>
                <a:rPr lang="en-US" altLang="zh-CN" b="1" dirty="0">
                  <a:latin typeface="+mn-ea"/>
                </a:rPr>
                <a:t>Opera</a:t>
              </a:r>
              <a:endParaRPr lang="zh-CN" altLang="en-US" b="1" dirty="0">
                <a:latin typeface="+mn-ea"/>
              </a:endParaRPr>
            </a:p>
          </p:txBody>
        </p:sp>
      </p:grpSp>
      <p:grpSp>
        <p:nvGrpSpPr>
          <p:cNvPr id="31" name="组合 30">
            <a:extLst>
              <a:ext uri="{FF2B5EF4-FFF2-40B4-BE49-F238E27FC236}">
                <a16:creationId xmlns:a16="http://schemas.microsoft.com/office/drawing/2014/main" id="{97B7E835-48BE-464C-E94E-82931D5C5B80}"/>
              </a:ext>
            </a:extLst>
          </p:cNvPr>
          <p:cNvGrpSpPr/>
          <p:nvPr/>
        </p:nvGrpSpPr>
        <p:grpSpPr>
          <a:xfrm>
            <a:off x="2264964" y="3456056"/>
            <a:ext cx="7557696" cy="369332"/>
            <a:chOff x="706508" y="3456056"/>
            <a:chExt cx="7557696" cy="369332"/>
          </a:xfrm>
        </p:grpSpPr>
        <p:sp>
          <p:nvSpPr>
            <p:cNvPr id="26" name="文本框 25">
              <a:extLst>
                <a:ext uri="{FF2B5EF4-FFF2-40B4-BE49-F238E27FC236}">
                  <a16:creationId xmlns:a16="http://schemas.microsoft.com/office/drawing/2014/main" id="{27A8E723-44D9-6E98-1021-A7C95AAFBE90}"/>
                </a:ext>
              </a:extLst>
            </p:cNvPr>
            <p:cNvSpPr txBox="1"/>
            <p:nvPr/>
          </p:nvSpPr>
          <p:spPr>
            <a:xfrm>
              <a:off x="706508" y="3456056"/>
              <a:ext cx="1060269" cy="369332"/>
            </a:xfrm>
            <a:prstGeom prst="rect">
              <a:avLst/>
            </a:prstGeom>
            <a:noFill/>
          </p:spPr>
          <p:txBody>
            <a:bodyPr wrap="square" rtlCol="0">
              <a:spAutoFit/>
            </a:bodyPr>
            <a:lstStyle/>
            <a:p>
              <a:pPr algn="ctr"/>
              <a:r>
                <a:rPr lang="en-US" altLang="zh-CN" b="1" dirty="0">
                  <a:solidFill>
                    <a:srgbClr val="C00000"/>
                  </a:solidFill>
                  <a:latin typeface="+mn-ea"/>
                </a:rPr>
                <a:t>Blink</a:t>
              </a:r>
              <a:endParaRPr lang="zh-CN" altLang="en-US" b="1" dirty="0">
                <a:solidFill>
                  <a:srgbClr val="C00000"/>
                </a:solidFill>
                <a:latin typeface="+mn-ea"/>
              </a:endParaRPr>
            </a:p>
          </p:txBody>
        </p:sp>
        <p:sp>
          <p:nvSpPr>
            <p:cNvPr id="27" name="文本框 26">
              <a:extLst>
                <a:ext uri="{FF2B5EF4-FFF2-40B4-BE49-F238E27FC236}">
                  <a16:creationId xmlns:a16="http://schemas.microsoft.com/office/drawing/2014/main" id="{3B3113EA-DB9F-3B35-7F53-BDBE64102A38}"/>
                </a:ext>
              </a:extLst>
            </p:cNvPr>
            <p:cNvSpPr txBox="1"/>
            <p:nvPr/>
          </p:nvSpPr>
          <p:spPr>
            <a:xfrm>
              <a:off x="2772649" y="3456056"/>
              <a:ext cx="1060269" cy="369332"/>
            </a:xfrm>
            <a:prstGeom prst="rect">
              <a:avLst/>
            </a:prstGeom>
            <a:noFill/>
          </p:spPr>
          <p:txBody>
            <a:bodyPr wrap="square" rtlCol="0">
              <a:spAutoFit/>
            </a:bodyPr>
            <a:lstStyle/>
            <a:p>
              <a:pPr algn="ctr"/>
              <a:r>
                <a:rPr lang="en-US" altLang="zh-CN" b="1" dirty="0">
                  <a:solidFill>
                    <a:srgbClr val="C00000"/>
                  </a:solidFill>
                  <a:latin typeface="+mn-ea"/>
                </a:rPr>
                <a:t>Gecko</a:t>
              </a:r>
              <a:endParaRPr lang="zh-CN" altLang="en-US" b="1" dirty="0">
                <a:solidFill>
                  <a:srgbClr val="C00000"/>
                </a:solidFill>
                <a:latin typeface="+mn-ea"/>
              </a:endParaRPr>
            </a:p>
          </p:txBody>
        </p:sp>
        <p:sp>
          <p:nvSpPr>
            <p:cNvPr id="28" name="文本框 27">
              <a:extLst>
                <a:ext uri="{FF2B5EF4-FFF2-40B4-BE49-F238E27FC236}">
                  <a16:creationId xmlns:a16="http://schemas.microsoft.com/office/drawing/2014/main" id="{E9F27105-0AA3-4F2F-A5D6-3DCC88B1CA4D}"/>
                </a:ext>
              </a:extLst>
            </p:cNvPr>
            <p:cNvSpPr txBox="1"/>
            <p:nvPr/>
          </p:nvSpPr>
          <p:spPr>
            <a:xfrm>
              <a:off x="5001354" y="3456056"/>
              <a:ext cx="1060269" cy="369332"/>
            </a:xfrm>
            <a:prstGeom prst="rect">
              <a:avLst/>
            </a:prstGeom>
            <a:noFill/>
          </p:spPr>
          <p:txBody>
            <a:bodyPr wrap="square" rtlCol="0">
              <a:spAutoFit/>
            </a:bodyPr>
            <a:lstStyle/>
            <a:p>
              <a:pPr algn="ctr"/>
              <a:r>
                <a:rPr lang="en-US" altLang="zh-CN" b="1" dirty="0" err="1">
                  <a:solidFill>
                    <a:srgbClr val="C00000"/>
                  </a:solidFill>
                  <a:latin typeface="+mn-ea"/>
                </a:rPr>
                <a:t>WebKit</a:t>
              </a:r>
              <a:endParaRPr lang="zh-CN" altLang="en-US" b="1" dirty="0">
                <a:solidFill>
                  <a:srgbClr val="C00000"/>
                </a:solidFill>
                <a:latin typeface="+mn-ea"/>
              </a:endParaRPr>
            </a:p>
          </p:txBody>
        </p:sp>
        <p:sp>
          <p:nvSpPr>
            <p:cNvPr id="29" name="文本框 28">
              <a:extLst>
                <a:ext uri="{FF2B5EF4-FFF2-40B4-BE49-F238E27FC236}">
                  <a16:creationId xmlns:a16="http://schemas.microsoft.com/office/drawing/2014/main" id="{4E259730-8CBF-10D6-A127-DECFEDF23720}"/>
                </a:ext>
              </a:extLst>
            </p:cNvPr>
            <p:cNvSpPr txBox="1"/>
            <p:nvPr/>
          </p:nvSpPr>
          <p:spPr>
            <a:xfrm>
              <a:off x="7203935" y="3456056"/>
              <a:ext cx="1060269" cy="369332"/>
            </a:xfrm>
            <a:prstGeom prst="rect">
              <a:avLst/>
            </a:prstGeom>
            <a:noFill/>
          </p:spPr>
          <p:txBody>
            <a:bodyPr wrap="square" rtlCol="0">
              <a:spAutoFit/>
            </a:bodyPr>
            <a:lstStyle/>
            <a:p>
              <a:pPr algn="ctr"/>
              <a:r>
                <a:rPr lang="en-US" altLang="zh-CN" b="1" dirty="0">
                  <a:solidFill>
                    <a:srgbClr val="C00000"/>
                  </a:solidFill>
                  <a:latin typeface="+mn-ea"/>
                </a:rPr>
                <a:t>Blink</a:t>
              </a:r>
              <a:endParaRPr lang="zh-CN" altLang="en-US" b="1" dirty="0">
                <a:solidFill>
                  <a:srgbClr val="C00000"/>
                </a:solidFill>
                <a:latin typeface="+mn-ea"/>
              </a:endParaRPr>
            </a:p>
          </p:txBody>
        </p:sp>
      </p:grpSp>
      <p:sp>
        <p:nvSpPr>
          <p:cNvPr id="32" name="矩形 31">
            <a:extLst>
              <a:ext uri="{FF2B5EF4-FFF2-40B4-BE49-F238E27FC236}">
                <a16:creationId xmlns:a16="http://schemas.microsoft.com/office/drawing/2014/main" id="{4EEFB84B-FFD7-9B3A-F6C6-B5A81F123968}"/>
              </a:ext>
            </a:extLst>
          </p:cNvPr>
          <p:cNvSpPr/>
          <p:nvPr/>
        </p:nvSpPr>
        <p:spPr>
          <a:xfrm>
            <a:off x="1407235" y="466862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C300274F-451B-B9B6-197D-088060459721}"/>
              </a:ext>
            </a:extLst>
          </p:cNvPr>
          <p:cNvSpPr txBox="1"/>
          <p:nvPr/>
        </p:nvSpPr>
        <p:spPr>
          <a:xfrm>
            <a:off x="1684992" y="4590287"/>
            <a:ext cx="10202208" cy="670632"/>
          </a:xfrm>
          <a:prstGeom prst="rect">
            <a:avLst/>
          </a:prstGeom>
          <a:noFill/>
        </p:spPr>
        <p:txBody>
          <a:bodyPr wrap="square" lIns="91440" tIns="45720" rIns="91440" bIns="45720" anchor="ctr">
            <a:noAutofit/>
          </a:bodyPr>
          <a:lstStyle/>
          <a:p>
            <a:r>
              <a:rPr lang="zh-CN" altLang="en-US" b="1" dirty="0"/>
              <a:t>不同的浏览器内核对网页内容的解析也有不同，因此同一网页在不同内核的浏览器里的显示效果可能不同；</a:t>
            </a:r>
            <a:endParaRPr lang="en-US" altLang="zh-CN" b="1" dirty="0"/>
          </a:p>
        </p:txBody>
      </p:sp>
      <p:sp>
        <p:nvSpPr>
          <p:cNvPr id="34" name="矩形 33">
            <a:extLst>
              <a:ext uri="{FF2B5EF4-FFF2-40B4-BE49-F238E27FC236}">
                <a16:creationId xmlns:a16="http://schemas.microsoft.com/office/drawing/2014/main" id="{BE58DE6F-C1BC-25CF-0F01-F7B493A7C82D}"/>
              </a:ext>
            </a:extLst>
          </p:cNvPr>
          <p:cNvSpPr/>
          <p:nvPr/>
        </p:nvSpPr>
        <p:spPr>
          <a:xfrm>
            <a:off x="1407234" y="532885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a:extLst>
              <a:ext uri="{FF2B5EF4-FFF2-40B4-BE49-F238E27FC236}">
                <a16:creationId xmlns:a16="http://schemas.microsoft.com/office/drawing/2014/main" id="{51EA5BF6-B551-307C-764B-AED804B2659A}"/>
              </a:ext>
            </a:extLst>
          </p:cNvPr>
          <p:cNvSpPr txBox="1"/>
          <p:nvPr/>
        </p:nvSpPr>
        <p:spPr>
          <a:xfrm>
            <a:off x="1684992" y="5247796"/>
            <a:ext cx="10202208" cy="434911"/>
          </a:xfrm>
          <a:prstGeom prst="rect">
            <a:avLst/>
          </a:prstGeom>
          <a:noFill/>
        </p:spPr>
        <p:txBody>
          <a:bodyPr wrap="square" lIns="91440" tIns="45720" rIns="91440" bIns="45720" anchor="ctr">
            <a:noAutofit/>
          </a:bodyPr>
          <a:lstStyle/>
          <a:p>
            <a:r>
              <a:rPr lang="zh-CN" altLang="en-US" b="1" dirty="0"/>
              <a:t>网页编写者需要在不同内核的浏览器中测试网页显示效果。</a:t>
            </a:r>
            <a:endParaRPr lang="en-US" altLang="zh-CN" b="1" dirty="0"/>
          </a:p>
        </p:txBody>
      </p:sp>
    </p:spTree>
    <p:custDataLst>
      <p:tags r:id="rId1"/>
    </p:custDataLst>
    <p:extLst>
      <p:ext uri="{BB962C8B-B14F-4D97-AF65-F5344CB8AC3E}">
        <p14:creationId xmlns:p14="http://schemas.microsoft.com/office/powerpoint/2010/main" val="1608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 calcmode="lin" valueType="num">
                                      <p:cBhvr>
                                        <p:cTn id="20" dur="500" fill="hold"/>
                                        <p:tgtEl>
                                          <p:spTgt spid="20"/>
                                        </p:tgtEl>
                                        <p:attrNameLst>
                                          <p:attrName>style.rotation</p:attrName>
                                        </p:attrNameLst>
                                      </p:cBhvr>
                                      <p:tavLst>
                                        <p:tav tm="0">
                                          <p:val>
                                            <p:fltVal val="360"/>
                                          </p:val>
                                        </p:tav>
                                        <p:tav tm="100000">
                                          <p:val>
                                            <p:fltVal val="0"/>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 calcmode="lin" valueType="num">
                                      <p:cBhvr>
                                        <p:cTn id="28" dur="500" fill="hold"/>
                                        <p:tgtEl>
                                          <p:spTgt spid="21"/>
                                        </p:tgtEl>
                                        <p:attrNameLst>
                                          <p:attrName>style.rotation</p:attrName>
                                        </p:attrNameLst>
                                      </p:cBhvr>
                                      <p:tavLst>
                                        <p:tav tm="0">
                                          <p:val>
                                            <p:fltVal val="360"/>
                                          </p:val>
                                        </p:tav>
                                        <p:tav tm="100000">
                                          <p:val>
                                            <p:fltVal val="0"/>
                                          </p:val>
                                        </p:tav>
                                      </p:tavLst>
                                    </p:anim>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 calcmode="lin" valueType="num">
                                      <p:cBhvr>
                                        <p:cTn id="36" dur="500" fill="hold"/>
                                        <p:tgtEl>
                                          <p:spTgt spid="22"/>
                                        </p:tgtEl>
                                        <p:attrNameLst>
                                          <p:attrName>style.rotation</p:attrName>
                                        </p:attrNameLst>
                                      </p:cBhvr>
                                      <p:tavLst>
                                        <p:tav tm="0">
                                          <p:val>
                                            <p:fltVal val="360"/>
                                          </p:val>
                                        </p:tav>
                                        <p:tav tm="100000">
                                          <p:val>
                                            <p:fltVal val="0"/>
                                          </p:val>
                                        </p:tav>
                                      </p:tavLst>
                                    </p:anim>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 calcmode="lin" valueType="num">
                                      <p:cBhvr>
                                        <p:cTn id="44" dur="500" fill="hold"/>
                                        <p:tgtEl>
                                          <p:spTgt spid="23"/>
                                        </p:tgtEl>
                                        <p:attrNameLst>
                                          <p:attrName>style.rotation</p:attrName>
                                        </p:attrNameLst>
                                      </p:cBhvr>
                                      <p:tavLst>
                                        <p:tav tm="0">
                                          <p:val>
                                            <p:fltVal val="360"/>
                                          </p:val>
                                        </p:tav>
                                        <p:tav tm="100000">
                                          <p:val>
                                            <p:fltVal val="0"/>
                                          </p:val>
                                        </p:tav>
                                      </p:tavLst>
                                    </p:anim>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 calcmode="lin" valueType="num">
                                      <p:cBhvr>
                                        <p:cTn id="52" dur="500" fill="hold"/>
                                        <p:tgtEl>
                                          <p:spTgt spid="19"/>
                                        </p:tgtEl>
                                        <p:attrNameLst>
                                          <p:attrName>style.rotation</p:attrName>
                                        </p:attrNameLst>
                                      </p:cBhvr>
                                      <p:tavLst>
                                        <p:tav tm="0">
                                          <p:val>
                                            <p:fltVal val="360"/>
                                          </p:val>
                                        </p:tav>
                                        <p:tav tm="100000">
                                          <p:val>
                                            <p:fltVal val="0"/>
                                          </p:val>
                                        </p:tav>
                                      </p:tavLst>
                                    </p:anim>
                                    <p:animEffect transition="in" filter="fade">
                                      <p:cBhvr>
                                        <p:cTn id="53" dur="500"/>
                                        <p:tgtEl>
                                          <p:spTgt spid="19"/>
                                        </p:tgtEl>
                                      </p:cBhvr>
                                    </p:animEffect>
                                  </p:childTnLst>
                                </p:cTn>
                              </p:par>
                            </p:childTnLst>
                          </p:cTn>
                        </p:par>
                        <p:par>
                          <p:cTn id="54" fill="hold">
                            <p:stCondLst>
                              <p:cond delay="500"/>
                            </p:stCondLst>
                            <p:childTnLst>
                              <p:par>
                                <p:cTn id="55" presetID="1" presetClass="entr" presetSubtype="0" fill="hold" grpId="0" nodeType="afterEffect">
                                  <p:stCondLst>
                                    <p:cond delay="0"/>
                                  </p:stCondLst>
                                  <p:iterate type="lt">
                                    <p:tmAbs val="100"/>
                                  </p:iterate>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p:tgtEl>
                                          <p:spTgt spid="31"/>
                                        </p:tgtEl>
                                        <p:attrNameLst>
                                          <p:attrName>ppt_y</p:attrName>
                                        </p:attrNameLst>
                                      </p:cBhvr>
                                      <p:tavLst>
                                        <p:tav tm="0">
                                          <p:val>
                                            <p:strVal val="#ppt_y-#ppt_h*1.125000"/>
                                          </p:val>
                                        </p:tav>
                                        <p:tav tm="100000">
                                          <p:val>
                                            <p:strVal val="#ppt_y"/>
                                          </p:val>
                                        </p:tav>
                                      </p:tavLst>
                                    </p:anim>
                                    <p:animEffect transition="in" filter="wipe(down)">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 calcmode="lin" valueType="num">
                                      <p:cBhvr>
                                        <p:cTn id="69" dur="500" fill="hold"/>
                                        <p:tgtEl>
                                          <p:spTgt spid="32"/>
                                        </p:tgtEl>
                                        <p:attrNameLst>
                                          <p:attrName>style.rotation</p:attrName>
                                        </p:attrNameLst>
                                      </p:cBhvr>
                                      <p:tavLst>
                                        <p:tav tm="0">
                                          <p:val>
                                            <p:fltVal val="360"/>
                                          </p:val>
                                        </p:tav>
                                        <p:tav tm="100000">
                                          <p:val>
                                            <p:fltVal val="0"/>
                                          </p:val>
                                        </p:tav>
                                      </p:tavLst>
                                    </p:anim>
                                    <p:animEffect transition="in" filter="fade">
                                      <p:cBhvr>
                                        <p:cTn id="70" dur="500"/>
                                        <p:tgtEl>
                                          <p:spTgt spid="32"/>
                                        </p:tgtEl>
                                      </p:cBhvr>
                                    </p:animEffect>
                                  </p:childTnLst>
                                </p:cTn>
                              </p:par>
                            </p:childTnLst>
                          </p:cTn>
                        </p:par>
                        <p:par>
                          <p:cTn id="71" fill="hold">
                            <p:stCondLst>
                              <p:cond delay="500"/>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3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9" presetClass="entr" presetSubtype="0" decel="100000" fill="hold" grpId="0"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 calcmode="lin" valueType="num">
                                      <p:cBhvr>
                                        <p:cTn id="80" dur="500" fill="hold"/>
                                        <p:tgtEl>
                                          <p:spTgt spid="34"/>
                                        </p:tgtEl>
                                        <p:attrNameLst>
                                          <p:attrName>style.rotation</p:attrName>
                                        </p:attrNameLst>
                                      </p:cBhvr>
                                      <p:tavLst>
                                        <p:tav tm="0">
                                          <p:val>
                                            <p:fltVal val="360"/>
                                          </p:val>
                                        </p:tav>
                                        <p:tav tm="100000">
                                          <p:val>
                                            <p:fltVal val="0"/>
                                          </p:val>
                                        </p:tav>
                                      </p:tavLst>
                                    </p:anim>
                                    <p:animEffect transition="in" filter="fade">
                                      <p:cBhvr>
                                        <p:cTn id="81" dur="500"/>
                                        <p:tgtEl>
                                          <p:spTgt spid="34"/>
                                        </p:tgtEl>
                                      </p:cBhvr>
                                    </p:animEffect>
                                  </p:childTnLst>
                                </p:cTn>
                              </p:par>
                            </p:childTnLst>
                          </p:cTn>
                        </p:par>
                        <p:par>
                          <p:cTn id="82" fill="hold">
                            <p:stCondLst>
                              <p:cond delay="500"/>
                            </p:stCondLst>
                            <p:childTnLst>
                              <p:par>
                                <p:cTn id="83" presetID="1" presetClass="entr" presetSubtype="0" fill="hold" grpId="0" nodeType="afterEffect">
                                  <p:stCondLst>
                                    <p:cond delay="0"/>
                                  </p:stCondLst>
                                  <p:iterate type="lt">
                                    <p:tmAbs val="100"/>
                                  </p:iterate>
                                  <p:childTnLst>
                                    <p:set>
                                      <p:cBhvr>
                                        <p:cTn id="8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5" grpId="0"/>
      <p:bldP spid="32" grpId="0" animBg="1"/>
      <p:bldP spid="33" grpId="0"/>
      <p:bldP spid="34" grpId="0" animBg="1"/>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万维网概述</a:t>
              </a:r>
            </a:p>
          </p:txBody>
        </p:sp>
      </p:grpSp>
      <p:grpSp>
        <p:nvGrpSpPr>
          <p:cNvPr id="53" name="组合 52">
            <a:extLst>
              <a:ext uri="{FF2B5EF4-FFF2-40B4-BE49-F238E27FC236}">
                <a16:creationId xmlns:a16="http://schemas.microsoft.com/office/drawing/2014/main" id="{DD2920C4-D900-62E0-E6E9-1380913E1F2B}"/>
              </a:ext>
            </a:extLst>
          </p:cNvPr>
          <p:cNvGrpSpPr/>
          <p:nvPr/>
        </p:nvGrpSpPr>
        <p:grpSpPr>
          <a:xfrm>
            <a:off x="369014" y="4959786"/>
            <a:ext cx="11453972" cy="1524763"/>
            <a:chOff x="369014" y="4895618"/>
            <a:chExt cx="11453972" cy="1524763"/>
          </a:xfrm>
        </p:grpSpPr>
        <p:cxnSp>
          <p:nvCxnSpPr>
            <p:cNvPr id="5" name="直接连接符 4">
              <a:extLst>
                <a:ext uri="{FF2B5EF4-FFF2-40B4-BE49-F238E27FC236}">
                  <a16:creationId xmlns:a16="http://schemas.microsoft.com/office/drawing/2014/main" id="{888298BD-AC4A-418A-B540-3E89BBC87140}"/>
                </a:ext>
              </a:extLst>
            </p:cNvPr>
            <p:cNvCxnSpPr>
              <a:cxnSpLocks/>
            </p:cNvCxnSpPr>
            <p:nvPr/>
          </p:nvCxnSpPr>
          <p:spPr>
            <a:xfrm flipV="1">
              <a:off x="1403797" y="5459700"/>
              <a:ext cx="9065917" cy="653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198F0A6-5E71-45E7-EB46-07D21ACB248D}"/>
                </a:ext>
              </a:extLst>
            </p:cNvPr>
            <p:cNvSpPr txBox="1"/>
            <p:nvPr/>
          </p:nvSpPr>
          <p:spPr>
            <a:xfrm>
              <a:off x="369014" y="5774050"/>
              <a:ext cx="1293459" cy="369332"/>
            </a:xfrm>
            <a:prstGeom prst="rect">
              <a:avLst/>
            </a:prstGeom>
            <a:noFill/>
          </p:spPr>
          <p:txBody>
            <a:bodyPr wrap="square" rtlCol="0">
              <a:spAutoFit/>
            </a:bodyPr>
            <a:lstStyle/>
            <a:p>
              <a:pPr algn="ctr"/>
              <a:r>
                <a:rPr lang="zh-CN" altLang="en-US" b="1" dirty="0">
                  <a:latin typeface="+mn-ea"/>
                </a:rPr>
                <a:t>用户主机</a:t>
              </a:r>
            </a:p>
          </p:txBody>
        </p:sp>
        <p:pic>
          <p:nvPicPr>
            <p:cNvPr id="36" name="图形 35">
              <a:extLst>
                <a:ext uri="{FF2B5EF4-FFF2-40B4-BE49-F238E27FC236}">
                  <a16:creationId xmlns:a16="http://schemas.microsoft.com/office/drawing/2014/main" id="{7B35BBA4-8CF7-F595-F1F4-2B29C373E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004" y="4938915"/>
              <a:ext cx="763324" cy="738297"/>
            </a:xfrm>
            <a:prstGeom prst="rect">
              <a:avLst/>
            </a:prstGeom>
          </p:spPr>
        </p:pic>
        <p:pic>
          <p:nvPicPr>
            <p:cNvPr id="37" name="图形 36">
              <a:extLst>
                <a:ext uri="{FF2B5EF4-FFF2-40B4-BE49-F238E27FC236}">
                  <a16:creationId xmlns:a16="http://schemas.microsoft.com/office/drawing/2014/main" id="{A73F511A-0024-D1BF-4E33-355A24796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69714" y="4895618"/>
              <a:ext cx="656325" cy="861427"/>
            </a:xfrm>
            <a:prstGeom prst="rect">
              <a:avLst/>
            </a:prstGeom>
          </p:spPr>
        </p:pic>
        <p:sp>
          <p:nvSpPr>
            <p:cNvPr id="38" name="图形 73">
              <a:extLst>
                <a:ext uri="{FF2B5EF4-FFF2-40B4-BE49-F238E27FC236}">
                  <a16:creationId xmlns:a16="http://schemas.microsoft.com/office/drawing/2014/main" id="{70B309B4-882A-12B5-E36B-7D0090EC101D}"/>
                </a:ext>
              </a:extLst>
            </p:cNvPr>
            <p:cNvSpPr/>
            <p:nvPr/>
          </p:nvSpPr>
          <p:spPr>
            <a:xfrm>
              <a:off x="4737279" y="4991417"/>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39" name="文本框 38">
              <a:extLst>
                <a:ext uri="{FF2B5EF4-FFF2-40B4-BE49-F238E27FC236}">
                  <a16:creationId xmlns:a16="http://schemas.microsoft.com/office/drawing/2014/main" id="{B0C85176-A64E-A6EA-03AD-A020E26876E5}"/>
                </a:ext>
              </a:extLst>
            </p:cNvPr>
            <p:cNvSpPr txBox="1"/>
            <p:nvPr/>
          </p:nvSpPr>
          <p:spPr>
            <a:xfrm>
              <a:off x="9682912" y="5774050"/>
              <a:ext cx="2140074" cy="646331"/>
            </a:xfrm>
            <a:prstGeom prst="rect">
              <a:avLst/>
            </a:prstGeom>
            <a:noFill/>
          </p:spPr>
          <p:txBody>
            <a:bodyPr wrap="square" rtlCol="0">
              <a:spAutoFit/>
            </a:bodyPr>
            <a:lstStyle/>
            <a:p>
              <a:pPr algn="ctr"/>
              <a:r>
                <a:rPr lang="zh-CN" altLang="en-US" b="1" dirty="0">
                  <a:latin typeface="+mn-ea"/>
                </a:rPr>
                <a:t>湖南科技大学</a:t>
              </a:r>
              <a:endParaRPr lang="en-US" altLang="zh-CN" b="1" dirty="0">
                <a:latin typeface="+mn-ea"/>
              </a:endParaRPr>
            </a:p>
            <a:p>
              <a:pPr algn="ctr"/>
              <a:r>
                <a:rPr lang="zh-CN" altLang="en-US" b="1" dirty="0">
                  <a:latin typeface="+mn-ea"/>
                </a:rPr>
                <a:t>万维网服务器</a:t>
              </a:r>
            </a:p>
          </p:txBody>
        </p:sp>
      </p:grpSp>
      <p:pic>
        <p:nvPicPr>
          <p:cNvPr id="54" name="图片 53" descr="图形用户界面, 应用程序, Word&#10;&#10;描述已自动生成">
            <a:extLst>
              <a:ext uri="{FF2B5EF4-FFF2-40B4-BE49-F238E27FC236}">
                <a16:creationId xmlns:a16="http://schemas.microsoft.com/office/drawing/2014/main" id="{40CB3B84-AA48-80CB-FC55-25C10F4775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472" y="1284637"/>
            <a:ext cx="5220452" cy="3349115"/>
          </a:xfrm>
          <a:prstGeom prst="rect">
            <a:avLst/>
          </a:prstGeom>
        </p:spPr>
      </p:pic>
    </p:spTree>
    <p:custDataLst>
      <p:tags r:id="rId1"/>
    </p:custDataLst>
    <p:extLst>
      <p:ext uri="{BB962C8B-B14F-4D97-AF65-F5344CB8AC3E}">
        <p14:creationId xmlns:p14="http://schemas.microsoft.com/office/powerpoint/2010/main" val="4037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800" decel="100000"/>
                                        <p:tgtEl>
                                          <p:spTgt spid="54"/>
                                        </p:tgtEl>
                                      </p:cBhvr>
                                    </p:animEffect>
                                    <p:anim calcmode="lin" valueType="num">
                                      <p:cBhvr>
                                        <p:cTn id="15" dur="800" decel="100000" fill="hold"/>
                                        <p:tgtEl>
                                          <p:spTgt spid="54"/>
                                        </p:tgtEl>
                                        <p:attrNameLst>
                                          <p:attrName>style.rotation</p:attrName>
                                        </p:attrNameLst>
                                      </p:cBhvr>
                                      <p:tavLst>
                                        <p:tav tm="0">
                                          <p:val>
                                            <p:fltVal val="-90"/>
                                          </p:val>
                                        </p:tav>
                                        <p:tav tm="100000">
                                          <p:val>
                                            <p:fltVal val="0"/>
                                          </p:val>
                                        </p:tav>
                                      </p:tavLst>
                                    </p:anim>
                                    <p:anim calcmode="lin" valueType="num">
                                      <p:cBhvr>
                                        <p:cTn id="16" dur="800" decel="100000" fill="hold"/>
                                        <p:tgtEl>
                                          <p:spTgt spid="54"/>
                                        </p:tgtEl>
                                        <p:attrNameLst>
                                          <p:attrName>ppt_x</p:attrName>
                                        </p:attrNameLst>
                                      </p:cBhvr>
                                      <p:tavLst>
                                        <p:tav tm="0">
                                          <p:val>
                                            <p:strVal val="#ppt_x+0.4"/>
                                          </p:val>
                                        </p:tav>
                                        <p:tav tm="100000">
                                          <p:val>
                                            <p:strVal val="#ppt_x-0.05"/>
                                          </p:val>
                                        </p:tav>
                                      </p:tavLst>
                                    </p:anim>
                                    <p:anim calcmode="lin" valueType="num">
                                      <p:cBhvr>
                                        <p:cTn id="17" dur="800" decel="100000" fill="hold"/>
                                        <p:tgtEl>
                                          <p:spTgt spid="54"/>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万维网概述</a:t>
              </a:r>
            </a:p>
          </p:txBody>
        </p:sp>
      </p:grpSp>
      <p:grpSp>
        <p:nvGrpSpPr>
          <p:cNvPr id="53" name="组合 52">
            <a:extLst>
              <a:ext uri="{FF2B5EF4-FFF2-40B4-BE49-F238E27FC236}">
                <a16:creationId xmlns:a16="http://schemas.microsoft.com/office/drawing/2014/main" id="{DD2920C4-D900-62E0-E6E9-1380913E1F2B}"/>
              </a:ext>
            </a:extLst>
          </p:cNvPr>
          <p:cNvGrpSpPr/>
          <p:nvPr/>
        </p:nvGrpSpPr>
        <p:grpSpPr>
          <a:xfrm>
            <a:off x="369014" y="4959786"/>
            <a:ext cx="11453972" cy="1524763"/>
            <a:chOff x="369014" y="4895618"/>
            <a:chExt cx="11453972" cy="1524763"/>
          </a:xfrm>
        </p:grpSpPr>
        <p:cxnSp>
          <p:nvCxnSpPr>
            <p:cNvPr id="5" name="直接连接符 4">
              <a:extLst>
                <a:ext uri="{FF2B5EF4-FFF2-40B4-BE49-F238E27FC236}">
                  <a16:creationId xmlns:a16="http://schemas.microsoft.com/office/drawing/2014/main" id="{888298BD-AC4A-418A-B540-3E89BBC87140}"/>
                </a:ext>
              </a:extLst>
            </p:cNvPr>
            <p:cNvCxnSpPr>
              <a:cxnSpLocks/>
            </p:cNvCxnSpPr>
            <p:nvPr/>
          </p:nvCxnSpPr>
          <p:spPr>
            <a:xfrm flipV="1">
              <a:off x="1403797" y="5459700"/>
              <a:ext cx="9065917" cy="653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198F0A6-5E71-45E7-EB46-07D21ACB248D}"/>
                </a:ext>
              </a:extLst>
            </p:cNvPr>
            <p:cNvSpPr txBox="1"/>
            <p:nvPr/>
          </p:nvSpPr>
          <p:spPr>
            <a:xfrm>
              <a:off x="369014" y="5774050"/>
              <a:ext cx="1293459" cy="369332"/>
            </a:xfrm>
            <a:prstGeom prst="rect">
              <a:avLst/>
            </a:prstGeom>
            <a:noFill/>
          </p:spPr>
          <p:txBody>
            <a:bodyPr wrap="square" rtlCol="0">
              <a:spAutoFit/>
            </a:bodyPr>
            <a:lstStyle/>
            <a:p>
              <a:pPr algn="ctr"/>
              <a:r>
                <a:rPr lang="zh-CN" altLang="en-US" b="1" dirty="0">
                  <a:latin typeface="+mn-ea"/>
                </a:rPr>
                <a:t>用户主机</a:t>
              </a:r>
            </a:p>
          </p:txBody>
        </p:sp>
        <p:pic>
          <p:nvPicPr>
            <p:cNvPr id="36" name="图形 35">
              <a:extLst>
                <a:ext uri="{FF2B5EF4-FFF2-40B4-BE49-F238E27FC236}">
                  <a16:creationId xmlns:a16="http://schemas.microsoft.com/office/drawing/2014/main" id="{7B35BBA4-8CF7-F595-F1F4-2B29C373E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004" y="4938915"/>
              <a:ext cx="763324" cy="738297"/>
            </a:xfrm>
            <a:prstGeom prst="rect">
              <a:avLst/>
            </a:prstGeom>
          </p:spPr>
        </p:pic>
        <p:pic>
          <p:nvPicPr>
            <p:cNvPr id="37" name="图形 36">
              <a:extLst>
                <a:ext uri="{FF2B5EF4-FFF2-40B4-BE49-F238E27FC236}">
                  <a16:creationId xmlns:a16="http://schemas.microsoft.com/office/drawing/2014/main" id="{A73F511A-0024-D1BF-4E33-355A24796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69714" y="4895618"/>
              <a:ext cx="656325" cy="861427"/>
            </a:xfrm>
            <a:prstGeom prst="rect">
              <a:avLst/>
            </a:prstGeom>
          </p:spPr>
        </p:pic>
        <p:sp>
          <p:nvSpPr>
            <p:cNvPr id="38" name="图形 73">
              <a:extLst>
                <a:ext uri="{FF2B5EF4-FFF2-40B4-BE49-F238E27FC236}">
                  <a16:creationId xmlns:a16="http://schemas.microsoft.com/office/drawing/2014/main" id="{70B309B4-882A-12B5-E36B-7D0090EC101D}"/>
                </a:ext>
              </a:extLst>
            </p:cNvPr>
            <p:cNvSpPr/>
            <p:nvPr/>
          </p:nvSpPr>
          <p:spPr>
            <a:xfrm>
              <a:off x="4737279" y="4991417"/>
              <a:ext cx="1581222" cy="948512"/>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rgbClr val="FFC000"/>
            </a:solidFill>
            <a:ln w="30732" cap="flat">
              <a:solidFill>
                <a:srgbClr val="323232"/>
              </a:solidFill>
              <a:prstDash val="solid"/>
              <a:miter/>
            </a:ln>
          </p:spPr>
          <p:txBody>
            <a:bodyPr rtlCol="0" anchor="ctr"/>
            <a:lstStyle/>
            <a:p>
              <a:pPr algn="ctr"/>
              <a:r>
                <a:rPr lang="zh-CN" altLang="en-US" b="1" dirty="0">
                  <a:latin typeface="+mn-ea"/>
                </a:rPr>
                <a:t>因特网</a:t>
              </a:r>
            </a:p>
          </p:txBody>
        </p:sp>
        <p:sp>
          <p:nvSpPr>
            <p:cNvPr id="39" name="文本框 38">
              <a:extLst>
                <a:ext uri="{FF2B5EF4-FFF2-40B4-BE49-F238E27FC236}">
                  <a16:creationId xmlns:a16="http://schemas.microsoft.com/office/drawing/2014/main" id="{B0C85176-A64E-A6EA-03AD-A020E26876E5}"/>
                </a:ext>
              </a:extLst>
            </p:cNvPr>
            <p:cNvSpPr txBox="1"/>
            <p:nvPr/>
          </p:nvSpPr>
          <p:spPr>
            <a:xfrm>
              <a:off x="9682912" y="5774050"/>
              <a:ext cx="2140074" cy="646331"/>
            </a:xfrm>
            <a:prstGeom prst="rect">
              <a:avLst/>
            </a:prstGeom>
            <a:noFill/>
          </p:spPr>
          <p:txBody>
            <a:bodyPr wrap="square" rtlCol="0">
              <a:spAutoFit/>
            </a:bodyPr>
            <a:lstStyle/>
            <a:p>
              <a:pPr algn="ctr"/>
              <a:r>
                <a:rPr lang="zh-CN" altLang="en-US" b="1" dirty="0">
                  <a:latin typeface="+mn-ea"/>
                </a:rPr>
                <a:t>湖南科技大学</a:t>
              </a:r>
              <a:endParaRPr lang="en-US" altLang="zh-CN" b="1" dirty="0">
                <a:latin typeface="+mn-ea"/>
              </a:endParaRPr>
            </a:p>
            <a:p>
              <a:pPr algn="ctr"/>
              <a:r>
                <a:rPr lang="zh-CN" altLang="en-US" b="1" dirty="0">
                  <a:latin typeface="+mn-ea"/>
                </a:rPr>
                <a:t>万维网服务器</a:t>
              </a:r>
            </a:p>
          </p:txBody>
        </p:sp>
      </p:grpSp>
      <p:grpSp>
        <p:nvGrpSpPr>
          <p:cNvPr id="7" name="组合 6">
            <a:extLst>
              <a:ext uri="{FF2B5EF4-FFF2-40B4-BE49-F238E27FC236}">
                <a16:creationId xmlns:a16="http://schemas.microsoft.com/office/drawing/2014/main" id="{C7183778-A541-43FC-DD85-7B3C954653B8}"/>
              </a:ext>
            </a:extLst>
          </p:cNvPr>
          <p:cNvGrpSpPr/>
          <p:nvPr/>
        </p:nvGrpSpPr>
        <p:grpSpPr>
          <a:xfrm>
            <a:off x="1131666" y="4922528"/>
            <a:ext cx="9666211" cy="369332"/>
            <a:chOff x="1131666" y="4922528"/>
            <a:chExt cx="9666211" cy="369332"/>
          </a:xfrm>
        </p:grpSpPr>
        <p:cxnSp>
          <p:nvCxnSpPr>
            <p:cNvPr id="40" name="连接符: 曲线 39">
              <a:extLst>
                <a:ext uri="{FF2B5EF4-FFF2-40B4-BE49-F238E27FC236}">
                  <a16:creationId xmlns:a16="http://schemas.microsoft.com/office/drawing/2014/main" id="{FA1F7D4B-AD80-926D-E82E-4AE4DA5A29CD}"/>
                </a:ext>
              </a:extLst>
            </p:cNvPr>
            <p:cNvCxnSpPr>
              <a:stCxn id="36" idx="0"/>
              <a:endCxn id="37" idx="0"/>
            </p:cNvCxnSpPr>
            <p:nvPr/>
          </p:nvCxnSpPr>
          <p:spPr>
            <a:xfrm rot="5400000" flipH="1" flipV="1">
              <a:off x="5943123" y="148330"/>
              <a:ext cx="43297" cy="9666211"/>
            </a:xfrm>
            <a:prstGeom prst="curvedConnector3">
              <a:avLst>
                <a:gd name="adj1" fmla="val 627981"/>
              </a:avLst>
            </a:prstGeom>
            <a:ln w="63500">
              <a:solidFill>
                <a:srgbClr val="00B0F0"/>
              </a:soli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9BFC8C-A2E8-9279-C2E9-1A7FB4DCADC0}"/>
                </a:ext>
              </a:extLst>
            </p:cNvPr>
            <p:cNvSpPr txBox="1"/>
            <p:nvPr/>
          </p:nvSpPr>
          <p:spPr>
            <a:xfrm>
              <a:off x="3387815" y="4922528"/>
              <a:ext cx="1251926" cy="369332"/>
            </a:xfrm>
            <a:prstGeom prst="rect">
              <a:avLst/>
            </a:prstGeom>
            <a:solidFill>
              <a:schemeClr val="bg1"/>
            </a:solidFill>
          </p:spPr>
          <p:txBody>
            <a:bodyPr wrap="square" rtlCol="0">
              <a:spAutoFit/>
            </a:bodyPr>
            <a:lstStyle/>
            <a:p>
              <a:pPr algn="ctr"/>
              <a:r>
                <a:rPr lang="zh-CN" altLang="en-US" b="1" dirty="0">
                  <a:solidFill>
                    <a:srgbClr val="5EB6F5"/>
                  </a:solidFill>
                  <a:latin typeface="+mn-ea"/>
                </a:rPr>
                <a:t>请求报文</a:t>
              </a:r>
            </a:p>
          </p:txBody>
        </p:sp>
      </p:grpSp>
      <p:grpSp>
        <p:nvGrpSpPr>
          <p:cNvPr id="9" name="组合 8">
            <a:extLst>
              <a:ext uri="{FF2B5EF4-FFF2-40B4-BE49-F238E27FC236}">
                <a16:creationId xmlns:a16="http://schemas.microsoft.com/office/drawing/2014/main" id="{C166AFAA-B391-58E2-E32D-1C601CDE7CED}"/>
              </a:ext>
            </a:extLst>
          </p:cNvPr>
          <p:cNvGrpSpPr/>
          <p:nvPr/>
        </p:nvGrpSpPr>
        <p:grpSpPr>
          <a:xfrm>
            <a:off x="1294327" y="5724433"/>
            <a:ext cx="9195515" cy="617563"/>
            <a:chOff x="1294327" y="5724433"/>
            <a:chExt cx="9195515" cy="617563"/>
          </a:xfrm>
        </p:grpSpPr>
        <p:sp>
          <p:nvSpPr>
            <p:cNvPr id="43" name="文本框 42">
              <a:extLst>
                <a:ext uri="{FF2B5EF4-FFF2-40B4-BE49-F238E27FC236}">
                  <a16:creationId xmlns:a16="http://schemas.microsoft.com/office/drawing/2014/main" id="{521108BD-73A1-A56D-F7D7-42A076CE3F88}"/>
                </a:ext>
              </a:extLst>
            </p:cNvPr>
            <p:cNvSpPr txBox="1"/>
            <p:nvPr/>
          </p:nvSpPr>
          <p:spPr>
            <a:xfrm>
              <a:off x="7097842" y="5724433"/>
              <a:ext cx="1251926" cy="369332"/>
            </a:xfrm>
            <a:prstGeom prst="rect">
              <a:avLst/>
            </a:prstGeom>
            <a:solidFill>
              <a:schemeClr val="bg1"/>
            </a:solidFill>
          </p:spPr>
          <p:txBody>
            <a:bodyPr wrap="square" rtlCol="0">
              <a:spAutoFit/>
            </a:bodyPr>
            <a:lstStyle/>
            <a:p>
              <a:pPr algn="ctr"/>
              <a:r>
                <a:rPr lang="zh-CN" altLang="en-US" b="1" dirty="0">
                  <a:solidFill>
                    <a:srgbClr val="01A453"/>
                  </a:solidFill>
                  <a:latin typeface="+mn-ea"/>
                </a:rPr>
                <a:t>响应报文</a:t>
              </a:r>
            </a:p>
          </p:txBody>
        </p:sp>
        <p:sp>
          <p:nvSpPr>
            <p:cNvPr id="52" name="任意多边形: 形状 51">
              <a:extLst>
                <a:ext uri="{FF2B5EF4-FFF2-40B4-BE49-F238E27FC236}">
                  <a16:creationId xmlns:a16="http://schemas.microsoft.com/office/drawing/2014/main" id="{4636C681-FD82-ED83-0C1C-1C1509C78C2B}"/>
                </a:ext>
              </a:extLst>
            </p:cNvPr>
            <p:cNvSpPr/>
            <p:nvPr/>
          </p:nvSpPr>
          <p:spPr>
            <a:xfrm>
              <a:off x="1294327" y="5724433"/>
              <a:ext cx="9195515" cy="617563"/>
            </a:xfrm>
            <a:custGeom>
              <a:avLst/>
              <a:gdLst>
                <a:gd name="connsiteX0" fmla="*/ 9195515 w 9195515"/>
                <a:gd name="connsiteY0" fmla="*/ 90152 h 515883"/>
                <a:gd name="connsiteX1" fmla="*/ 4243588 w 9195515"/>
                <a:gd name="connsiteY1" fmla="*/ 515155 h 515883"/>
                <a:gd name="connsiteX2" fmla="*/ 0 w 9195515"/>
                <a:gd name="connsiteY2" fmla="*/ 0 h 515883"/>
                <a:gd name="connsiteX3" fmla="*/ 0 w 9195515"/>
                <a:gd name="connsiteY3" fmla="*/ 0 h 515883"/>
              </a:gdLst>
              <a:ahLst/>
              <a:cxnLst>
                <a:cxn ang="0">
                  <a:pos x="connsiteX0" y="connsiteY0"/>
                </a:cxn>
                <a:cxn ang="0">
                  <a:pos x="connsiteX1" y="connsiteY1"/>
                </a:cxn>
                <a:cxn ang="0">
                  <a:pos x="connsiteX2" y="connsiteY2"/>
                </a:cxn>
                <a:cxn ang="0">
                  <a:pos x="connsiteX3" y="connsiteY3"/>
                </a:cxn>
              </a:cxnLst>
              <a:rect l="l" t="t" r="r" b="b"/>
              <a:pathLst>
                <a:path w="9195515" h="515883">
                  <a:moveTo>
                    <a:pt x="9195515" y="90152"/>
                  </a:moveTo>
                  <a:cubicBezTo>
                    <a:pt x="7485844" y="310166"/>
                    <a:pt x="5776174" y="530180"/>
                    <a:pt x="4243588" y="515155"/>
                  </a:cubicBezTo>
                  <a:cubicBezTo>
                    <a:pt x="2711002" y="500130"/>
                    <a:pt x="0" y="0"/>
                    <a:pt x="0" y="0"/>
                  </a:cubicBezTo>
                  <a:lnTo>
                    <a:pt x="0" y="0"/>
                  </a:lnTo>
                </a:path>
              </a:pathLst>
            </a:custGeom>
            <a:ln w="63500">
              <a:prstDash val="dash"/>
              <a:tailEnd type="triangle"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p:grpSp>
      <p:pic>
        <p:nvPicPr>
          <p:cNvPr id="54" name="图片 53" descr="图形用户界面, 应用程序, Word&#10;&#10;描述已自动生成">
            <a:extLst>
              <a:ext uri="{FF2B5EF4-FFF2-40B4-BE49-F238E27FC236}">
                <a16:creationId xmlns:a16="http://schemas.microsoft.com/office/drawing/2014/main" id="{40CB3B84-AA48-80CB-FC55-25C10F4775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472" y="1284637"/>
            <a:ext cx="5220452" cy="3349115"/>
          </a:xfrm>
          <a:prstGeom prst="rect">
            <a:avLst/>
          </a:prstGeom>
        </p:spPr>
      </p:pic>
      <p:sp>
        <p:nvSpPr>
          <p:cNvPr id="57" name="矩形 56">
            <a:extLst>
              <a:ext uri="{FF2B5EF4-FFF2-40B4-BE49-F238E27FC236}">
                <a16:creationId xmlns:a16="http://schemas.microsoft.com/office/drawing/2014/main" id="{9353C442-01FF-C4D3-3A96-C7F4BC215DA0}"/>
              </a:ext>
            </a:extLst>
          </p:cNvPr>
          <p:cNvSpPr/>
          <p:nvPr/>
        </p:nvSpPr>
        <p:spPr>
          <a:xfrm>
            <a:off x="1827076" y="148301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3A204144-B43E-9AB5-D0F0-3F54B23DFD73}"/>
              </a:ext>
            </a:extLst>
          </p:cNvPr>
          <p:cNvSpPr txBox="1"/>
          <p:nvPr/>
        </p:nvSpPr>
        <p:spPr>
          <a:xfrm>
            <a:off x="1743769" y="1408416"/>
            <a:ext cx="1752576" cy="246221"/>
          </a:xfrm>
          <a:prstGeom prst="rect">
            <a:avLst/>
          </a:prstGeom>
          <a:noFill/>
        </p:spPr>
        <p:txBody>
          <a:bodyPr wrap="square" lIns="91440" tIns="0" rIns="91440" bIns="0" rtlCol="0">
            <a:spAutoFit/>
          </a:bodyPr>
          <a:lstStyle/>
          <a:p>
            <a:r>
              <a:rPr lang="en-US" altLang="zh-CN" sz="1600" b="1" dirty="0"/>
              <a:t>www.hnsut.cn</a:t>
            </a:r>
            <a:endParaRPr lang="zh-CN" altLang="en-US" sz="1600" b="1" dirty="0"/>
          </a:p>
        </p:txBody>
      </p:sp>
      <p:pic>
        <p:nvPicPr>
          <p:cNvPr id="8" name="图形 7" descr="放大镜 纯色填充">
            <a:extLst>
              <a:ext uri="{FF2B5EF4-FFF2-40B4-BE49-F238E27FC236}">
                <a16:creationId xmlns:a16="http://schemas.microsoft.com/office/drawing/2014/main" id="{D9BD5D0B-9D0B-885B-0EDF-BD02E118F9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5839" y="4942781"/>
            <a:ext cx="730615" cy="730615"/>
          </a:xfrm>
          <a:prstGeom prst="rect">
            <a:avLst/>
          </a:prstGeom>
        </p:spPr>
      </p:pic>
      <p:pic>
        <p:nvPicPr>
          <p:cNvPr id="10" name="图片 9" descr="日历&#10;&#10;描述已自动生成">
            <a:extLst>
              <a:ext uri="{FF2B5EF4-FFF2-40B4-BE49-F238E27FC236}">
                <a16:creationId xmlns:a16="http://schemas.microsoft.com/office/drawing/2014/main" id="{164D745C-6347-6FDB-E2C8-87C44D5351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472" y="1748812"/>
            <a:ext cx="5220452" cy="2873076"/>
          </a:xfrm>
          <a:prstGeom prst="rect">
            <a:avLst/>
          </a:prstGeom>
        </p:spPr>
      </p:pic>
    </p:spTree>
    <p:custDataLst>
      <p:tags r:id="rId1"/>
    </p:custDataLst>
    <p:extLst>
      <p:ext uri="{BB962C8B-B14F-4D97-AF65-F5344CB8AC3E}">
        <p14:creationId xmlns:p14="http://schemas.microsoft.com/office/powerpoint/2010/main" val="3355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42" presetClass="path" presetSubtype="0" accel="50000" decel="50000" fill="hold" nodeType="afterEffect">
                                  <p:stCondLst>
                                    <p:cond delay="0"/>
                                  </p:stCondLst>
                                  <p:childTnLst>
                                    <p:animMotion origin="layout" path="M -6.25E-7 -4.07407E-6 L -0.00026 0.1507 " pathEditMode="relative" rAng="0" ptsTypes="AA">
                                      <p:cBhvr>
                                        <p:cTn id="18" dur="2000" fill="hold"/>
                                        <p:tgtEl>
                                          <p:spTgt spid="8"/>
                                        </p:tgtEl>
                                        <p:attrNameLst>
                                          <p:attrName>ppt_x</p:attrName>
                                          <p:attrName>ppt_y</p:attrName>
                                        </p:attrNameLst>
                                      </p:cBhvr>
                                      <p:rCtr x="-13" y="7523"/>
                                    </p:animMotion>
                                  </p:childTnLst>
                                </p:cTn>
                              </p:par>
                            </p:childTnLst>
                          </p:cTn>
                        </p:par>
                        <p:par>
                          <p:cTn id="19" fill="hold">
                            <p:stCondLst>
                              <p:cond delay="2000"/>
                            </p:stCondLst>
                            <p:childTnLst>
                              <p:par>
                                <p:cTn id="20" presetID="1" presetClass="exit" presetSubtype="0" fill="hold" nodeType="after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392777" cy="400110"/>
            <a:chOff x="424117" y="898245"/>
            <a:chExt cx="6223578"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统一资源定位符</a:t>
              </a:r>
            </a:p>
          </p:txBody>
        </p:sp>
      </p:grpSp>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为了方便地访问在世界范围的文档，万维网使用</a:t>
            </a:r>
            <a:r>
              <a:rPr lang="zh-CN" altLang="en-US" b="1" dirty="0">
                <a:solidFill>
                  <a:srgbClr val="FF0000"/>
                </a:solidFill>
              </a:rPr>
              <a:t>统一资源定位符</a:t>
            </a:r>
            <a:r>
              <a:rPr lang="en-US" altLang="zh-CN" b="1" dirty="0">
                <a:solidFill>
                  <a:srgbClr val="FF0000"/>
                </a:solidFill>
              </a:rPr>
              <a:t>URL</a:t>
            </a:r>
            <a:r>
              <a:rPr lang="zh-CN" altLang="en-US" b="1" dirty="0"/>
              <a:t>来指明因特网上任何种类“资源”的位置。</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488746"/>
          </a:xfrm>
          <a:prstGeom prst="rect">
            <a:avLst/>
          </a:prstGeom>
          <a:noFill/>
        </p:spPr>
        <p:txBody>
          <a:bodyPr wrap="square" lIns="91440" tIns="45720" rIns="91440" bIns="45720" anchor="ctr">
            <a:noAutofit/>
          </a:bodyPr>
          <a:lstStyle/>
          <a:p>
            <a:r>
              <a:rPr lang="en-US" altLang="zh-CN" b="1" dirty="0"/>
              <a:t>URL</a:t>
            </a:r>
            <a:r>
              <a:rPr lang="zh-CN" altLang="en-US" b="1" dirty="0"/>
              <a:t>的一般形式由以下四个部分组成：</a:t>
            </a:r>
            <a:endParaRPr lang="en-US" altLang="zh-CN" b="1" dirty="0"/>
          </a:p>
        </p:txBody>
      </p:sp>
      <p:grpSp>
        <p:nvGrpSpPr>
          <p:cNvPr id="7" name="组合 6">
            <a:extLst>
              <a:ext uri="{FF2B5EF4-FFF2-40B4-BE49-F238E27FC236}">
                <a16:creationId xmlns:a16="http://schemas.microsoft.com/office/drawing/2014/main" id="{2DFA2E27-1514-9D60-58D6-C026AE39DABE}"/>
              </a:ext>
            </a:extLst>
          </p:cNvPr>
          <p:cNvGrpSpPr/>
          <p:nvPr/>
        </p:nvGrpSpPr>
        <p:grpSpPr>
          <a:xfrm>
            <a:off x="1016000" y="2391997"/>
            <a:ext cx="10394790" cy="444137"/>
            <a:chOff x="1016000" y="2593790"/>
            <a:chExt cx="10394790" cy="444137"/>
          </a:xfrm>
        </p:grpSpPr>
        <p:sp>
          <p:nvSpPr>
            <p:cNvPr id="5" name="矩形 4">
              <a:extLst>
                <a:ext uri="{FF2B5EF4-FFF2-40B4-BE49-F238E27FC236}">
                  <a16:creationId xmlns:a16="http://schemas.microsoft.com/office/drawing/2014/main" id="{E26D51A6-1BDD-027C-BDB4-306E75C4723C}"/>
                </a:ext>
              </a:extLst>
            </p:cNvPr>
            <p:cNvSpPr/>
            <p:nvPr/>
          </p:nvSpPr>
          <p:spPr>
            <a:xfrm>
              <a:off x="1016000" y="2593790"/>
              <a:ext cx="10394790" cy="44413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6" name="文本框 5">
              <a:extLst>
                <a:ext uri="{FF2B5EF4-FFF2-40B4-BE49-F238E27FC236}">
                  <a16:creationId xmlns:a16="http://schemas.microsoft.com/office/drawing/2014/main" id="{4EF29771-7E8E-D6E4-D7CB-7609A1369FAE}"/>
                </a:ext>
              </a:extLst>
            </p:cNvPr>
            <p:cNvSpPr txBox="1"/>
            <p:nvPr/>
          </p:nvSpPr>
          <p:spPr>
            <a:xfrm>
              <a:off x="3012141" y="2613454"/>
              <a:ext cx="5955126" cy="400110"/>
            </a:xfrm>
            <a:prstGeom prst="rect">
              <a:avLst/>
            </a:prstGeom>
            <a:noFill/>
          </p:spPr>
          <p:txBody>
            <a:bodyPr wrap="square" rtlCol="0">
              <a:spAutoFit/>
            </a:bodyPr>
            <a:lstStyle/>
            <a:p>
              <a:pPr algn="ctr"/>
              <a:r>
                <a:rPr lang="en-US" altLang="zh-CN" sz="2000" b="1" spc="600" dirty="0">
                  <a:latin typeface="+mn-ea"/>
                </a:rPr>
                <a:t>&lt;</a:t>
              </a:r>
              <a:r>
                <a:rPr lang="zh-CN" altLang="en-US" sz="2000" b="1" spc="600" dirty="0">
                  <a:solidFill>
                    <a:srgbClr val="FF0000"/>
                  </a:solidFill>
                  <a:latin typeface="+mn-ea"/>
                </a:rPr>
                <a:t>协议</a:t>
              </a:r>
              <a:r>
                <a:rPr lang="en-US" altLang="zh-CN" sz="2000" b="1" spc="600" dirty="0">
                  <a:latin typeface="+mn-ea"/>
                </a:rPr>
                <a:t>&gt;://&lt;</a:t>
              </a:r>
              <a:r>
                <a:rPr lang="zh-CN" altLang="en-US" sz="2000" b="1" spc="600" dirty="0">
                  <a:solidFill>
                    <a:schemeClr val="accent2"/>
                  </a:solidFill>
                  <a:latin typeface="+mn-ea"/>
                </a:rPr>
                <a:t>主机</a:t>
              </a:r>
              <a:r>
                <a:rPr lang="en-US" altLang="zh-CN" sz="2000" b="1" spc="600" dirty="0">
                  <a:latin typeface="+mn-ea"/>
                </a:rPr>
                <a:t>&gt;:&lt;</a:t>
              </a:r>
              <a:r>
                <a:rPr lang="zh-CN" altLang="en-US" sz="2000" b="1" spc="600" dirty="0">
                  <a:solidFill>
                    <a:srgbClr val="7030A0"/>
                  </a:solidFill>
                  <a:latin typeface="+mn-ea"/>
                </a:rPr>
                <a:t>端口</a:t>
              </a:r>
              <a:r>
                <a:rPr lang="en-US" altLang="zh-CN" sz="2000" b="1" spc="600" dirty="0">
                  <a:latin typeface="+mn-ea"/>
                </a:rPr>
                <a:t>&gt;/&lt;</a:t>
              </a:r>
              <a:r>
                <a:rPr lang="zh-CN" altLang="en-US" sz="2000" b="1" spc="600" dirty="0">
                  <a:solidFill>
                    <a:srgbClr val="00B0F0"/>
                  </a:solidFill>
                  <a:latin typeface="+mn-ea"/>
                </a:rPr>
                <a:t>路径</a:t>
              </a:r>
              <a:r>
                <a:rPr lang="en-US" altLang="zh-CN" sz="2000" b="1" spc="600" dirty="0">
                  <a:latin typeface="+mn-ea"/>
                </a:rPr>
                <a:t>&gt;</a:t>
              </a:r>
              <a:endParaRPr lang="zh-CN" altLang="en-US" sz="2000" b="1" spc="600" dirty="0">
                <a:latin typeface="+mn-ea"/>
              </a:endParaRPr>
            </a:p>
          </p:txBody>
        </p:sp>
      </p:grpSp>
      <p:grpSp>
        <p:nvGrpSpPr>
          <p:cNvPr id="12" name="组合 11">
            <a:extLst>
              <a:ext uri="{FF2B5EF4-FFF2-40B4-BE49-F238E27FC236}">
                <a16:creationId xmlns:a16="http://schemas.microsoft.com/office/drawing/2014/main" id="{2BBD9F5F-C293-4B6C-8E21-448D64C22F1D}"/>
              </a:ext>
            </a:extLst>
          </p:cNvPr>
          <p:cNvGrpSpPr/>
          <p:nvPr/>
        </p:nvGrpSpPr>
        <p:grpSpPr>
          <a:xfrm>
            <a:off x="933106" y="2943117"/>
            <a:ext cx="5220452" cy="3349115"/>
            <a:chOff x="933106" y="2943117"/>
            <a:chExt cx="5220452" cy="3349115"/>
          </a:xfrm>
        </p:grpSpPr>
        <p:pic>
          <p:nvPicPr>
            <p:cNvPr id="8" name="图片 7" descr="图形用户界面, 应用程序, Word&#10;&#10;描述已自动生成">
              <a:extLst>
                <a:ext uri="{FF2B5EF4-FFF2-40B4-BE49-F238E27FC236}">
                  <a16:creationId xmlns:a16="http://schemas.microsoft.com/office/drawing/2014/main" id="{3B3874C7-D56C-FFDF-3F35-2ABE033CC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06" y="2943117"/>
              <a:ext cx="5220452" cy="3349115"/>
            </a:xfrm>
            <a:prstGeom prst="rect">
              <a:avLst/>
            </a:prstGeom>
          </p:spPr>
        </p:pic>
        <p:sp>
          <p:nvSpPr>
            <p:cNvPr id="9" name="矩形 8">
              <a:extLst>
                <a:ext uri="{FF2B5EF4-FFF2-40B4-BE49-F238E27FC236}">
                  <a16:creationId xmlns:a16="http://schemas.microsoft.com/office/drawing/2014/main" id="{8F3D7F99-54E2-0F47-531B-DDDBBD04F2A1}"/>
                </a:ext>
              </a:extLst>
            </p:cNvPr>
            <p:cNvSpPr/>
            <p:nvPr/>
          </p:nvSpPr>
          <p:spPr>
            <a:xfrm>
              <a:off x="2012710" y="314149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9004AC6-0C52-209F-460B-974A4981F495}"/>
                </a:ext>
              </a:extLst>
            </p:cNvPr>
            <p:cNvSpPr txBox="1"/>
            <p:nvPr/>
          </p:nvSpPr>
          <p:spPr>
            <a:xfrm>
              <a:off x="1929403" y="3066896"/>
              <a:ext cx="1752576" cy="246221"/>
            </a:xfrm>
            <a:prstGeom prst="rect">
              <a:avLst/>
            </a:prstGeom>
            <a:noFill/>
          </p:spPr>
          <p:txBody>
            <a:bodyPr wrap="square" lIns="91440" tIns="0" rIns="91440" bIns="0" rtlCol="0">
              <a:spAutoFit/>
            </a:bodyPr>
            <a:lstStyle/>
            <a:p>
              <a:r>
                <a:rPr lang="en-US" altLang="zh-CN" sz="1600" b="1" dirty="0"/>
                <a:t>www.hnsut.cn</a:t>
              </a:r>
              <a:endParaRPr lang="zh-CN" altLang="en-US" sz="1600" b="1" dirty="0"/>
            </a:p>
          </p:txBody>
        </p:sp>
        <p:pic>
          <p:nvPicPr>
            <p:cNvPr id="11" name="图片 10" descr="日历&#10;&#10;描述已自动生成">
              <a:extLst>
                <a:ext uri="{FF2B5EF4-FFF2-40B4-BE49-F238E27FC236}">
                  <a16:creationId xmlns:a16="http://schemas.microsoft.com/office/drawing/2014/main" id="{22607FDD-277C-C420-3CA6-C25A1C63A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06" y="3407292"/>
              <a:ext cx="5220452" cy="2873076"/>
            </a:xfrm>
            <a:prstGeom prst="rect">
              <a:avLst/>
            </a:prstGeom>
          </p:spPr>
        </p:pic>
      </p:grpSp>
    </p:spTree>
    <p:custDataLst>
      <p:tags r:id="rId1"/>
    </p:custDataLst>
    <p:extLst>
      <p:ext uri="{BB962C8B-B14F-4D97-AF65-F5344CB8AC3E}">
        <p14:creationId xmlns:p14="http://schemas.microsoft.com/office/powerpoint/2010/main" val="38244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 calcmode="lin" valueType="num">
                                      <p:cBhvr>
                                        <p:cTn id="26" dur="500" fill="hold"/>
                                        <p:tgtEl>
                                          <p:spTgt spid="19"/>
                                        </p:tgtEl>
                                        <p:attrNameLst>
                                          <p:attrName>style.rotation</p:attrName>
                                        </p:attrNameLst>
                                      </p:cBhvr>
                                      <p:tavLst>
                                        <p:tav tm="0">
                                          <p:val>
                                            <p:fltVal val="360"/>
                                          </p:val>
                                        </p:tav>
                                        <p:tav tm="100000">
                                          <p:val>
                                            <p:fltVal val="0"/>
                                          </p:val>
                                        </p:tav>
                                      </p:tavLst>
                                    </p:anim>
                                    <p:animEffect transition="in" filter="fade">
                                      <p:cBhvr>
                                        <p:cTn id="27" dur="500"/>
                                        <p:tgtEl>
                                          <p:spTgt spid="19"/>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ppt_y</p:attrName>
                                        </p:attrNameLst>
                                      </p:cBhvr>
                                      <p:tavLst>
                                        <p:tav tm="0">
                                          <p:val>
                                            <p:strVal val="#ppt_y-#ppt_h*1.125000"/>
                                          </p:val>
                                        </p:tav>
                                        <p:tav tm="100000">
                                          <p:val>
                                            <p:strVal val="#ppt_y"/>
                                          </p:val>
                                        </p:tav>
                                      </p:tavLst>
                                    </p:anim>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为了方便地访问在世界范围的文档，万维网使用</a:t>
            </a:r>
            <a:r>
              <a:rPr lang="zh-CN" altLang="en-US" b="1" dirty="0">
                <a:solidFill>
                  <a:srgbClr val="FF0000"/>
                </a:solidFill>
              </a:rPr>
              <a:t>统一资源定位符</a:t>
            </a:r>
            <a:r>
              <a:rPr lang="en-US" altLang="zh-CN" b="1" dirty="0">
                <a:solidFill>
                  <a:srgbClr val="FF0000"/>
                </a:solidFill>
              </a:rPr>
              <a:t>URL</a:t>
            </a:r>
            <a:r>
              <a:rPr lang="zh-CN" altLang="en-US" b="1" dirty="0"/>
              <a:t>来指明因特网上任何种类“资源”的位置。</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488746"/>
          </a:xfrm>
          <a:prstGeom prst="rect">
            <a:avLst/>
          </a:prstGeom>
          <a:noFill/>
        </p:spPr>
        <p:txBody>
          <a:bodyPr wrap="square" lIns="91440" tIns="45720" rIns="91440" bIns="45720" anchor="ctr">
            <a:noAutofit/>
          </a:bodyPr>
          <a:lstStyle/>
          <a:p>
            <a:r>
              <a:rPr lang="en-US" altLang="zh-CN" b="1" dirty="0"/>
              <a:t>URL</a:t>
            </a:r>
            <a:r>
              <a:rPr lang="zh-CN" altLang="en-US" b="1" dirty="0"/>
              <a:t>的一般形式由以下四个部分组成：</a:t>
            </a:r>
            <a:endParaRPr lang="en-US" altLang="zh-CN" b="1" dirty="0"/>
          </a:p>
        </p:txBody>
      </p:sp>
      <p:grpSp>
        <p:nvGrpSpPr>
          <p:cNvPr id="7" name="组合 6">
            <a:extLst>
              <a:ext uri="{FF2B5EF4-FFF2-40B4-BE49-F238E27FC236}">
                <a16:creationId xmlns:a16="http://schemas.microsoft.com/office/drawing/2014/main" id="{2DFA2E27-1514-9D60-58D6-C026AE39DABE}"/>
              </a:ext>
            </a:extLst>
          </p:cNvPr>
          <p:cNvGrpSpPr/>
          <p:nvPr/>
        </p:nvGrpSpPr>
        <p:grpSpPr>
          <a:xfrm>
            <a:off x="1016000" y="2391997"/>
            <a:ext cx="10394790" cy="444137"/>
            <a:chOff x="1016000" y="2593790"/>
            <a:chExt cx="10394790" cy="444137"/>
          </a:xfrm>
        </p:grpSpPr>
        <p:sp>
          <p:nvSpPr>
            <p:cNvPr id="5" name="矩形 4">
              <a:extLst>
                <a:ext uri="{FF2B5EF4-FFF2-40B4-BE49-F238E27FC236}">
                  <a16:creationId xmlns:a16="http://schemas.microsoft.com/office/drawing/2014/main" id="{E26D51A6-1BDD-027C-BDB4-306E75C4723C}"/>
                </a:ext>
              </a:extLst>
            </p:cNvPr>
            <p:cNvSpPr/>
            <p:nvPr/>
          </p:nvSpPr>
          <p:spPr>
            <a:xfrm>
              <a:off x="1016000" y="2593790"/>
              <a:ext cx="10394790" cy="44413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6" name="文本框 5">
              <a:extLst>
                <a:ext uri="{FF2B5EF4-FFF2-40B4-BE49-F238E27FC236}">
                  <a16:creationId xmlns:a16="http://schemas.microsoft.com/office/drawing/2014/main" id="{4EF29771-7E8E-D6E4-D7CB-7609A1369FAE}"/>
                </a:ext>
              </a:extLst>
            </p:cNvPr>
            <p:cNvSpPr txBox="1"/>
            <p:nvPr/>
          </p:nvSpPr>
          <p:spPr>
            <a:xfrm>
              <a:off x="3012141" y="2613454"/>
              <a:ext cx="5955126" cy="400110"/>
            </a:xfrm>
            <a:prstGeom prst="rect">
              <a:avLst/>
            </a:prstGeom>
            <a:noFill/>
          </p:spPr>
          <p:txBody>
            <a:bodyPr wrap="square" rtlCol="0">
              <a:spAutoFit/>
            </a:bodyPr>
            <a:lstStyle/>
            <a:p>
              <a:pPr algn="ctr"/>
              <a:r>
                <a:rPr lang="en-US" altLang="zh-CN" sz="2000" b="1" spc="600" dirty="0">
                  <a:latin typeface="+mn-ea"/>
                </a:rPr>
                <a:t>&lt;</a:t>
              </a:r>
              <a:r>
                <a:rPr lang="zh-CN" altLang="en-US" sz="2000" b="1" spc="600" dirty="0">
                  <a:solidFill>
                    <a:srgbClr val="FF0000"/>
                  </a:solidFill>
                  <a:latin typeface="+mn-ea"/>
                </a:rPr>
                <a:t>协议</a:t>
              </a:r>
              <a:r>
                <a:rPr lang="en-US" altLang="zh-CN" sz="2000" b="1" spc="600" dirty="0">
                  <a:latin typeface="+mn-ea"/>
                </a:rPr>
                <a:t>&gt;://&lt;</a:t>
              </a:r>
              <a:r>
                <a:rPr lang="zh-CN" altLang="en-US" sz="2000" b="1" spc="600" dirty="0">
                  <a:solidFill>
                    <a:schemeClr val="accent2"/>
                  </a:solidFill>
                  <a:latin typeface="+mn-ea"/>
                </a:rPr>
                <a:t>主机</a:t>
              </a:r>
              <a:r>
                <a:rPr lang="en-US" altLang="zh-CN" sz="2000" b="1" spc="600" dirty="0">
                  <a:latin typeface="+mn-ea"/>
                </a:rPr>
                <a:t>&gt;:&lt;</a:t>
              </a:r>
              <a:r>
                <a:rPr lang="zh-CN" altLang="en-US" sz="2000" b="1" spc="600" dirty="0">
                  <a:solidFill>
                    <a:srgbClr val="7030A0"/>
                  </a:solidFill>
                  <a:latin typeface="+mn-ea"/>
                </a:rPr>
                <a:t>端口</a:t>
              </a:r>
              <a:r>
                <a:rPr lang="en-US" altLang="zh-CN" sz="2000" b="1" spc="600" dirty="0">
                  <a:latin typeface="+mn-ea"/>
                </a:rPr>
                <a:t>&gt;/&lt;</a:t>
              </a:r>
              <a:r>
                <a:rPr lang="zh-CN" altLang="en-US" sz="2000" b="1" spc="600" dirty="0">
                  <a:solidFill>
                    <a:srgbClr val="00B0F0"/>
                  </a:solidFill>
                  <a:latin typeface="+mn-ea"/>
                </a:rPr>
                <a:t>路径</a:t>
              </a:r>
              <a:r>
                <a:rPr lang="en-US" altLang="zh-CN" sz="2000" b="1" spc="600" dirty="0">
                  <a:latin typeface="+mn-ea"/>
                </a:rPr>
                <a:t>&gt;</a:t>
              </a:r>
              <a:endParaRPr lang="zh-CN" altLang="en-US" sz="2000" b="1" spc="600" dirty="0">
                <a:latin typeface="+mn-ea"/>
              </a:endParaRPr>
            </a:p>
          </p:txBody>
        </p:sp>
      </p:grpSp>
      <p:pic>
        <p:nvPicPr>
          <p:cNvPr id="8" name="图片 7" descr="图形用户界面, 应用程序, Word&#10;&#10;描述已自动生成">
            <a:extLst>
              <a:ext uri="{FF2B5EF4-FFF2-40B4-BE49-F238E27FC236}">
                <a16:creationId xmlns:a16="http://schemas.microsoft.com/office/drawing/2014/main" id="{3B3874C7-D56C-FFDF-3F35-2ABE033CC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06" y="2943117"/>
            <a:ext cx="5220452" cy="3349115"/>
          </a:xfrm>
          <a:prstGeom prst="rect">
            <a:avLst/>
          </a:prstGeom>
        </p:spPr>
      </p:pic>
      <p:sp>
        <p:nvSpPr>
          <p:cNvPr id="9" name="矩形 8">
            <a:extLst>
              <a:ext uri="{FF2B5EF4-FFF2-40B4-BE49-F238E27FC236}">
                <a16:creationId xmlns:a16="http://schemas.microsoft.com/office/drawing/2014/main" id="{8F3D7F99-54E2-0F47-531B-DDDBBD04F2A1}"/>
              </a:ext>
            </a:extLst>
          </p:cNvPr>
          <p:cNvSpPr/>
          <p:nvPr/>
        </p:nvSpPr>
        <p:spPr>
          <a:xfrm>
            <a:off x="2012710" y="314149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9004AC6-0C52-209F-460B-974A4981F495}"/>
              </a:ext>
            </a:extLst>
          </p:cNvPr>
          <p:cNvSpPr txBox="1"/>
          <p:nvPr/>
        </p:nvSpPr>
        <p:spPr>
          <a:xfrm>
            <a:off x="1929403" y="3066896"/>
            <a:ext cx="1752576" cy="246221"/>
          </a:xfrm>
          <a:prstGeom prst="rect">
            <a:avLst/>
          </a:prstGeom>
          <a:noFill/>
        </p:spPr>
        <p:txBody>
          <a:bodyPr wrap="square" lIns="91440" tIns="0" rIns="91440" bIns="0" rtlCol="0">
            <a:spAutoFit/>
          </a:bodyPr>
          <a:lstStyle/>
          <a:p>
            <a:r>
              <a:rPr lang="en-US" altLang="zh-CN" sz="1600" b="1" dirty="0"/>
              <a:t>www.hnsut.cn</a:t>
            </a:r>
            <a:endParaRPr lang="zh-CN" altLang="en-US" sz="1600" b="1" dirty="0"/>
          </a:p>
        </p:txBody>
      </p:sp>
      <p:pic>
        <p:nvPicPr>
          <p:cNvPr id="11" name="图片 10" descr="日历&#10;&#10;描述已自动生成">
            <a:extLst>
              <a:ext uri="{FF2B5EF4-FFF2-40B4-BE49-F238E27FC236}">
                <a16:creationId xmlns:a16="http://schemas.microsoft.com/office/drawing/2014/main" id="{22607FDD-277C-C420-3CA6-C25A1C63A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06" y="3407292"/>
            <a:ext cx="5220452" cy="2873076"/>
          </a:xfrm>
          <a:prstGeom prst="rect">
            <a:avLst/>
          </a:prstGeom>
        </p:spPr>
      </p:pic>
      <p:sp>
        <p:nvSpPr>
          <p:cNvPr id="13" name="矩形 12">
            <a:extLst>
              <a:ext uri="{FF2B5EF4-FFF2-40B4-BE49-F238E27FC236}">
                <a16:creationId xmlns:a16="http://schemas.microsoft.com/office/drawing/2014/main" id="{6E8A3E30-5FDB-8F98-DE0D-B5B68ABA966E}"/>
              </a:ext>
            </a:extLst>
          </p:cNvPr>
          <p:cNvSpPr/>
          <p:nvPr/>
        </p:nvSpPr>
        <p:spPr>
          <a:xfrm>
            <a:off x="10076285" y="3036492"/>
            <a:ext cx="171996"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4" name="矩形 13">
            <a:extLst>
              <a:ext uri="{FF2B5EF4-FFF2-40B4-BE49-F238E27FC236}">
                <a16:creationId xmlns:a16="http://schemas.microsoft.com/office/drawing/2014/main" id="{43A5D240-03E9-73BA-1B8C-DC863797CAEE}"/>
              </a:ext>
            </a:extLst>
          </p:cNvPr>
          <p:cNvSpPr/>
          <p:nvPr/>
        </p:nvSpPr>
        <p:spPr>
          <a:xfrm>
            <a:off x="9730931" y="3036492"/>
            <a:ext cx="327938"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6" name="矩形 15">
            <a:extLst>
              <a:ext uri="{FF2B5EF4-FFF2-40B4-BE49-F238E27FC236}">
                <a16:creationId xmlns:a16="http://schemas.microsoft.com/office/drawing/2014/main" id="{7C26EB9B-7774-374E-C9C3-A29A523212D7}"/>
              </a:ext>
            </a:extLst>
          </p:cNvPr>
          <p:cNvSpPr/>
          <p:nvPr/>
        </p:nvSpPr>
        <p:spPr>
          <a:xfrm>
            <a:off x="7424673" y="3036492"/>
            <a:ext cx="2179173"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7" name="矩形 16">
            <a:extLst>
              <a:ext uri="{FF2B5EF4-FFF2-40B4-BE49-F238E27FC236}">
                <a16:creationId xmlns:a16="http://schemas.microsoft.com/office/drawing/2014/main" id="{01CE6FE7-F7A1-96A9-9E7E-CD846EC3D47B}"/>
              </a:ext>
            </a:extLst>
          </p:cNvPr>
          <p:cNvSpPr/>
          <p:nvPr/>
        </p:nvSpPr>
        <p:spPr>
          <a:xfrm>
            <a:off x="6288206" y="3036492"/>
            <a:ext cx="751966"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grpSp>
        <p:nvGrpSpPr>
          <p:cNvPr id="26" name="组合 25">
            <a:extLst>
              <a:ext uri="{FF2B5EF4-FFF2-40B4-BE49-F238E27FC236}">
                <a16:creationId xmlns:a16="http://schemas.microsoft.com/office/drawing/2014/main" id="{E052F9E7-5CDB-E5BA-4437-A2AEEA133173}"/>
              </a:ext>
            </a:extLst>
          </p:cNvPr>
          <p:cNvGrpSpPr/>
          <p:nvPr/>
        </p:nvGrpSpPr>
        <p:grpSpPr>
          <a:xfrm>
            <a:off x="3273398" y="3036492"/>
            <a:ext cx="8767630" cy="461665"/>
            <a:chOff x="3273398" y="3036492"/>
            <a:chExt cx="8767630" cy="461665"/>
          </a:xfrm>
        </p:grpSpPr>
        <p:sp>
          <p:nvSpPr>
            <p:cNvPr id="20" name="文本框 19">
              <a:extLst>
                <a:ext uri="{FF2B5EF4-FFF2-40B4-BE49-F238E27FC236}">
                  <a16:creationId xmlns:a16="http://schemas.microsoft.com/office/drawing/2014/main" id="{9B2AF433-F01A-1850-2D33-8F7763779882}"/>
                </a:ext>
              </a:extLst>
            </p:cNvPr>
            <p:cNvSpPr txBox="1"/>
            <p:nvPr/>
          </p:nvSpPr>
          <p:spPr>
            <a:xfrm>
              <a:off x="6307386" y="3036492"/>
              <a:ext cx="5733642" cy="461665"/>
            </a:xfrm>
            <a:prstGeom prst="rect">
              <a:avLst/>
            </a:prstGeom>
            <a:noFill/>
            <a:ln>
              <a:noFill/>
            </a:ln>
          </p:spPr>
          <p:txBody>
            <a:bodyPr wrap="square" rtlCol="0">
              <a:spAutoFit/>
            </a:bodyPr>
            <a:lstStyle/>
            <a:p>
              <a:pPr algn="ctr"/>
              <a:r>
                <a:rPr lang="en-US" altLang="zh-CN" sz="2400" b="1" dirty="0">
                  <a:solidFill>
                    <a:srgbClr val="FF0000"/>
                  </a:solidFill>
                  <a:latin typeface="+mn-ea"/>
                </a:rPr>
                <a:t>http</a:t>
              </a:r>
              <a:r>
                <a:rPr lang="en-US" altLang="zh-CN" sz="2400" b="1" dirty="0">
                  <a:latin typeface="+mn-ea"/>
                </a:rPr>
                <a:t>://</a:t>
              </a:r>
              <a:r>
                <a:rPr lang="en-US" altLang="zh-CN" sz="2400" b="1" dirty="0">
                  <a:solidFill>
                    <a:srgbClr val="F5811E"/>
                  </a:solidFill>
                  <a:latin typeface="+mn-ea"/>
                </a:rPr>
                <a:t>www.hnust.cn</a:t>
              </a:r>
              <a:r>
                <a:rPr lang="en-US" altLang="zh-CN" sz="2400" b="1" dirty="0">
                  <a:latin typeface="+mn-ea"/>
                </a:rPr>
                <a:t>:</a:t>
              </a:r>
              <a:r>
                <a:rPr lang="en-US" altLang="zh-CN" sz="2400" b="1" dirty="0">
                  <a:solidFill>
                    <a:srgbClr val="7030A0"/>
                  </a:solidFill>
                  <a:latin typeface="+mn-ea"/>
                </a:rPr>
                <a:t>80</a:t>
              </a:r>
              <a:r>
                <a:rPr lang="en-US" altLang="zh-CN" sz="2400" b="1" dirty="0">
                  <a:solidFill>
                    <a:srgbClr val="03ACF1"/>
                  </a:solidFill>
                  <a:latin typeface="+mn-ea"/>
                </a:rPr>
                <a:t>/</a:t>
              </a:r>
              <a:r>
                <a:rPr lang="en-US" altLang="zh-CN" sz="2400" b="1" dirty="0">
                  <a:latin typeface="+mn-ea"/>
                </a:rPr>
                <a:t>index.htm</a:t>
              </a:r>
              <a:endParaRPr lang="zh-CN" altLang="en-US" sz="2400" b="1" dirty="0">
                <a:latin typeface="+mn-ea"/>
              </a:endParaRPr>
            </a:p>
          </p:txBody>
        </p:sp>
        <p:cxnSp>
          <p:nvCxnSpPr>
            <p:cNvPr id="23" name="直接箭头连接符 22">
              <a:extLst>
                <a:ext uri="{FF2B5EF4-FFF2-40B4-BE49-F238E27FC236}">
                  <a16:creationId xmlns:a16="http://schemas.microsoft.com/office/drawing/2014/main" id="{9DD8E71D-45D5-1EAC-21DC-8859CAFA110B}"/>
                </a:ext>
              </a:extLst>
            </p:cNvPr>
            <p:cNvCxnSpPr>
              <a:cxnSpLocks/>
            </p:cNvCxnSpPr>
            <p:nvPr/>
          </p:nvCxnSpPr>
          <p:spPr>
            <a:xfrm>
              <a:off x="3273398" y="3238698"/>
              <a:ext cx="3153039" cy="0"/>
            </a:xfrm>
            <a:prstGeom prst="straightConnector1">
              <a:avLst/>
            </a:prstGeom>
            <a:ln w="50800">
              <a:solidFill>
                <a:schemeClr val="tx1"/>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30" name="图片 29" descr="徽标, 图标&#10;&#10;描述已自动生成">
            <a:extLst>
              <a:ext uri="{FF2B5EF4-FFF2-40B4-BE49-F238E27FC236}">
                <a16:creationId xmlns:a16="http://schemas.microsoft.com/office/drawing/2014/main" id="{46522403-2EF2-60C9-F204-415A84B151AF}"/>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tretch>
            <a:fillRect/>
          </a:stretch>
        </p:blipFill>
        <p:spPr>
          <a:xfrm>
            <a:off x="1692602" y="5341527"/>
            <a:ext cx="950705" cy="950705"/>
          </a:xfrm>
          <a:prstGeom prst="rect">
            <a:avLst/>
          </a:prstGeom>
        </p:spPr>
      </p:pic>
      <p:grpSp>
        <p:nvGrpSpPr>
          <p:cNvPr id="31" name="组合 30">
            <a:extLst>
              <a:ext uri="{FF2B5EF4-FFF2-40B4-BE49-F238E27FC236}">
                <a16:creationId xmlns:a16="http://schemas.microsoft.com/office/drawing/2014/main" id="{A1EF76D5-F204-7294-A0E2-BC42CF13C086}"/>
              </a:ext>
            </a:extLst>
          </p:cNvPr>
          <p:cNvGrpSpPr/>
          <p:nvPr/>
        </p:nvGrpSpPr>
        <p:grpSpPr>
          <a:xfrm>
            <a:off x="304799" y="749300"/>
            <a:ext cx="6392777" cy="400110"/>
            <a:chOff x="424117" y="898245"/>
            <a:chExt cx="6223578" cy="400110"/>
          </a:xfrm>
        </p:grpSpPr>
        <p:sp>
          <p:nvSpPr>
            <p:cNvPr id="32" name="平行四边形 31">
              <a:extLst>
                <a:ext uri="{FF2B5EF4-FFF2-40B4-BE49-F238E27FC236}">
                  <a16:creationId xmlns:a16="http://schemas.microsoft.com/office/drawing/2014/main" id="{04AA1263-A3D8-EE18-1166-5C0D4C40071B}"/>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3" name="文本框 32">
              <a:extLst>
                <a:ext uri="{FF2B5EF4-FFF2-40B4-BE49-F238E27FC236}">
                  <a16:creationId xmlns:a16="http://schemas.microsoft.com/office/drawing/2014/main" id="{14A42FAD-5016-8F1F-2593-E91B5C2DC16B}"/>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统一资源定位符</a:t>
              </a:r>
            </a:p>
          </p:txBody>
        </p:sp>
      </p:grpSp>
    </p:spTree>
    <p:custDataLst>
      <p:tags r:id="rId1"/>
    </p:custDataLst>
    <p:extLst>
      <p:ext uri="{BB962C8B-B14F-4D97-AF65-F5344CB8AC3E}">
        <p14:creationId xmlns:p14="http://schemas.microsoft.com/office/powerpoint/2010/main" val="85694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ppt_y</p:attrName>
                                        </p:attrNameLst>
                                      </p:cBhvr>
                                      <p:tavLst>
                                        <p:tav tm="0">
                                          <p:val>
                                            <p:strVal val="#ppt_y+#ppt_h*1.125000"/>
                                          </p:val>
                                        </p:tav>
                                        <p:tav tm="100000">
                                          <p:val>
                                            <p:strVal val="#ppt_y"/>
                                          </p:val>
                                        </p:tav>
                                      </p:tavLst>
                                    </p:anim>
                                    <p:animEffect transition="in" filter="wipe(up)">
                                      <p:cBhvr>
                                        <p:cTn id="17" dur="500"/>
                                        <p:tgtEl>
                                          <p:spTgt spid="30"/>
                                        </p:tgtEl>
                                      </p:cBhvr>
                                    </p:animEffect>
                                  </p:childTnLst>
                                </p:cTn>
                              </p:par>
                            </p:childTnLst>
                          </p:cTn>
                        </p:par>
                        <p:par>
                          <p:cTn id="18" fill="hold">
                            <p:stCondLst>
                              <p:cond delay="500"/>
                            </p:stCondLst>
                            <p:childTnLst>
                              <p:par>
                                <p:cTn id="19" presetID="26" presetClass="emph" presetSubtype="0" fill="hold" nodeType="afterEffect">
                                  <p:stCondLst>
                                    <p:cond delay="0"/>
                                  </p:stCondLst>
                                  <p:childTnLst>
                                    <p:animEffect transition="out" filter="fade">
                                      <p:cBhvr>
                                        <p:cTn id="20" dur="500" tmFilter="0, 0; .2, .5; .8, .5; 1, 0"/>
                                        <p:tgtEl>
                                          <p:spTgt spid="30"/>
                                        </p:tgtEl>
                                      </p:cBhvr>
                                    </p:animEffect>
                                    <p:animScale>
                                      <p:cBhvr>
                                        <p:cTn id="21" dur="250" autoRev="1" fill="hold"/>
                                        <p:tgtEl>
                                          <p:spTgt spid="30"/>
                                        </p:tgtEl>
                                      </p:cBhvr>
                                      <p:by x="105000" y="105000"/>
                                    </p:animScale>
                                  </p:childTnLst>
                                </p:cTn>
                              </p:par>
                            </p:childTnLst>
                          </p:cTn>
                        </p:par>
                        <p:par>
                          <p:cTn id="22" fill="hold">
                            <p:stCondLst>
                              <p:cond delay="1000"/>
                            </p:stCondLst>
                            <p:childTnLst>
                              <p:par>
                                <p:cTn id="23" presetID="42" presetClass="exit" presetSubtype="0" fill="hold" nodeType="afterEffect">
                                  <p:stCondLst>
                                    <p:cond delay="0"/>
                                  </p:stCondLst>
                                  <p:childTnLst>
                                    <p:animEffect transition="out" filter="fade">
                                      <p:cBhvr>
                                        <p:cTn id="24" dur="1000"/>
                                        <p:tgtEl>
                                          <p:spTgt spid="30"/>
                                        </p:tgtEl>
                                      </p:cBhvr>
                                    </p:animEffect>
                                    <p:anim calcmode="lin" valueType="num">
                                      <p:cBhvr>
                                        <p:cTn id="25" dur="1000"/>
                                        <p:tgtEl>
                                          <p:spTgt spid="30"/>
                                        </p:tgtEl>
                                        <p:attrNameLst>
                                          <p:attrName>ppt_x</p:attrName>
                                        </p:attrNameLst>
                                      </p:cBhvr>
                                      <p:tavLst>
                                        <p:tav tm="0">
                                          <p:val>
                                            <p:strVal val="ppt_x"/>
                                          </p:val>
                                        </p:tav>
                                        <p:tav tm="100000">
                                          <p:val>
                                            <p:strVal val="ppt_x"/>
                                          </p:val>
                                        </p:tav>
                                      </p:tavLst>
                                    </p:anim>
                                    <p:anim calcmode="lin" valueType="num">
                                      <p:cBhvr>
                                        <p:cTn id="26" dur="1000"/>
                                        <p:tgtEl>
                                          <p:spTgt spid="30"/>
                                        </p:tgtEl>
                                        <p:attrNameLst>
                                          <p:attrName>ppt_y</p:attrName>
                                        </p:attrNameLst>
                                      </p:cBhvr>
                                      <p:tavLst>
                                        <p:tav tm="0">
                                          <p:val>
                                            <p:strVal val="ppt_y"/>
                                          </p:val>
                                        </p:tav>
                                        <p:tav tm="100000">
                                          <p:val>
                                            <p:strVal val="ppt_y+.1"/>
                                          </p:val>
                                        </p:tav>
                                      </p:tavLst>
                                    </p:anim>
                                    <p:set>
                                      <p:cBhvr>
                                        <p:cTn id="27"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为了方便地访问在世界范围的文档，万维网使用</a:t>
            </a:r>
            <a:r>
              <a:rPr lang="zh-CN" altLang="en-US" b="1" dirty="0">
                <a:solidFill>
                  <a:srgbClr val="FF0000"/>
                </a:solidFill>
              </a:rPr>
              <a:t>统一资源定位符</a:t>
            </a:r>
            <a:r>
              <a:rPr lang="en-US" altLang="zh-CN" b="1" dirty="0">
                <a:solidFill>
                  <a:srgbClr val="FF0000"/>
                </a:solidFill>
              </a:rPr>
              <a:t>URL</a:t>
            </a:r>
            <a:r>
              <a:rPr lang="zh-CN" altLang="en-US" b="1" dirty="0"/>
              <a:t>来指明因特网上任何种类“资源”的位置。</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488746"/>
          </a:xfrm>
          <a:prstGeom prst="rect">
            <a:avLst/>
          </a:prstGeom>
          <a:noFill/>
        </p:spPr>
        <p:txBody>
          <a:bodyPr wrap="square" lIns="91440" tIns="45720" rIns="91440" bIns="45720" anchor="ctr">
            <a:noAutofit/>
          </a:bodyPr>
          <a:lstStyle/>
          <a:p>
            <a:r>
              <a:rPr lang="en-US" altLang="zh-CN" b="1" dirty="0"/>
              <a:t>URL</a:t>
            </a:r>
            <a:r>
              <a:rPr lang="zh-CN" altLang="en-US" b="1" dirty="0"/>
              <a:t>的一般形式由以下四个部分组成：</a:t>
            </a:r>
            <a:endParaRPr lang="en-US" altLang="zh-CN" b="1" dirty="0"/>
          </a:p>
        </p:txBody>
      </p:sp>
      <p:grpSp>
        <p:nvGrpSpPr>
          <p:cNvPr id="7" name="组合 6">
            <a:extLst>
              <a:ext uri="{FF2B5EF4-FFF2-40B4-BE49-F238E27FC236}">
                <a16:creationId xmlns:a16="http://schemas.microsoft.com/office/drawing/2014/main" id="{2DFA2E27-1514-9D60-58D6-C026AE39DABE}"/>
              </a:ext>
            </a:extLst>
          </p:cNvPr>
          <p:cNvGrpSpPr/>
          <p:nvPr/>
        </p:nvGrpSpPr>
        <p:grpSpPr>
          <a:xfrm>
            <a:off x="1016000" y="2391997"/>
            <a:ext cx="10394790" cy="444137"/>
            <a:chOff x="1016000" y="2593790"/>
            <a:chExt cx="10394790" cy="444137"/>
          </a:xfrm>
        </p:grpSpPr>
        <p:sp>
          <p:nvSpPr>
            <p:cNvPr id="5" name="矩形 4">
              <a:extLst>
                <a:ext uri="{FF2B5EF4-FFF2-40B4-BE49-F238E27FC236}">
                  <a16:creationId xmlns:a16="http://schemas.microsoft.com/office/drawing/2014/main" id="{E26D51A6-1BDD-027C-BDB4-306E75C4723C}"/>
                </a:ext>
              </a:extLst>
            </p:cNvPr>
            <p:cNvSpPr/>
            <p:nvPr/>
          </p:nvSpPr>
          <p:spPr>
            <a:xfrm>
              <a:off x="1016000" y="2593790"/>
              <a:ext cx="10394790" cy="44413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6" name="文本框 5">
              <a:extLst>
                <a:ext uri="{FF2B5EF4-FFF2-40B4-BE49-F238E27FC236}">
                  <a16:creationId xmlns:a16="http://schemas.microsoft.com/office/drawing/2014/main" id="{4EF29771-7E8E-D6E4-D7CB-7609A1369FAE}"/>
                </a:ext>
              </a:extLst>
            </p:cNvPr>
            <p:cNvSpPr txBox="1"/>
            <p:nvPr/>
          </p:nvSpPr>
          <p:spPr>
            <a:xfrm>
              <a:off x="3012141" y="2613454"/>
              <a:ext cx="5955126" cy="400110"/>
            </a:xfrm>
            <a:prstGeom prst="rect">
              <a:avLst/>
            </a:prstGeom>
            <a:noFill/>
          </p:spPr>
          <p:txBody>
            <a:bodyPr wrap="square" rtlCol="0">
              <a:spAutoFit/>
            </a:bodyPr>
            <a:lstStyle/>
            <a:p>
              <a:pPr algn="ctr"/>
              <a:r>
                <a:rPr lang="en-US" altLang="zh-CN" sz="2000" b="1" spc="600" dirty="0">
                  <a:latin typeface="+mn-ea"/>
                </a:rPr>
                <a:t>&lt;</a:t>
              </a:r>
              <a:r>
                <a:rPr lang="zh-CN" altLang="en-US" sz="2000" b="1" spc="600" dirty="0">
                  <a:solidFill>
                    <a:srgbClr val="FF0000"/>
                  </a:solidFill>
                  <a:latin typeface="+mn-ea"/>
                </a:rPr>
                <a:t>协议</a:t>
              </a:r>
              <a:r>
                <a:rPr lang="en-US" altLang="zh-CN" sz="2000" b="1" spc="600" dirty="0">
                  <a:latin typeface="+mn-ea"/>
                </a:rPr>
                <a:t>&gt;://&lt;</a:t>
              </a:r>
              <a:r>
                <a:rPr lang="zh-CN" altLang="en-US" sz="2000" b="1" spc="600" dirty="0">
                  <a:solidFill>
                    <a:schemeClr val="accent2"/>
                  </a:solidFill>
                  <a:latin typeface="+mn-ea"/>
                </a:rPr>
                <a:t>主机</a:t>
              </a:r>
              <a:r>
                <a:rPr lang="en-US" altLang="zh-CN" sz="2000" b="1" spc="600" dirty="0">
                  <a:latin typeface="+mn-ea"/>
                </a:rPr>
                <a:t>&gt;:&lt;</a:t>
              </a:r>
              <a:r>
                <a:rPr lang="zh-CN" altLang="en-US" sz="2000" b="1" spc="600" dirty="0">
                  <a:solidFill>
                    <a:srgbClr val="7030A0"/>
                  </a:solidFill>
                  <a:latin typeface="+mn-ea"/>
                </a:rPr>
                <a:t>端口</a:t>
              </a:r>
              <a:r>
                <a:rPr lang="en-US" altLang="zh-CN" sz="2000" b="1" spc="600" dirty="0">
                  <a:latin typeface="+mn-ea"/>
                </a:rPr>
                <a:t>&gt;/&lt;</a:t>
              </a:r>
              <a:r>
                <a:rPr lang="zh-CN" altLang="en-US" sz="2000" b="1" spc="600" dirty="0">
                  <a:solidFill>
                    <a:srgbClr val="00B0F0"/>
                  </a:solidFill>
                  <a:latin typeface="+mn-ea"/>
                </a:rPr>
                <a:t>路径</a:t>
              </a:r>
              <a:r>
                <a:rPr lang="en-US" altLang="zh-CN" sz="2000" b="1" spc="600" dirty="0">
                  <a:latin typeface="+mn-ea"/>
                </a:rPr>
                <a:t>&gt;</a:t>
              </a:r>
              <a:endParaRPr lang="zh-CN" altLang="en-US" sz="2000" b="1" spc="600" dirty="0">
                <a:latin typeface="+mn-ea"/>
              </a:endParaRPr>
            </a:p>
          </p:txBody>
        </p:sp>
      </p:grpSp>
      <p:pic>
        <p:nvPicPr>
          <p:cNvPr id="8" name="图片 7" descr="图形用户界面, 应用程序, Word&#10;&#10;描述已自动生成">
            <a:extLst>
              <a:ext uri="{FF2B5EF4-FFF2-40B4-BE49-F238E27FC236}">
                <a16:creationId xmlns:a16="http://schemas.microsoft.com/office/drawing/2014/main" id="{3B3874C7-D56C-FFDF-3F35-2ABE033CC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06" y="2943117"/>
            <a:ext cx="5220452" cy="3349115"/>
          </a:xfrm>
          <a:prstGeom prst="rect">
            <a:avLst/>
          </a:prstGeom>
        </p:spPr>
      </p:pic>
      <p:sp>
        <p:nvSpPr>
          <p:cNvPr id="9" name="矩形 8">
            <a:extLst>
              <a:ext uri="{FF2B5EF4-FFF2-40B4-BE49-F238E27FC236}">
                <a16:creationId xmlns:a16="http://schemas.microsoft.com/office/drawing/2014/main" id="{8F3D7F99-54E2-0F47-531B-DDDBBD04F2A1}"/>
              </a:ext>
            </a:extLst>
          </p:cNvPr>
          <p:cNvSpPr/>
          <p:nvPr/>
        </p:nvSpPr>
        <p:spPr>
          <a:xfrm>
            <a:off x="2012710" y="314149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E8A3E30-5FDB-8F98-DE0D-B5B68ABA966E}"/>
              </a:ext>
            </a:extLst>
          </p:cNvPr>
          <p:cNvSpPr/>
          <p:nvPr/>
        </p:nvSpPr>
        <p:spPr>
          <a:xfrm>
            <a:off x="10076285" y="3036492"/>
            <a:ext cx="171996"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4" name="矩形 13">
            <a:extLst>
              <a:ext uri="{FF2B5EF4-FFF2-40B4-BE49-F238E27FC236}">
                <a16:creationId xmlns:a16="http://schemas.microsoft.com/office/drawing/2014/main" id="{43A5D240-03E9-73BA-1B8C-DC863797CAEE}"/>
              </a:ext>
            </a:extLst>
          </p:cNvPr>
          <p:cNvSpPr/>
          <p:nvPr/>
        </p:nvSpPr>
        <p:spPr>
          <a:xfrm>
            <a:off x="9730931" y="3036492"/>
            <a:ext cx="327938"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6" name="矩形 15">
            <a:extLst>
              <a:ext uri="{FF2B5EF4-FFF2-40B4-BE49-F238E27FC236}">
                <a16:creationId xmlns:a16="http://schemas.microsoft.com/office/drawing/2014/main" id="{7C26EB9B-7774-374E-C9C3-A29A523212D7}"/>
              </a:ext>
            </a:extLst>
          </p:cNvPr>
          <p:cNvSpPr/>
          <p:nvPr/>
        </p:nvSpPr>
        <p:spPr>
          <a:xfrm>
            <a:off x="7424673" y="3036492"/>
            <a:ext cx="2179173"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7" name="矩形 16">
            <a:extLst>
              <a:ext uri="{FF2B5EF4-FFF2-40B4-BE49-F238E27FC236}">
                <a16:creationId xmlns:a16="http://schemas.microsoft.com/office/drawing/2014/main" id="{01CE6FE7-F7A1-96A9-9E7E-CD846EC3D47B}"/>
              </a:ext>
            </a:extLst>
          </p:cNvPr>
          <p:cNvSpPr/>
          <p:nvPr/>
        </p:nvSpPr>
        <p:spPr>
          <a:xfrm>
            <a:off x="6288206" y="3036492"/>
            <a:ext cx="751966"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20" name="文本框 19">
            <a:extLst>
              <a:ext uri="{FF2B5EF4-FFF2-40B4-BE49-F238E27FC236}">
                <a16:creationId xmlns:a16="http://schemas.microsoft.com/office/drawing/2014/main" id="{9B2AF433-F01A-1850-2D33-8F7763779882}"/>
              </a:ext>
            </a:extLst>
          </p:cNvPr>
          <p:cNvSpPr txBox="1"/>
          <p:nvPr/>
        </p:nvSpPr>
        <p:spPr>
          <a:xfrm>
            <a:off x="6111369" y="2999907"/>
            <a:ext cx="5830473" cy="400110"/>
          </a:xfrm>
          <a:prstGeom prst="rect">
            <a:avLst/>
          </a:prstGeom>
          <a:noFill/>
          <a:ln>
            <a:noFill/>
          </a:ln>
        </p:spPr>
        <p:txBody>
          <a:bodyPr wrap="square" rtlCol="0">
            <a:spAutoFit/>
          </a:bodyPr>
          <a:lstStyle/>
          <a:p>
            <a:pPr algn="ctr"/>
            <a:r>
              <a:rPr lang="en-US" altLang="zh-CN" sz="2000" b="1" dirty="0">
                <a:solidFill>
                  <a:srgbClr val="FF0000"/>
                </a:solidFill>
                <a:latin typeface="+mn-ea"/>
              </a:rPr>
              <a:t>http</a:t>
            </a:r>
            <a:r>
              <a:rPr lang="en-US" altLang="zh-CN" sz="2000" b="1" dirty="0">
                <a:latin typeface="+mn-ea"/>
              </a:rPr>
              <a:t>://</a:t>
            </a:r>
            <a:r>
              <a:rPr lang="en-US" altLang="zh-CN" sz="2000" b="1" dirty="0">
                <a:solidFill>
                  <a:srgbClr val="F5811E"/>
                </a:solidFill>
                <a:latin typeface="+mn-ea"/>
              </a:rPr>
              <a:t>www.hnust.cn</a:t>
            </a:r>
            <a:r>
              <a:rPr lang="en-US" altLang="zh-CN" sz="2000" b="1" dirty="0">
                <a:latin typeface="+mn-ea"/>
              </a:rPr>
              <a:t>:</a:t>
            </a:r>
            <a:r>
              <a:rPr lang="en-US" altLang="zh-CN" sz="2000" b="1" dirty="0">
                <a:solidFill>
                  <a:srgbClr val="7030A0"/>
                </a:solidFill>
                <a:latin typeface="+mn-ea"/>
              </a:rPr>
              <a:t>80</a:t>
            </a:r>
            <a:r>
              <a:rPr lang="en-US" altLang="zh-CN" sz="2000" b="1" dirty="0">
                <a:solidFill>
                  <a:srgbClr val="03ACF1"/>
                </a:solidFill>
                <a:latin typeface="+mn-ea"/>
              </a:rPr>
              <a:t>/ggtz/</a:t>
            </a:r>
            <a:r>
              <a:rPr lang="en-US" altLang="zh-CN" sz="2000" b="1" dirty="0">
                <a:latin typeface="+mn-ea"/>
              </a:rPr>
              <a:t>119945.htm</a:t>
            </a:r>
            <a:endParaRPr lang="zh-CN" altLang="en-US" sz="2000" b="1" dirty="0">
              <a:latin typeface="+mn-ea"/>
            </a:endParaRPr>
          </a:p>
        </p:txBody>
      </p:sp>
      <p:pic>
        <p:nvPicPr>
          <p:cNvPr id="27" name="图片 26">
            <a:extLst>
              <a:ext uri="{FF2B5EF4-FFF2-40B4-BE49-F238E27FC236}">
                <a16:creationId xmlns:a16="http://schemas.microsoft.com/office/drawing/2014/main" id="{18DCFAAA-1E68-7B09-8C93-2E7FCCC7F7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475" y="3407293"/>
            <a:ext cx="5162894" cy="2884939"/>
          </a:xfrm>
          <a:prstGeom prst="rect">
            <a:avLst/>
          </a:prstGeom>
        </p:spPr>
      </p:pic>
      <p:grpSp>
        <p:nvGrpSpPr>
          <p:cNvPr id="28" name="组合 27">
            <a:extLst>
              <a:ext uri="{FF2B5EF4-FFF2-40B4-BE49-F238E27FC236}">
                <a16:creationId xmlns:a16="http://schemas.microsoft.com/office/drawing/2014/main" id="{CF3396FC-7442-BC4A-02AB-64937FE6CDBE}"/>
              </a:ext>
            </a:extLst>
          </p:cNvPr>
          <p:cNvGrpSpPr/>
          <p:nvPr/>
        </p:nvGrpSpPr>
        <p:grpSpPr>
          <a:xfrm>
            <a:off x="304799" y="749300"/>
            <a:ext cx="6392777" cy="400110"/>
            <a:chOff x="424117" y="898245"/>
            <a:chExt cx="6223578" cy="400110"/>
          </a:xfrm>
        </p:grpSpPr>
        <p:sp>
          <p:nvSpPr>
            <p:cNvPr id="29" name="平行四边形 28">
              <a:extLst>
                <a:ext uri="{FF2B5EF4-FFF2-40B4-BE49-F238E27FC236}">
                  <a16:creationId xmlns:a16="http://schemas.microsoft.com/office/drawing/2014/main" id="{83C878D3-972A-3568-6B7B-C0032859F84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1" name="文本框 30">
              <a:extLst>
                <a:ext uri="{FF2B5EF4-FFF2-40B4-BE49-F238E27FC236}">
                  <a16:creationId xmlns:a16="http://schemas.microsoft.com/office/drawing/2014/main" id="{06548C73-7C38-2221-8BDB-E88F7FD068D6}"/>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统一资源定位符</a:t>
              </a:r>
            </a:p>
          </p:txBody>
        </p:sp>
      </p:grpSp>
      <p:sp>
        <p:nvSpPr>
          <p:cNvPr id="22" name="文本框 21">
            <a:extLst>
              <a:ext uri="{FF2B5EF4-FFF2-40B4-BE49-F238E27FC236}">
                <a16:creationId xmlns:a16="http://schemas.microsoft.com/office/drawing/2014/main" id="{E4331274-8E2E-96EA-FEB0-71E4A8A55B8C}"/>
              </a:ext>
            </a:extLst>
          </p:cNvPr>
          <p:cNvSpPr txBox="1"/>
          <p:nvPr/>
        </p:nvSpPr>
        <p:spPr>
          <a:xfrm>
            <a:off x="1913524" y="3046023"/>
            <a:ext cx="2926730" cy="319531"/>
          </a:xfrm>
          <a:prstGeom prst="rect">
            <a:avLst/>
          </a:prstGeom>
          <a:noFill/>
        </p:spPr>
        <p:txBody>
          <a:bodyPr wrap="square" rtlCol="0">
            <a:spAutoFit/>
          </a:bodyPr>
          <a:lstStyle/>
          <a:p>
            <a:r>
              <a:rPr lang="en-US" altLang="zh-CN" sz="1400" b="1" dirty="0"/>
              <a:t>www.hnsut.cn/ggtz/119945.htm</a:t>
            </a:r>
            <a:endParaRPr lang="zh-CN" altLang="en-US" sz="1400" b="1" dirty="0"/>
          </a:p>
        </p:txBody>
      </p:sp>
    </p:spTree>
    <p:custDataLst>
      <p:tags r:id="rId1"/>
    </p:custDataLst>
    <p:extLst>
      <p:ext uri="{BB962C8B-B14F-4D97-AF65-F5344CB8AC3E}">
        <p14:creationId xmlns:p14="http://schemas.microsoft.com/office/powerpoint/2010/main" val="305114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462CE75-52E7-6FC6-C7F8-5EA164A90055}"/>
              </a:ext>
            </a:extLst>
          </p:cNvPr>
          <p:cNvSpPr/>
          <p:nvPr/>
        </p:nvSpPr>
        <p:spPr>
          <a:xfrm>
            <a:off x="1016000" y="12731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801BAE93-A033-F84F-7B52-5CD066BCB7EB}"/>
              </a:ext>
            </a:extLst>
          </p:cNvPr>
          <p:cNvSpPr txBox="1"/>
          <p:nvPr/>
        </p:nvSpPr>
        <p:spPr>
          <a:xfrm>
            <a:off x="1293757" y="1192132"/>
            <a:ext cx="10593443" cy="670436"/>
          </a:xfrm>
          <a:prstGeom prst="rect">
            <a:avLst/>
          </a:prstGeom>
          <a:noFill/>
        </p:spPr>
        <p:txBody>
          <a:bodyPr wrap="square" lIns="91440" tIns="45720" rIns="91440" bIns="45720" anchor="ctr">
            <a:noAutofit/>
          </a:bodyPr>
          <a:lstStyle/>
          <a:p>
            <a:r>
              <a:rPr lang="zh-CN" altLang="en-US" b="1" dirty="0"/>
              <a:t>为了方便地访问在世界范围的文档，万维网使用</a:t>
            </a:r>
            <a:r>
              <a:rPr lang="zh-CN" altLang="en-US" b="1" dirty="0">
                <a:solidFill>
                  <a:srgbClr val="FF0000"/>
                </a:solidFill>
              </a:rPr>
              <a:t>统一资源定位符</a:t>
            </a:r>
            <a:r>
              <a:rPr lang="en-US" altLang="zh-CN" b="1" dirty="0">
                <a:solidFill>
                  <a:srgbClr val="FF0000"/>
                </a:solidFill>
              </a:rPr>
              <a:t>URL</a:t>
            </a:r>
            <a:r>
              <a:rPr lang="zh-CN" altLang="en-US" b="1" dirty="0"/>
              <a:t>来指明因特网上任何种类“资源”的位置。</a:t>
            </a:r>
            <a:endParaRPr lang="en-US" altLang="zh-CN" b="1" dirty="0"/>
          </a:p>
        </p:txBody>
      </p:sp>
      <p:sp>
        <p:nvSpPr>
          <p:cNvPr id="19" name="矩形 18">
            <a:extLst>
              <a:ext uri="{FF2B5EF4-FFF2-40B4-BE49-F238E27FC236}">
                <a16:creationId xmlns:a16="http://schemas.microsoft.com/office/drawing/2014/main" id="{A3DF86E3-C5A5-14E0-18C0-AEC98ADD0E2C}"/>
              </a:ext>
            </a:extLst>
          </p:cNvPr>
          <p:cNvSpPr/>
          <p:nvPr/>
        </p:nvSpPr>
        <p:spPr>
          <a:xfrm>
            <a:off x="1016000" y="19436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1AA153E5-99EB-D5F9-027D-0033E0D9BCA7}"/>
              </a:ext>
            </a:extLst>
          </p:cNvPr>
          <p:cNvSpPr txBox="1"/>
          <p:nvPr/>
        </p:nvSpPr>
        <p:spPr>
          <a:xfrm>
            <a:off x="1293757" y="1827745"/>
            <a:ext cx="10593443" cy="488746"/>
          </a:xfrm>
          <a:prstGeom prst="rect">
            <a:avLst/>
          </a:prstGeom>
          <a:noFill/>
        </p:spPr>
        <p:txBody>
          <a:bodyPr wrap="square" lIns="91440" tIns="45720" rIns="91440" bIns="45720" anchor="ctr">
            <a:noAutofit/>
          </a:bodyPr>
          <a:lstStyle/>
          <a:p>
            <a:r>
              <a:rPr lang="en-US" altLang="zh-CN" b="1" dirty="0"/>
              <a:t>URL</a:t>
            </a:r>
            <a:r>
              <a:rPr lang="zh-CN" altLang="en-US" b="1" dirty="0"/>
              <a:t>的一般形式由以下四个部分组成：</a:t>
            </a:r>
            <a:endParaRPr lang="en-US" altLang="zh-CN" b="1" dirty="0"/>
          </a:p>
        </p:txBody>
      </p:sp>
      <p:grpSp>
        <p:nvGrpSpPr>
          <p:cNvPr id="7" name="组合 6">
            <a:extLst>
              <a:ext uri="{FF2B5EF4-FFF2-40B4-BE49-F238E27FC236}">
                <a16:creationId xmlns:a16="http://schemas.microsoft.com/office/drawing/2014/main" id="{2DFA2E27-1514-9D60-58D6-C026AE39DABE}"/>
              </a:ext>
            </a:extLst>
          </p:cNvPr>
          <p:cNvGrpSpPr/>
          <p:nvPr/>
        </p:nvGrpSpPr>
        <p:grpSpPr>
          <a:xfrm>
            <a:off x="1016000" y="2391997"/>
            <a:ext cx="10394790" cy="444137"/>
            <a:chOff x="1016000" y="2593790"/>
            <a:chExt cx="10394790" cy="444137"/>
          </a:xfrm>
        </p:grpSpPr>
        <p:sp>
          <p:nvSpPr>
            <p:cNvPr id="5" name="矩形 4">
              <a:extLst>
                <a:ext uri="{FF2B5EF4-FFF2-40B4-BE49-F238E27FC236}">
                  <a16:creationId xmlns:a16="http://schemas.microsoft.com/office/drawing/2014/main" id="{E26D51A6-1BDD-027C-BDB4-306E75C4723C}"/>
                </a:ext>
              </a:extLst>
            </p:cNvPr>
            <p:cNvSpPr/>
            <p:nvPr/>
          </p:nvSpPr>
          <p:spPr>
            <a:xfrm>
              <a:off x="1016000" y="2593790"/>
              <a:ext cx="10394790" cy="44413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6" name="文本框 5">
              <a:extLst>
                <a:ext uri="{FF2B5EF4-FFF2-40B4-BE49-F238E27FC236}">
                  <a16:creationId xmlns:a16="http://schemas.microsoft.com/office/drawing/2014/main" id="{4EF29771-7E8E-D6E4-D7CB-7609A1369FAE}"/>
                </a:ext>
              </a:extLst>
            </p:cNvPr>
            <p:cNvSpPr txBox="1"/>
            <p:nvPr/>
          </p:nvSpPr>
          <p:spPr>
            <a:xfrm>
              <a:off x="3012141" y="2613454"/>
              <a:ext cx="5955126" cy="400110"/>
            </a:xfrm>
            <a:prstGeom prst="rect">
              <a:avLst/>
            </a:prstGeom>
            <a:noFill/>
          </p:spPr>
          <p:txBody>
            <a:bodyPr wrap="square" rtlCol="0">
              <a:spAutoFit/>
            </a:bodyPr>
            <a:lstStyle/>
            <a:p>
              <a:pPr algn="ctr"/>
              <a:r>
                <a:rPr lang="en-US" altLang="zh-CN" sz="2000" b="1" spc="600" dirty="0">
                  <a:latin typeface="+mn-ea"/>
                </a:rPr>
                <a:t>&lt;</a:t>
              </a:r>
              <a:r>
                <a:rPr lang="zh-CN" altLang="en-US" sz="2000" b="1" spc="600" dirty="0">
                  <a:solidFill>
                    <a:srgbClr val="FF0000"/>
                  </a:solidFill>
                  <a:latin typeface="+mn-ea"/>
                </a:rPr>
                <a:t>协议</a:t>
              </a:r>
              <a:r>
                <a:rPr lang="en-US" altLang="zh-CN" sz="2000" b="1" spc="600" dirty="0">
                  <a:latin typeface="+mn-ea"/>
                </a:rPr>
                <a:t>&gt;://&lt;</a:t>
              </a:r>
              <a:r>
                <a:rPr lang="zh-CN" altLang="en-US" sz="2000" b="1" spc="600" dirty="0">
                  <a:solidFill>
                    <a:schemeClr val="accent2"/>
                  </a:solidFill>
                  <a:latin typeface="+mn-ea"/>
                </a:rPr>
                <a:t>主机</a:t>
              </a:r>
              <a:r>
                <a:rPr lang="en-US" altLang="zh-CN" sz="2000" b="1" spc="600" dirty="0">
                  <a:latin typeface="+mn-ea"/>
                </a:rPr>
                <a:t>&gt;:&lt;</a:t>
              </a:r>
              <a:r>
                <a:rPr lang="zh-CN" altLang="en-US" sz="2000" b="1" spc="600" dirty="0">
                  <a:solidFill>
                    <a:srgbClr val="7030A0"/>
                  </a:solidFill>
                  <a:latin typeface="+mn-ea"/>
                </a:rPr>
                <a:t>端口</a:t>
              </a:r>
              <a:r>
                <a:rPr lang="en-US" altLang="zh-CN" sz="2000" b="1" spc="600" dirty="0">
                  <a:latin typeface="+mn-ea"/>
                </a:rPr>
                <a:t>&gt;/&lt;</a:t>
              </a:r>
              <a:r>
                <a:rPr lang="zh-CN" altLang="en-US" sz="2000" b="1" spc="600" dirty="0">
                  <a:solidFill>
                    <a:srgbClr val="00B0F0"/>
                  </a:solidFill>
                  <a:latin typeface="+mn-ea"/>
                </a:rPr>
                <a:t>路径</a:t>
              </a:r>
              <a:r>
                <a:rPr lang="en-US" altLang="zh-CN" sz="2000" b="1" spc="600" dirty="0">
                  <a:latin typeface="+mn-ea"/>
                </a:rPr>
                <a:t>&gt;</a:t>
              </a:r>
              <a:endParaRPr lang="zh-CN" altLang="en-US" sz="2000" b="1" spc="600" dirty="0">
                <a:latin typeface="+mn-ea"/>
              </a:endParaRPr>
            </a:p>
          </p:txBody>
        </p:sp>
      </p:grpSp>
      <p:pic>
        <p:nvPicPr>
          <p:cNvPr id="8" name="图片 7" descr="图形用户界面, 应用程序, Word&#10;&#10;描述已自动生成">
            <a:extLst>
              <a:ext uri="{FF2B5EF4-FFF2-40B4-BE49-F238E27FC236}">
                <a16:creationId xmlns:a16="http://schemas.microsoft.com/office/drawing/2014/main" id="{3B3874C7-D56C-FFDF-3F35-2ABE033CC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06" y="2943117"/>
            <a:ext cx="5220452" cy="3349115"/>
          </a:xfrm>
          <a:prstGeom prst="rect">
            <a:avLst/>
          </a:prstGeom>
        </p:spPr>
      </p:pic>
      <p:sp>
        <p:nvSpPr>
          <p:cNvPr id="9" name="矩形 8">
            <a:extLst>
              <a:ext uri="{FF2B5EF4-FFF2-40B4-BE49-F238E27FC236}">
                <a16:creationId xmlns:a16="http://schemas.microsoft.com/office/drawing/2014/main" id="{8F3D7F99-54E2-0F47-531B-DDDBBD04F2A1}"/>
              </a:ext>
            </a:extLst>
          </p:cNvPr>
          <p:cNvSpPr/>
          <p:nvPr/>
        </p:nvSpPr>
        <p:spPr>
          <a:xfrm>
            <a:off x="2012710" y="314149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E8A3E30-5FDB-8F98-DE0D-B5B68ABA966E}"/>
              </a:ext>
            </a:extLst>
          </p:cNvPr>
          <p:cNvSpPr/>
          <p:nvPr/>
        </p:nvSpPr>
        <p:spPr>
          <a:xfrm>
            <a:off x="10076285" y="3036492"/>
            <a:ext cx="171996"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4" name="矩形 13">
            <a:extLst>
              <a:ext uri="{FF2B5EF4-FFF2-40B4-BE49-F238E27FC236}">
                <a16:creationId xmlns:a16="http://schemas.microsoft.com/office/drawing/2014/main" id="{43A5D240-03E9-73BA-1B8C-DC863797CAEE}"/>
              </a:ext>
            </a:extLst>
          </p:cNvPr>
          <p:cNvSpPr/>
          <p:nvPr/>
        </p:nvSpPr>
        <p:spPr>
          <a:xfrm>
            <a:off x="9730931" y="3036492"/>
            <a:ext cx="327938"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6" name="矩形 15">
            <a:extLst>
              <a:ext uri="{FF2B5EF4-FFF2-40B4-BE49-F238E27FC236}">
                <a16:creationId xmlns:a16="http://schemas.microsoft.com/office/drawing/2014/main" id="{7C26EB9B-7774-374E-C9C3-A29A523212D7}"/>
              </a:ext>
            </a:extLst>
          </p:cNvPr>
          <p:cNvSpPr/>
          <p:nvPr/>
        </p:nvSpPr>
        <p:spPr>
          <a:xfrm>
            <a:off x="7424673" y="3036492"/>
            <a:ext cx="2179173"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17" name="矩形 16">
            <a:extLst>
              <a:ext uri="{FF2B5EF4-FFF2-40B4-BE49-F238E27FC236}">
                <a16:creationId xmlns:a16="http://schemas.microsoft.com/office/drawing/2014/main" id="{01CE6FE7-F7A1-96A9-9E7E-CD846EC3D47B}"/>
              </a:ext>
            </a:extLst>
          </p:cNvPr>
          <p:cNvSpPr/>
          <p:nvPr/>
        </p:nvSpPr>
        <p:spPr>
          <a:xfrm>
            <a:off x="6288206" y="3036492"/>
            <a:ext cx="751966" cy="37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latin typeface="+mn-ea"/>
            </a:endParaRPr>
          </a:p>
        </p:txBody>
      </p:sp>
      <p:sp>
        <p:nvSpPr>
          <p:cNvPr id="20" name="文本框 19">
            <a:extLst>
              <a:ext uri="{FF2B5EF4-FFF2-40B4-BE49-F238E27FC236}">
                <a16:creationId xmlns:a16="http://schemas.microsoft.com/office/drawing/2014/main" id="{9B2AF433-F01A-1850-2D33-8F7763779882}"/>
              </a:ext>
            </a:extLst>
          </p:cNvPr>
          <p:cNvSpPr txBox="1"/>
          <p:nvPr/>
        </p:nvSpPr>
        <p:spPr>
          <a:xfrm>
            <a:off x="6203111" y="2996199"/>
            <a:ext cx="3299355" cy="400110"/>
          </a:xfrm>
          <a:prstGeom prst="rect">
            <a:avLst/>
          </a:prstGeom>
          <a:noFill/>
          <a:ln>
            <a:noFill/>
          </a:ln>
        </p:spPr>
        <p:txBody>
          <a:bodyPr wrap="square" rtlCol="0">
            <a:spAutoFit/>
          </a:bodyPr>
          <a:lstStyle/>
          <a:p>
            <a:pPr algn="ctr"/>
            <a:r>
              <a:rPr lang="en-US" altLang="zh-CN" sz="2000" b="1" dirty="0">
                <a:solidFill>
                  <a:srgbClr val="FF0000"/>
                </a:solidFill>
                <a:latin typeface="+mn-ea"/>
              </a:rPr>
              <a:t>http</a:t>
            </a:r>
            <a:r>
              <a:rPr lang="en-US" altLang="zh-CN" sz="2000" b="1" dirty="0">
                <a:latin typeface="+mn-ea"/>
              </a:rPr>
              <a:t>://</a:t>
            </a:r>
            <a:r>
              <a:rPr lang="en-US" altLang="zh-CN" sz="2000" b="1" dirty="0">
                <a:solidFill>
                  <a:srgbClr val="F5811E"/>
                </a:solidFill>
                <a:latin typeface="+mn-ea"/>
              </a:rPr>
              <a:t>www.hnust.cn</a:t>
            </a:r>
            <a:r>
              <a:rPr lang="en-US" altLang="zh-CN" sz="2000" b="1" dirty="0">
                <a:latin typeface="+mn-ea"/>
              </a:rPr>
              <a:t>:</a:t>
            </a:r>
            <a:r>
              <a:rPr lang="en-US" altLang="zh-CN" sz="2000" b="1" dirty="0">
                <a:solidFill>
                  <a:srgbClr val="7030A0"/>
                </a:solidFill>
                <a:latin typeface="+mn-ea"/>
              </a:rPr>
              <a:t>80</a:t>
            </a:r>
            <a:endParaRPr lang="zh-CN" altLang="en-US" sz="2000" b="1" dirty="0">
              <a:latin typeface="+mn-ea"/>
            </a:endParaRPr>
          </a:p>
        </p:txBody>
      </p:sp>
      <p:sp>
        <p:nvSpPr>
          <p:cNvPr id="22" name="文本框 21">
            <a:extLst>
              <a:ext uri="{FF2B5EF4-FFF2-40B4-BE49-F238E27FC236}">
                <a16:creationId xmlns:a16="http://schemas.microsoft.com/office/drawing/2014/main" id="{E4331274-8E2E-96EA-FEB0-71E4A8A55B8C}"/>
              </a:ext>
            </a:extLst>
          </p:cNvPr>
          <p:cNvSpPr txBox="1"/>
          <p:nvPr/>
        </p:nvSpPr>
        <p:spPr>
          <a:xfrm>
            <a:off x="1913524" y="3046023"/>
            <a:ext cx="2581935" cy="319531"/>
          </a:xfrm>
          <a:prstGeom prst="rect">
            <a:avLst/>
          </a:prstGeom>
          <a:noFill/>
        </p:spPr>
        <p:txBody>
          <a:bodyPr wrap="square" rtlCol="0">
            <a:spAutoFit/>
          </a:bodyPr>
          <a:lstStyle/>
          <a:p>
            <a:r>
              <a:rPr lang="en-US" altLang="zh-CN" sz="1400" b="1" dirty="0"/>
              <a:t>www.hnsut.cn/ggtz/119945.htm</a:t>
            </a:r>
            <a:endParaRPr lang="zh-CN" altLang="en-US" sz="1400" b="1" dirty="0"/>
          </a:p>
        </p:txBody>
      </p:sp>
      <p:pic>
        <p:nvPicPr>
          <p:cNvPr id="27" name="图片 26">
            <a:extLst>
              <a:ext uri="{FF2B5EF4-FFF2-40B4-BE49-F238E27FC236}">
                <a16:creationId xmlns:a16="http://schemas.microsoft.com/office/drawing/2014/main" id="{18DCFAAA-1E68-7B09-8C93-2E7FCCC7F7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475" y="3407293"/>
            <a:ext cx="5162894" cy="2884939"/>
          </a:xfrm>
          <a:prstGeom prst="rect">
            <a:avLst/>
          </a:prstGeom>
        </p:spPr>
      </p:pic>
      <p:sp>
        <p:nvSpPr>
          <p:cNvPr id="10" name="文本框 9">
            <a:extLst>
              <a:ext uri="{FF2B5EF4-FFF2-40B4-BE49-F238E27FC236}">
                <a16:creationId xmlns:a16="http://schemas.microsoft.com/office/drawing/2014/main" id="{F1E97612-D866-B3BB-9E83-9DF74499A8DD}"/>
              </a:ext>
            </a:extLst>
          </p:cNvPr>
          <p:cNvSpPr txBox="1"/>
          <p:nvPr/>
        </p:nvSpPr>
        <p:spPr>
          <a:xfrm>
            <a:off x="9289059" y="2999907"/>
            <a:ext cx="2619912" cy="400110"/>
          </a:xfrm>
          <a:prstGeom prst="rect">
            <a:avLst/>
          </a:prstGeom>
          <a:noFill/>
          <a:ln>
            <a:noFill/>
          </a:ln>
        </p:spPr>
        <p:txBody>
          <a:bodyPr wrap="square" rtlCol="0">
            <a:spAutoFit/>
          </a:bodyPr>
          <a:lstStyle/>
          <a:p>
            <a:r>
              <a:rPr lang="en-US" altLang="zh-CN" sz="2000" b="1" dirty="0">
                <a:solidFill>
                  <a:srgbClr val="03ACF1"/>
                </a:solidFill>
                <a:latin typeface="+mn-ea"/>
              </a:rPr>
              <a:t>/</a:t>
            </a:r>
            <a:r>
              <a:rPr lang="en-US" altLang="zh-CN" sz="2000" b="1" dirty="0" err="1">
                <a:solidFill>
                  <a:srgbClr val="03ACF1"/>
                </a:solidFill>
                <a:latin typeface="+mn-ea"/>
              </a:rPr>
              <a:t>ggtz</a:t>
            </a:r>
            <a:r>
              <a:rPr lang="en-US" altLang="zh-CN" sz="2000" b="1" dirty="0">
                <a:solidFill>
                  <a:srgbClr val="03ACF1"/>
                </a:solidFill>
                <a:latin typeface="+mn-ea"/>
              </a:rPr>
              <a:t>/</a:t>
            </a:r>
            <a:r>
              <a:rPr lang="en-US" altLang="zh-CN" sz="2000" b="1" dirty="0">
                <a:latin typeface="+mn-ea"/>
              </a:rPr>
              <a:t>119945.htm</a:t>
            </a:r>
            <a:endParaRPr lang="zh-CN" altLang="en-US" sz="2000" b="1" dirty="0">
              <a:latin typeface="+mn-ea"/>
            </a:endParaRPr>
          </a:p>
        </p:txBody>
      </p:sp>
      <p:grpSp>
        <p:nvGrpSpPr>
          <p:cNvPr id="11" name="组合 10">
            <a:extLst>
              <a:ext uri="{FF2B5EF4-FFF2-40B4-BE49-F238E27FC236}">
                <a16:creationId xmlns:a16="http://schemas.microsoft.com/office/drawing/2014/main" id="{52E6E8C4-D4CE-D8B6-8110-23E8E28A272B}"/>
              </a:ext>
            </a:extLst>
          </p:cNvPr>
          <p:cNvGrpSpPr/>
          <p:nvPr/>
        </p:nvGrpSpPr>
        <p:grpSpPr>
          <a:xfrm>
            <a:off x="304799" y="749300"/>
            <a:ext cx="6392777" cy="400110"/>
            <a:chOff x="424117" y="898245"/>
            <a:chExt cx="6223578" cy="400110"/>
          </a:xfrm>
        </p:grpSpPr>
        <p:sp>
          <p:nvSpPr>
            <p:cNvPr id="12" name="平行四边形 11">
              <a:extLst>
                <a:ext uri="{FF2B5EF4-FFF2-40B4-BE49-F238E27FC236}">
                  <a16:creationId xmlns:a16="http://schemas.microsoft.com/office/drawing/2014/main" id="{47B74B76-C8AF-C4DD-B6E5-72FF8D828BFD}"/>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21" name="文本框 20">
              <a:extLst>
                <a:ext uri="{FF2B5EF4-FFF2-40B4-BE49-F238E27FC236}">
                  <a16:creationId xmlns:a16="http://schemas.microsoft.com/office/drawing/2014/main" id="{2AAD95D9-B358-F37D-B0C4-6E4E892B416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统一资源定位符</a:t>
              </a:r>
            </a:p>
          </p:txBody>
        </p:sp>
      </p:grpSp>
    </p:spTree>
    <p:custDataLst>
      <p:tags r:id="rId1"/>
    </p:custDataLst>
    <p:extLst>
      <p:ext uri="{BB962C8B-B14F-4D97-AF65-F5344CB8AC3E}">
        <p14:creationId xmlns:p14="http://schemas.microsoft.com/office/powerpoint/2010/main" val="4186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4" presetClass="emph" presetSubtype="0" fill="hold" grpId="0" nodeType="clickEffect">
                                  <p:stCondLst>
                                    <p:cond delay="0"/>
                                  </p:stCondLst>
                                  <p:childTnLst>
                                    <p:animMotion origin="layout" path="M 0.0 0.0 L 0.0 -0.07213" pathEditMode="relative" ptsTypes="">
                                      <p:cBhvr>
                                        <p:cTn id="13" dur="500" accel="50000" decel="50000" autoRev="1" fill="hold">
                                          <p:stCondLst>
                                            <p:cond delay="0"/>
                                          </p:stCondLst>
                                        </p:cTn>
                                        <p:tgtEl>
                                          <p:spTgt spid="10"/>
                                        </p:tgtEl>
                                        <p:attrNameLst>
                                          <p:attrName>ppt_x</p:attrName>
                                          <p:attrName>ppt_y</p:attrName>
                                        </p:attrNameLst>
                                      </p:cBhvr>
                                    </p:animMotion>
                                    <p:animRot by="1500000">
                                      <p:cBhvr>
                                        <p:cTn id="14" dur="250" fill="hold">
                                          <p:stCondLst>
                                            <p:cond delay="0"/>
                                          </p:stCondLst>
                                        </p:cTn>
                                        <p:tgtEl>
                                          <p:spTgt spid="10"/>
                                        </p:tgtEl>
                                        <p:attrNameLst>
                                          <p:attrName>r</p:attrName>
                                        </p:attrNameLst>
                                      </p:cBhvr>
                                    </p:animRot>
                                    <p:animRot by="-1500000">
                                      <p:cBhvr>
                                        <p:cTn id="15" dur="250" fill="hold">
                                          <p:stCondLst>
                                            <p:cond delay="250"/>
                                          </p:stCondLst>
                                        </p:cTn>
                                        <p:tgtEl>
                                          <p:spTgt spid="10"/>
                                        </p:tgtEl>
                                        <p:attrNameLst>
                                          <p:attrName>r</p:attrName>
                                        </p:attrNameLst>
                                      </p:cBhvr>
                                    </p:animRot>
                                    <p:animRot by="-1500000">
                                      <p:cBhvr>
                                        <p:cTn id="16" dur="250" fill="hold">
                                          <p:stCondLst>
                                            <p:cond delay="500"/>
                                          </p:stCondLst>
                                        </p:cTn>
                                        <p:tgtEl>
                                          <p:spTgt spid="10"/>
                                        </p:tgtEl>
                                        <p:attrNameLst>
                                          <p:attrName>r</p:attrName>
                                        </p:attrNameLst>
                                      </p:cBhvr>
                                    </p:animRot>
                                    <p:animRot by="1500000">
                                      <p:cBhvr>
                                        <p:cTn id="17" dur="250" fill="hold">
                                          <p:stCondLst>
                                            <p:cond delay="75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7134A-B4BB-67CB-D3B0-89C38512AEA5}"/>
              </a:ext>
            </a:extLst>
          </p:cNvPr>
          <p:cNvGrpSpPr/>
          <p:nvPr/>
        </p:nvGrpSpPr>
        <p:grpSpPr>
          <a:xfrm>
            <a:off x="304799" y="749300"/>
            <a:ext cx="6392777" cy="400110"/>
            <a:chOff x="424117" y="898245"/>
            <a:chExt cx="6223578" cy="400110"/>
          </a:xfrm>
        </p:grpSpPr>
        <p:sp>
          <p:nvSpPr>
            <p:cNvPr id="6" name="平行四边形 5">
              <a:extLst>
                <a:ext uri="{FF2B5EF4-FFF2-40B4-BE49-F238E27FC236}">
                  <a16:creationId xmlns:a16="http://schemas.microsoft.com/office/drawing/2014/main" id="{9587B7A5-916F-EFAF-7FF7-7BA418267077}"/>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A0BC0AE9-EC51-5032-7EBA-DDE43791EFB0}"/>
                </a:ext>
              </a:extLst>
            </p:cNvPr>
            <p:cNvSpPr txBox="1"/>
            <p:nvPr/>
          </p:nvSpPr>
          <p:spPr>
            <a:xfrm>
              <a:off x="1135316" y="898245"/>
              <a:ext cx="5512379" cy="400110"/>
            </a:xfrm>
            <a:prstGeom prst="rect">
              <a:avLst/>
            </a:prstGeom>
            <a:noFill/>
          </p:spPr>
          <p:txBody>
            <a:bodyPr wrap="square" rtlCol="0">
              <a:spAutoFit/>
            </a:bodyPr>
            <a:lstStyle/>
            <a:p>
              <a:r>
                <a:rPr lang="zh-CN" altLang="en-US" sz="2000" b="1" dirty="0"/>
                <a:t>万维网文档</a:t>
              </a:r>
            </a:p>
          </p:txBody>
        </p:sp>
      </p:grpSp>
      <p:grpSp>
        <p:nvGrpSpPr>
          <p:cNvPr id="8" name="组合 7">
            <a:extLst>
              <a:ext uri="{FF2B5EF4-FFF2-40B4-BE49-F238E27FC236}">
                <a16:creationId xmlns:a16="http://schemas.microsoft.com/office/drawing/2014/main" id="{B55002F7-9A17-22CB-5ABE-820B40956ECB}"/>
              </a:ext>
            </a:extLst>
          </p:cNvPr>
          <p:cNvGrpSpPr/>
          <p:nvPr/>
        </p:nvGrpSpPr>
        <p:grpSpPr>
          <a:xfrm>
            <a:off x="443822" y="2269397"/>
            <a:ext cx="5220452" cy="3349115"/>
            <a:chOff x="933106" y="2943117"/>
            <a:chExt cx="5220452" cy="3349115"/>
          </a:xfrm>
        </p:grpSpPr>
        <p:pic>
          <p:nvPicPr>
            <p:cNvPr id="9" name="图片 8" descr="图形用户界面, 应用程序, Word&#10;&#10;描述已自动生成">
              <a:extLst>
                <a:ext uri="{FF2B5EF4-FFF2-40B4-BE49-F238E27FC236}">
                  <a16:creationId xmlns:a16="http://schemas.microsoft.com/office/drawing/2014/main" id="{CE5E58AB-1F8B-FE7F-2FFB-90C1B4C004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06" y="2943117"/>
              <a:ext cx="5220452" cy="3349115"/>
            </a:xfrm>
            <a:prstGeom prst="rect">
              <a:avLst/>
            </a:prstGeom>
          </p:spPr>
        </p:pic>
        <p:sp>
          <p:nvSpPr>
            <p:cNvPr id="10" name="矩形 9">
              <a:extLst>
                <a:ext uri="{FF2B5EF4-FFF2-40B4-BE49-F238E27FC236}">
                  <a16:creationId xmlns:a16="http://schemas.microsoft.com/office/drawing/2014/main" id="{A51A2406-0B52-3BA5-1404-272B2549EBBE}"/>
                </a:ext>
              </a:extLst>
            </p:cNvPr>
            <p:cNvSpPr/>
            <p:nvPr/>
          </p:nvSpPr>
          <p:spPr>
            <a:xfrm>
              <a:off x="2012710" y="3141498"/>
              <a:ext cx="1054800" cy="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82675C4-1EBC-E2FD-23A1-BB055A06A3BB}"/>
                </a:ext>
              </a:extLst>
            </p:cNvPr>
            <p:cNvSpPr txBox="1"/>
            <p:nvPr/>
          </p:nvSpPr>
          <p:spPr>
            <a:xfrm>
              <a:off x="1929403" y="3066896"/>
              <a:ext cx="1752576" cy="246221"/>
            </a:xfrm>
            <a:prstGeom prst="rect">
              <a:avLst/>
            </a:prstGeom>
            <a:noFill/>
          </p:spPr>
          <p:txBody>
            <a:bodyPr wrap="square" lIns="91440" tIns="0" rIns="91440" bIns="0" rtlCol="0">
              <a:spAutoFit/>
            </a:bodyPr>
            <a:lstStyle/>
            <a:p>
              <a:r>
                <a:rPr lang="en-US" altLang="zh-CN" sz="1600" b="1" dirty="0"/>
                <a:t>www.hnsut.cn</a:t>
              </a:r>
              <a:endParaRPr lang="zh-CN" altLang="en-US" sz="1600" b="1" dirty="0"/>
            </a:p>
          </p:txBody>
        </p:sp>
        <p:pic>
          <p:nvPicPr>
            <p:cNvPr id="24" name="图片 23" descr="日历&#10;&#10;描述已自动生成">
              <a:extLst>
                <a:ext uri="{FF2B5EF4-FFF2-40B4-BE49-F238E27FC236}">
                  <a16:creationId xmlns:a16="http://schemas.microsoft.com/office/drawing/2014/main" id="{316BE286-A5E1-04DF-E2AF-74E2FEA19C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06" y="3407292"/>
              <a:ext cx="5220452" cy="2873076"/>
            </a:xfrm>
            <a:prstGeom prst="rect">
              <a:avLst/>
            </a:prstGeom>
          </p:spPr>
        </p:pic>
      </p:grpSp>
      <p:grpSp>
        <p:nvGrpSpPr>
          <p:cNvPr id="28" name="组合 27">
            <a:extLst>
              <a:ext uri="{FF2B5EF4-FFF2-40B4-BE49-F238E27FC236}">
                <a16:creationId xmlns:a16="http://schemas.microsoft.com/office/drawing/2014/main" id="{2BAB1F61-C553-ADAD-2766-E40C09974912}"/>
              </a:ext>
            </a:extLst>
          </p:cNvPr>
          <p:cNvGrpSpPr/>
          <p:nvPr/>
        </p:nvGrpSpPr>
        <p:grpSpPr>
          <a:xfrm>
            <a:off x="5664274" y="3805454"/>
            <a:ext cx="1562694" cy="364656"/>
            <a:chOff x="5664274" y="3805454"/>
            <a:chExt cx="1562694" cy="364656"/>
          </a:xfrm>
        </p:grpSpPr>
        <p:cxnSp>
          <p:nvCxnSpPr>
            <p:cNvPr id="26" name="直接箭头连接符 25">
              <a:extLst>
                <a:ext uri="{FF2B5EF4-FFF2-40B4-BE49-F238E27FC236}">
                  <a16:creationId xmlns:a16="http://schemas.microsoft.com/office/drawing/2014/main" id="{05C8D542-6EFC-8352-60F4-6D9B3B6FF88F}"/>
                </a:ext>
              </a:extLst>
            </p:cNvPr>
            <p:cNvCxnSpPr>
              <a:stCxn id="24" idx="3"/>
            </p:cNvCxnSpPr>
            <p:nvPr/>
          </p:nvCxnSpPr>
          <p:spPr>
            <a:xfrm>
              <a:off x="5664274" y="4170110"/>
              <a:ext cx="1562694" cy="0"/>
            </a:xfrm>
            <a:prstGeom prst="straightConnector1">
              <a:avLst/>
            </a:prstGeom>
            <a:ln w="508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73B5774-EFF5-A476-72E3-F807C78CE6D8}"/>
                </a:ext>
              </a:extLst>
            </p:cNvPr>
            <p:cNvSpPr txBox="1"/>
            <p:nvPr/>
          </p:nvSpPr>
          <p:spPr>
            <a:xfrm>
              <a:off x="5740593" y="3805454"/>
              <a:ext cx="1410056" cy="276999"/>
            </a:xfrm>
            <a:prstGeom prst="rect">
              <a:avLst/>
            </a:prstGeom>
            <a:noFill/>
          </p:spPr>
          <p:txBody>
            <a:bodyPr wrap="square" lIns="0" tIns="0" rIns="0" bIns="0" rtlCol="0">
              <a:spAutoFit/>
            </a:bodyPr>
            <a:lstStyle/>
            <a:p>
              <a:pPr algn="l"/>
              <a:r>
                <a:rPr lang="zh-CN" altLang="en-US" b="1" dirty="0"/>
                <a:t>另存页面为</a:t>
              </a:r>
            </a:p>
          </p:txBody>
        </p:sp>
      </p:grpSp>
      <p:pic>
        <p:nvPicPr>
          <p:cNvPr id="29" name="图片 28" descr="图形用户界面, 文本, 应用程序&#10;&#10;描述已自动生成">
            <a:extLst>
              <a:ext uri="{FF2B5EF4-FFF2-40B4-BE49-F238E27FC236}">
                <a16:creationId xmlns:a16="http://schemas.microsoft.com/office/drawing/2014/main" id="{085A1388-6643-A79F-93D8-638A197E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3286" y="3312696"/>
            <a:ext cx="4526701" cy="1477292"/>
          </a:xfrm>
          <a:prstGeom prst="rect">
            <a:avLst/>
          </a:prstGeom>
        </p:spPr>
      </p:pic>
      <p:pic>
        <p:nvPicPr>
          <p:cNvPr id="30" name="图片 29" descr="徽标, 图标&#10;&#10;描述已自动生成">
            <a:extLst>
              <a:ext uri="{FF2B5EF4-FFF2-40B4-BE49-F238E27FC236}">
                <a16:creationId xmlns:a16="http://schemas.microsoft.com/office/drawing/2014/main" id="{7E816598-39E9-ED2A-2421-826762BF9058}"/>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tretch>
            <a:fillRect/>
          </a:stretch>
        </p:blipFill>
        <p:spPr>
          <a:xfrm>
            <a:off x="8789661" y="3943953"/>
            <a:ext cx="950705" cy="950705"/>
          </a:xfrm>
          <a:prstGeom prst="rect">
            <a:avLst/>
          </a:prstGeom>
        </p:spPr>
      </p:pic>
    </p:spTree>
    <p:custDataLst>
      <p:tags r:id="rId1"/>
    </p:custDataLst>
    <p:extLst>
      <p:ext uri="{BB962C8B-B14F-4D97-AF65-F5344CB8AC3E}">
        <p14:creationId xmlns:p14="http://schemas.microsoft.com/office/powerpoint/2010/main" val="183264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p:tgtEl>
                                          <p:spTgt spid="29"/>
                                        </p:tgtEl>
                                        <p:attrNameLst>
                                          <p:attrName>ppt_x</p:attrName>
                                        </p:attrNameLst>
                                      </p:cBhvr>
                                      <p:tavLst>
                                        <p:tav tm="0">
                                          <p:val>
                                            <p:strVal val="#ppt_x-#ppt_w*1.125000"/>
                                          </p:val>
                                        </p:tav>
                                        <p:tav tm="100000">
                                          <p:val>
                                            <p:strVal val="#ppt_x"/>
                                          </p:val>
                                        </p:tav>
                                      </p:tavLst>
                                    </p:anim>
                                    <p:animEffect transition="in" filter="wipe(righ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ppt_y</p:attrName>
                                        </p:attrNameLst>
                                      </p:cBhvr>
                                      <p:tavLst>
                                        <p:tav tm="0">
                                          <p:val>
                                            <p:strVal val="#ppt_y+#ppt_h*1.125000"/>
                                          </p:val>
                                        </p:tav>
                                        <p:tav tm="100000">
                                          <p:val>
                                            <p:strVal val="#ppt_y"/>
                                          </p:val>
                                        </p:tav>
                                      </p:tavLst>
                                    </p:anim>
                                    <p:animEffect transition="in" filter="wipe(up)">
                                      <p:cBhvr>
                                        <p:cTn id="31" dur="500"/>
                                        <p:tgtEl>
                                          <p:spTgt spid="30"/>
                                        </p:tgtEl>
                                      </p:cBhvr>
                                    </p:animEffect>
                                  </p:childTnLst>
                                </p:cTn>
                              </p:par>
                            </p:childTnLst>
                          </p:cTn>
                        </p:par>
                        <p:par>
                          <p:cTn id="32" fill="hold">
                            <p:stCondLst>
                              <p:cond delay="500"/>
                            </p:stCondLst>
                            <p:childTnLst>
                              <p:par>
                                <p:cTn id="33" presetID="26" presetClass="emph" presetSubtype="0" fill="hold" nodeType="afterEffect">
                                  <p:stCondLst>
                                    <p:cond delay="0"/>
                                  </p:stCondLst>
                                  <p:childTnLst>
                                    <p:animEffect transition="out" filter="fade">
                                      <p:cBhvr>
                                        <p:cTn id="34" dur="500" tmFilter="0, 0; .2, .5; .8, .5; 1, 0"/>
                                        <p:tgtEl>
                                          <p:spTgt spid="30"/>
                                        </p:tgtEl>
                                      </p:cBhvr>
                                    </p:animEffect>
                                    <p:animScale>
                                      <p:cBhvr>
                                        <p:cTn id="35" dur="250" autoRev="1" fill="hold"/>
                                        <p:tgtEl>
                                          <p:spTgt spid="30"/>
                                        </p:tgtEl>
                                      </p:cBhvr>
                                      <p:by x="105000" y="105000"/>
                                    </p:animScale>
                                  </p:childTnLst>
                                </p:cTn>
                              </p:par>
                            </p:childTnLst>
                          </p:cTn>
                        </p:par>
                        <p:par>
                          <p:cTn id="36" fill="hold">
                            <p:stCondLst>
                              <p:cond delay="1000"/>
                            </p:stCondLst>
                            <p:childTnLst>
                              <p:par>
                                <p:cTn id="37" presetID="42" presetClass="exit" presetSubtype="0" fill="hold" nodeType="afterEffect">
                                  <p:stCondLst>
                                    <p:cond delay="0"/>
                                  </p:stCondLst>
                                  <p:childTnLst>
                                    <p:animEffect transition="out" filter="fade">
                                      <p:cBhvr>
                                        <p:cTn id="38" dur="1000"/>
                                        <p:tgtEl>
                                          <p:spTgt spid="30"/>
                                        </p:tgtEl>
                                      </p:cBhvr>
                                    </p:animEffect>
                                    <p:anim calcmode="lin" valueType="num">
                                      <p:cBhvr>
                                        <p:cTn id="39" dur="1000"/>
                                        <p:tgtEl>
                                          <p:spTgt spid="30"/>
                                        </p:tgtEl>
                                        <p:attrNameLst>
                                          <p:attrName>ppt_x</p:attrName>
                                        </p:attrNameLst>
                                      </p:cBhvr>
                                      <p:tavLst>
                                        <p:tav tm="0">
                                          <p:val>
                                            <p:strVal val="ppt_x"/>
                                          </p:val>
                                        </p:tav>
                                        <p:tav tm="100000">
                                          <p:val>
                                            <p:strVal val="ppt_x"/>
                                          </p:val>
                                        </p:tav>
                                      </p:tavLst>
                                    </p:anim>
                                    <p:anim calcmode="lin" valueType="num">
                                      <p:cBhvr>
                                        <p:cTn id="40" dur="1000"/>
                                        <p:tgtEl>
                                          <p:spTgt spid="30"/>
                                        </p:tgtEl>
                                        <p:attrNameLst>
                                          <p:attrName>ppt_y</p:attrName>
                                        </p:attrNameLst>
                                      </p:cBhvr>
                                      <p:tavLst>
                                        <p:tav tm="0">
                                          <p:val>
                                            <p:strVal val="ppt_y"/>
                                          </p:val>
                                        </p:tav>
                                        <p:tav tm="100000">
                                          <p:val>
                                            <p:strVal val="ppt_y+.1"/>
                                          </p:val>
                                        </p:tav>
                                      </p:tavLst>
                                    </p:anim>
                                    <p:set>
                                      <p:cBhvr>
                                        <p:cTn id="41"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YzE1ZTk0YmFjZjUzZjU2NjkwYjU3ZTI1ZmQyMzJmMTAifQ=="/>
</p:tagLst>
</file>

<file path=ppt/tags/tag10.xml><?xml version="1.0" encoding="utf-8"?>
<p:tagLst xmlns:a="http://schemas.openxmlformats.org/drawingml/2006/main" xmlns:r="http://schemas.openxmlformats.org/officeDocument/2006/relationships" xmlns:p="http://schemas.openxmlformats.org/presentationml/2006/main">
  <p:tag name="ISLIDE.ICON" val="#64751;"/>
</p:tagLst>
</file>

<file path=ppt/tags/tag100.xml><?xml version="1.0" encoding="utf-8"?>
<p:tagLst xmlns:a="http://schemas.openxmlformats.org/drawingml/2006/main" xmlns:r="http://schemas.openxmlformats.org/officeDocument/2006/relationships" xmlns:p="http://schemas.openxmlformats.org/presentationml/2006/main">
  <p:tag name="ISLIDE.ICON" val="#64751;"/>
</p:tagLst>
</file>

<file path=ppt/tags/tag101.xml><?xml version="1.0" encoding="utf-8"?>
<p:tagLst xmlns:a="http://schemas.openxmlformats.org/drawingml/2006/main" xmlns:r="http://schemas.openxmlformats.org/officeDocument/2006/relationships" xmlns:p="http://schemas.openxmlformats.org/presentationml/2006/main">
  <p:tag name="ISLIDE.ICON" val="#64751;"/>
</p:tagLst>
</file>

<file path=ppt/tags/tag102.xml><?xml version="1.0" encoding="utf-8"?>
<p:tagLst xmlns:a="http://schemas.openxmlformats.org/drawingml/2006/main" xmlns:r="http://schemas.openxmlformats.org/officeDocument/2006/relationships" xmlns:p="http://schemas.openxmlformats.org/presentationml/2006/main">
  <p:tag name="ISLIDE.ICON" val="#64751;"/>
</p:tagLst>
</file>

<file path=ppt/tags/tag103.xml><?xml version="1.0" encoding="utf-8"?>
<p:tagLst xmlns:a="http://schemas.openxmlformats.org/drawingml/2006/main" xmlns:r="http://schemas.openxmlformats.org/officeDocument/2006/relationships" xmlns:p="http://schemas.openxmlformats.org/presentationml/2006/main">
  <p:tag name="ISLIDE.ICON" val="#64751;"/>
</p:tagLst>
</file>

<file path=ppt/tags/tag104.xml><?xml version="1.0" encoding="utf-8"?>
<p:tagLst xmlns:a="http://schemas.openxmlformats.org/drawingml/2006/main" xmlns:r="http://schemas.openxmlformats.org/officeDocument/2006/relationships" xmlns:p="http://schemas.openxmlformats.org/presentationml/2006/main">
  <p:tag name="ISLIDE.ICON" val="#64751;"/>
</p:tagLst>
</file>

<file path=ppt/tags/tag105.xml><?xml version="1.0" encoding="utf-8"?>
<p:tagLst xmlns:a="http://schemas.openxmlformats.org/drawingml/2006/main" xmlns:r="http://schemas.openxmlformats.org/officeDocument/2006/relationships" xmlns:p="http://schemas.openxmlformats.org/presentationml/2006/main">
  <p:tag name="ISLIDE.ICON" val="#64751;"/>
</p:tagLst>
</file>

<file path=ppt/tags/tag106.xml><?xml version="1.0" encoding="utf-8"?>
<p:tagLst xmlns:a="http://schemas.openxmlformats.org/drawingml/2006/main" xmlns:r="http://schemas.openxmlformats.org/officeDocument/2006/relationships" xmlns:p="http://schemas.openxmlformats.org/presentationml/2006/main">
  <p:tag name="ISLIDE.ICON" val="#64751;"/>
</p:tagLst>
</file>

<file path=ppt/tags/tag107.xml><?xml version="1.0" encoding="utf-8"?>
<p:tagLst xmlns:a="http://schemas.openxmlformats.org/drawingml/2006/main" xmlns:r="http://schemas.openxmlformats.org/officeDocument/2006/relationships" xmlns:p="http://schemas.openxmlformats.org/presentationml/2006/main">
  <p:tag name="ISLIDE.ICON" val="#64751;"/>
</p:tagLst>
</file>

<file path=ppt/tags/tag108.xml><?xml version="1.0" encoding="utf-8"?>
<p:tagLst xmlns:a="http://schemas.openxmlformats.org/drawingml/2006/main" xmlns:r="http://schemas.openxmlformats.org/officeDocument/2006/relationships" xmlns:p="http://schemas.openxmlformats.org/presentationml/2006/main">
  <p:tag name="ISLIDE.ICON" val="#64751;"/>
</p:tagLst>
</file>

<file path=ppt/tags/tag109.xml><?xml version="1.0" encoding="utf-8"?>
<p:tagLst xmlns:a="http://schemas.openxmlformats.org/drawingml/2006/main" xmlns:r="http://schemas.openxmlformats.org/officeDocument/2006/relationships" xmlns:p="http://schemas.openxmlformats.org/presentationml/2006/main">
  <p:tag name="ISLIDE.ICON" val="#64751;"/>
</p:tagLst>
</file>

<file path=ppt/tags/tag11.xml><?xml version="1.0" encoding="utf-8"?>
<p:tagLst xmlns:a="http://schemas.openxmlformats.org/drawingml/2006/main" xmlns:r="http://schemas.openxmlformats.org/officeDocument/2006/relationships" xmlns:p="http://schemas.openxmlformats.org/presentationml/2006/main">
  <p:tag name="ISLIDE.ICON" val="#64751;"/>
</p:tagLst>
</file>

<file path=ppt/tags/tag110.xml><?xml version="1.0" encoding="utf-8"?>
<p:tagLst xmlns:a="http://schemas.openxmlformats.org/drawingml/2006/main" xmlns:r="http://schemas.openxmlformats.org/officeDocument/2006/relationships" xmlns:p="http://schemas.openxmlformats.org/presentationml/2006/main">
  <p:tag name="ISLIDE.ICON" val="#64751;"/>
</p:tagLst>
</file>

<file path=ppt/tags/tag111.xml><?xml version="1.0" encoding="utf-8"?>
<p:tagLst xmlns:a="http://schemas.openxmlformats.org/drawingml/2006/main" xmlns:r="http://schemas.openxmlformats.org/officeDocument/2006/relationships" xmlns:p="http://schemas.openxmlformats.org/presentationml/2006/main">
  <p:tag name="ISLIDE.ICON" val="#64751;"/>
</p:tagLst>
</file>

<file path=ppt/tags/tag112.xml><?xml version="1.0" encoding="utf-8"?>
<p:tagLst xmlns:a="http://schemas.openxmlformats.org/drawingml/2006/main" xmlns:r="http://schemas.openxmlformats.org/officeDocument/2006/relationships" xmlns:p="http://schemas.openxmlformats.org/presentationml/2006/main">
  <p:tag name="ISLIDE.ICON" val="#64751;"/>
</p:tagLst>
</file>

<file path=ppt/tags/tag113.xml><?xml version="1.0" encoding="utf-8"?>
<p:tagLst xmlns:a="http://schemas.openxmlformats.org/drawingml/2006/main" xmlns:r="http://schemas.openxmlformats.org/officeDocument/2006/relationships" xmlns:p="http://schemas.openxmlformats.org/presentationml/2006/main">
  <p:tag name="ISLIDE.ICON" val="#64751;"/>
</p:tagLst>
</file>

<file path=ppt/tags/tag114.xml><?xml version="1.0" encoding="utf-8"?>
<p:tagLst xmlns:a="http://schemas.openxmlformats.org/drawingml/2006/main" xmlns:r="http://schemas.openxmlformats.org/officeDocument/2006/relationships" xmlns:p="http://schemas.openxmlformats.org/presentationml/2006/main">
  <p:tag name="ISLIDE.ICON" val="#64751;"/>
</p:tagLst>
</file>

<file path=ppt/tags/tag115.xml><?xml version="1.0" encoding="utf-8"?>
<p:tagLst xmlns:a="http://schemas.openxmlformats.org/drawingml/2006/main" xmlns:r="http://schemas.openxmlformats.org/officeDocument/2006/relationships" xmlns:p="http://schemas.openxmlformats.org/presentationml/2006/main">
  <p:tag name="ISLIDE.ICON" val="#64751;"/>
</p:tagLst>
</file>

<file path=ppt/tags/tag116.xml><?xml version="1.0" encoding="utf-8"?>
<p:tagLst xmlns:a="http://schemas.openxmlformats.org/drawingml/2006/main" xmlns:r="http://schemas.openxmlformats.org/officeDocument/2006/relationships" xmlns:p="http://schemas.openxmlformats.org/presentationml/2006/main">
  <p:tag name="ISLIDE.ICON" val="#64751;"/>
</p:tagLst>
</file>

<file path=ppt/tags/tag117.xml><?xml version="1.0" encoding="utf-8"?>
<p:tagLst xmlns:a="http://schemas.openxmlformats.org/drawingml/2006/main" xmlns:r="http://schemas.openxmlformats.org/officeDocument/2006/relationships" xmlns:p="http://schemas.openxmlformats.org/presentationml/2006/main">
  <p:tag name="ISLIDE.ICON" val="#64751;"/>
</p:tagLst>
</file>

<file path=ppt/tags/tag118.xml><?xml version="1.0" encoding="utf-8"?>
<p:tagLst xmlns:a="http://schemas.openxmlformats.org/drawingml/2006/main" xmlns:r="http://schemas.openxmlformats.org/officeDocument/2006/relationships" xmlns:p="http://schemas.openxmlformats.org/presentationml/2006/main">
  <p:tag name="ISLIDE.ICON" val="#64751;"/>
</p:tagLst>
</file>

<file path=ppt/tags/tag119.xml><?xml version="1.0" encoding="utf-8"?>
<p:tagLst xmlns:a="http://schemas.openxmlformats.org/drawingml/2006/main" xmlns:r="http://schemas.openxmlformats.org/officeDocument/2006/relationships" xmlns:p="http://schemas.openxmlformats.org/presentationml/2006/main">
  <p:tag name="ISLIDE.ICON" val="#64751;"/>
</p:tagLst>
</file>

<file path=ppt/tags/tag12.xml><?xml version="1.0" encoding="utf-8"?>
<p:tagLst xmlns:a="http://schemas.openxmlformats.org/drawingml/2006/main" xmlns:r="http://schemas.openxmlformats.org/officeDocument/2006/relationships" xmlns:p="http://schemas.openxmlformats.org/presentationml/2006/main">
  <p:tag name="ISLIDE.ICON" val="#64751;"/>
</p:tagLst>
</file>

<file path=ppt/tags/tag120.xml><?xml version="1.0" encoding="utf-8"?>
<p:tagLst xmlns:a="http://schemas.openxmlformats.org/drawingml/2006/main" xmlns:r="http://schemas.openxmlformats.org/officeDocument/2006/relationships" xmlns:p="http://schemas.openxmlformats.org/presentationml/2006/main">
  <p:tag name="ISLIDE.ICON" val="#64751;"/>
</p:tagLst>
</file>

<file path=ppt/tags/tag121.xml><?xml version="1.0" encoding="utf-8"?>
<p:tagLst xmlns:a="http://schemas.openxmlformats.org/drawingml/2006/main" xmlns:r="http://schemas.openxmlformats.org/officeDocument/2006/relationships" xmlns:p="http://schemas.openxmlformats.org/presentationml/2006/main">
  <p:tag name="ISLIDE.ICON" val="#64751;"/>
</p:tagLst>
</file>

<file path=ppt/tags/tag122.xml><?xml version="1.0" encoding="utf-8"?>
<p:tagLst xmlns:a="http://schemas.openxmlformats.org/drawingml/2006/main" xmlns:r="http://schemas.openxmlformats.org/officeDocument/2006/relationships" xmlns:p="http://schemas.openxmlformats.org/presentationml/2006/main">
  <p:tag name="ISLIDE.ICON" val="#64751;"/>
</p:tagLst>
</file>

<file path=ppt/tags/tag123.xml><?xml version="1.0" encoding="utf-8"?>
<p:tagLst xmlns:a="http://schemas.openxmlformats.org/drawingml/2006/main" xmlns:r="http://schemas.openxmlformats.org/officeDocument/2006/relationships" xmlns:p="http://schemas.openxmlformats.org/presentationml/2006/main">
  <p:tag name="ISLIDE.ICON" val="#64751;"/>
</p:tagLst>
</file>

<file path=ppt/tags/tag124.xml><?xml version="1.0" encoding="utf-8"?>
<p:tagLst xmlns:a="http://schemas.openxmlformats.org/drawingml/2006/main" xmlns:r="http://schemas.openxmlformats.org/officeDocument/2006/relationships" xmlns:p="http://schemas.openxmlformats.org/presentationml/2006/main">
  <p:tag name="ISLIDE.ICON" val="#64751;"/>
</p:tagLst>
</file>

<file path=ppt/tags/tag125.xml><?xml version="1.0" encoding="utf-8"?>
<p:tagLst xmlns:a="http://schemas.openxmlformats.org/drawingml/2006/main" xmlns:r="http://schemas.openxmlformats.org/officeDocument/2006/relationships" xmlns:p="http://schemas.openxmlformats.org/presentationml/2006/main">
  <p:tag name="ISLIDE.ICON" val="#64751;"/>
</p:tagLst>
</file>

<file path=ppt/tags/tag126.xml><?xml version="1.0" encoding="utf-8"?>
<p:tagLst xmlns:a="http://schemas.openxmlformats.org/drawingml/2006/main" xmlns:r="http://schemas.openxmlformats.org/officeDocument/2006/relationships" xmlns:p="http://schemas.openxmlformats.org/presentationml/2006/main">
  <p:tag name="ISLIDE.ICON" val="#64751;"/>
</p:tagLst>
</file>

<file path=ppt/tags/tag127.xml><?xml version="1.0" encoding="utf-8"?>
<p:tagLst xmlns:a="http://schemas.openxmlformats.org/drawingml/2006/main" xmlns:r="http://schemas.openxmlformats.org/officeDocument/2006/relationships" xmlns:p="http://schemas.openxmlformats.org/presentationml/2006/main">
  <p:tag name="ISLIDE.ICON" val="#64751;"/>
</p:tagLst>
</file>

<file path=ppt/tags/tag128.xml><?xml version="1.0" encoding="utf-8"?>
<p:tagLst xmlns:a="http://schemas.openxmlformats.org/drawingml/2006/main" xmlns:r="http://schemas.openxmlformats.org/officeDocument/2006/relationships" xmlns:p="http://schemas.openxmlformats.org/presentationml/2006/main">
  <p:tag name="ISLIDE.ICON" val="#64751;"/>
</p:tagLst>
</file>

<file path=ppt/tags/tag129.xml><?xml version="1.0" encoding="utf-8"?>
<p:tagLst xmlns:a="http://schemas.openxmlformats.org/drawingml/2006/main" xmlns:r="http://schemas.openxmlformats.org/officeDocument/2006/relationships" xmlns:p="http://schemas.openxmlformats.org/presentationml/2006/main">
  <p:tag name="ISLIDE.ICON" val="#64751;"/>
</p:tagLst>
</file>

<file path=ppt/tags/tag13.xml><?xml version="1.0" encoding="utf-8"?>
<p:tagLst xmlns:a="http://schemas.openxmlformats.org/drawingml/2006/main" xmlns:r="http://schemas.openxmlformats.org/officeDocument/2006/relationships" xmlns:p="http://schemas.openxmlformats.org/presentationml/2006/main">
  <p:tag name="ISLIDE.ICON" val="#64751;"/>
</p:tagLst>
</file>

<file path=ppt/tags/tag130.xml><?xml version="1.0" encoding="utf-8"?>
<p:tagLst xmlns:a="http://schemas.openxmlformats.org/drawingml/2006/main" xmlns:r="http://schemas.openxmlformats.org/officeDocument/2006/relationships" xmlns:p="http://schemas.openxmlformats.org/presentationml/2006/main">
  <p:tag name="ISLIDE.ICON" val="#64751;"/>
</p:tagLst>
</file>

<file path=ppt/tags/tag131.xml><?xml version="1.0" encoding="utf-8"?>
<p:tagLst xmlns:a="http://schemas.openxmlformats.org/drawingml/2006/main" xmlns:r="http://schemas.openxmlformats.org/officeDocument/2006/relationships" xmlns:p="http://schemas.openxmlformats.org/presentationml/2006/main">
  <p:tag name="ISLIDE.ICON" val="#64751;"/>
</p:tagLst>
</file>

<file path=ppt/tags/tag132.xml><?xml version="1.0" encoding="utf-8"?>
<p:tagLst xmlns:a="http://schemas.openxmlformats.org/drawingml/2006/main" xmlns:r="http://schemas.openxmlformats.org/officeDocument/2006/relationships" xmlns:p="http://schemas.openxmlformats.org/presentationml/2006/main">
  <p:tag name="ISLIDE.ICON" val="#64751;"/>
</p:tagLst>
</file>

<file path=ppt/tags/tag14.xml><?xml version="1.0" encoding="utf-8"?>
<p:tagLst xmlns:a="http://schemas.openxmlformats.org/drawingml/2006/main" xmlns:r="http://schemas.openxmlformats.org/officeDocument/2006/relationships" xmlns:p="http://schemas.openxmlformats.org/presentationml/2006/main">
  <p:tag name="ISLIDE.ICON" val="#64751;"/>
  <p:tag name="ISLIDE.VECTOR" val="#195524;#195524;"/>
</p:tagLst>
</file>

<file path=ppt/tags/tag15.xml><?xml version="1.0" encoding="utf-8"?>
<p:tagLst xmlns:a="http://schemas.openxmlformats.org/drawingml/2006/main" xmlns:r="http://schemas.openxmlformats.org/officeDocument/2006/relationships" xmlns:p="http://schemas.openxmlformats.org/presentationml/2006/main">
  <p:tag name="ISLIDE.ICON" val="#64751;"/>
  <p:tag name="ISLIDE.VECTOR" val="#195524;#195524;"/>
</p:tagLst>
</file>

<file path=ppt/tags/tag16.xml><?xml version="1.0" encoding="utf-8"?>
<p:tagLst xmlns:a="http://schemas.openxmlformats.org/drawingml/2006/main" xmlns:r="http://schemas.openxmlformats.org/officeDocument/2006/relationships" xmlns:p="http://schemas.openxmlformats.org/presentationml/2006/main">
  <p:tag name="ISLIDE.ICON" val="#64751;"/>
  <p:tag name="ISLIDE.VECTOR" val="#195524;#195524;"/>
</p:tagLst>
</file>

<file path=ppt/tags/tag17.xml><?xml version="1.0" encoding="utf-8"?>
<p:tagLst xmlns:a="http://schemas.openxmlformats.org/drawingml/2006/main" xmlns:r="http://schemas.openxmlformats.org/officeDocument/2006/relationships" xmlns:p="http://schemas.openxmlformats.org/presentationml/2006/main">
  <p:tag name="ISLIDE.ICON" val="#64751;"/>
</p:tagLst>
</file>

<file path=ppt/tags/tag18.xml><?xml version="1.0" encoding="utf-8"?>
<p:tagLst xmlns:a="http://schemas.openxmlformats.org/drawingml/2006/main" xmlns:r="http://schemas.openxmlformats.org/officeDocument/2006/relationships" xmlns:p="http://schemas.openxmlformats.org/presentationml/2006/main">
  <p:tag name="ISLIDE.ICON" val="#64751;"/>
</p:tagLst>
</file>

<file path=ppt/tags/tag19.xml><?xml version="1.0" encoding="utf-8"?>
<p:tagLst xmlns:a="http://schemas.openxmlformats.org/drawingml/2006/main" xmlns:r="http://schemas.openxmlformats.org/officeDocument/2006/relationships" xmlns:p="http://schemas.openxmlformats.org/presentationml/2006/main">
  <p:tag name="ISLIDE.ICON" val="#64751;"/>
</p:tagLst>
</file>

<file path=ppt/tags/tag2.xml><?xml version="1.0" encoding="utf-8"?>
<p:tagLst xmlns:a="http://schemas.openxmlformats.org/drawingml/2006/main" xmlns:r="http://schemas.openxmlformats.org/officeDocument/2006/relationships" xmlns:p="http://schemas.openxmlformats.org/presentationml/2006/main">
  <p:tag name="ISLIDE.ICON" val="#64751;"/>
</p:tagLst>
</file>

<file path=ppt/tags/tag20.xml><?xml version="1.0" encoding="utf-8"?>
<p:tagLst xmlns:a="http://schemas.openxmlformats.org/drawingml/2006/main" xmlns:r="http://schemas.openxmlformats.org/officeDocument/2006/relationships" xmlns:p="http://schemas.openxmlformats.org/presentationml/2006/main">
  <p:tag name="ISLIDE.ICON" val="#64751;"/>
</p:tagLst>
</file>

<file path=ppt/tags/tag21.xml><?xml version="1.0" encoding="utf-8"?>
<p:tagLst xmlns:a="http://schemas.openxmlformats.org/drawingml/2006/main" xmlns:r="http://schemas.openxmlformats.org/officeDocument/2006/relationships" xmlns:p="http://schemas.openxmlformats.org/presentationml/2006/main">
  <p:tag name="ISLIDE.ICON" val="#64751;"/>
</p:tagLst>
</file>

<file path=ppt/tags/tag22.xml><?xml version="1.0" encoding="utf-8"?>
<p:tagLst xmlns:a="http://schemas.openxmlformats.org/drawingml/2006/main" xmlns:r="http://schemas.openxmlformats.org/officeDocument/2006/relationships" xmlns:p="http://schemas.openxmlformats.org/presentationml/2006/main">
  <p:tag name="ISLIDE.ICON" val="#64751;"/>
</p:tagLst>
</file>

<file path=ppt/tags/tag2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6.xml><?xml version="1.0" encoding="utf-8"?>
<p:tagLst xmlns:a="http://schemas.openxmlformats.org/drawingml/2006/main" xmlns:r="http://schemas.openxmlformats.org/officeDocument/2006/relationships" xmlns:p="http://schemas.openxmlformats.org/presentationml/2006/main">
  <p:tag name="ISLIDE.ICON" val="#64751;"/>
</p:tagLst>
</file>

<file path=ppt/tags/tag27.xml><?xml version="1.0" encoding="utf-8"?>
<p:tagLst xmlns:a="http://schemas.openxmlformats.org/drawingml/2006/main" xmlns:r="http://schemas.openxmlformats.org/officeDocument/2006/relationships" xmlns:p="http://schemas.openxmlformats.org/presentationml/2006/main">
  <p:tag name="ISLIDE.ICON" val="#64751;"/>
</p:tagLst>
</file>

<file path=ppt/tags/tag28.xml><?xml version="1.0" encoding="utf-8"?>
<p:tagLst xmlns:a="http://schemas.openxmlformats.org/drawingml/2006/main" xmlns:r="http://schemas.openxmlformats.org/officeDocument/2006/relationships" xmlns:p="http://schemas.openxmlformats.org/presentationml/2006/main">
  <p:tag name="ISLIDE.ICON" val="#64751;"/>
</p:tagLst>
</file>

<file path=ppt/tags/tag29.xml><?xml version="1.0" encoding="utf-8"?>
<p:tagLst xmlns:a="http://schemas.openxmlformats.org/drawingml/2006/main" xmlns:r="http://schemas.openxmlformats.org/officeDocument/2006/relationships" xmlns:p="http://schemas.openxmlformats.org/presentationml/2006/main">
  <p:tag name="ISLIDE.ICON" val="#64751;"/>
</p:tagLst>
</file>

<file path=ppt/tags/tag3.xml><?xml version="1.0" encoding="utf-8"?>
<p:tagLst xmlns:a="http://schemas.openxmlformats.org/drawingml/2006/main" xmlns:r="http://schemas.openxmlformats.org/officeDocument/2006/relationships" xmlns:p="http://schemas.openxmlformats.org/presentationml/2006/main">
  <p:tag name="ISLIDE.ICON" val="#64751;"/>
</p:tagLst>
</file>

<file path=ppt/tags/tag30.xml><?xml version="1.0" encoding="utf-8"?>
<p:tagLst xmlns:a="http://schemas.openxmlformats.org/drawingml/2006/main" xmlns:r="http://schemas.openxmlformats.org/officeDocument/2006/relationships" xmlns:p="http://schemas.openxmlformats.org/presentationml/2006/main">
  <p:tag name="ISLIDE.ICON" val="#64751;#27058;#401140;"/>
</p:tagLst>
</file>

<file path=ppt/tags/tag31.xml><?xml version="1.0" encoding="utf-8"?>
<p:tagLst xmlns:a="http://schemas.openxmlformats.org/drawingml/2006/main" xmlns:r="http://schemas.openxmlformats.org/officeDocument/2006/relationships" xmlns:p="http://schemas.openxmlformats.org/presentationml/2006/main">
  <p:tag name="ISLIDE.ICON" val="#64751;#27058;#401140;"/>
</p:tagLst>
</file>

<file path=ppt/tags/tag32.xml><?xml version="1.0" encoding="utf-8"?>
<p:tagLst xmlns:a="http://schemas.openxmlformats.org/drawingml/2006/main" xmlns:r="http://schemas.openxmlformats.org/officeDocument/2006/relationships" xmlns:p="http://schemas.openxmlformats.org/presentationml/2006/main">
  <p:tag name="ISLIDE.ICON" val="#64751;#27058;#401140;"/>
</p:tagLst>
</file>

<file path=ppt/tags/tag33.xml><?xml version="1.0" encoding="utf-8"?>
<p:tagLst xmlns:a="http://schemas.openxmlformats.org/drawingml/2006/main" xmlns:r="http://schemas.openxmlformats.org/officeDocument/2006/relationships" xmlns:p="http://schemas.openxmlformats.org/presentationml/2006/main">
  <p:tag name="ISLIDE.ICON" val="#64751;#27058;#401140;"/>
  <p:tag name="ISLIDE.VECTOR" val="#774935;"/>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Lst>
</file>

<file path=ppt/tags/tag39.xml><?xml version="1.0" encoding="utf-8"?>
<p:tagLst xmlns:a="http://schemas.openxmlformats.org/drawingml/2006/main" xmlns:r="http://schemas.openxmlformats.org/officeDocument/2006/relationships" xmlns:p="http://schemas.openxmlformats.org/presentationml/2006/main">
  <p:tag name="ISLIDE.ICON" val="#64751;"/>
</p:tagLst>
</file>

<file path=ppt/tags/tag4.xml><?xml version="1.0" encoding="utf-8"?>
<p:tagLst xmlns:a="http://schemas.openxmlformats.org/drawingml/2006/main" xmlns:r="http://schemas.openxmlformats.org/officeDocument/2006/relationships" xmlns:p="http://schemas.openxmlformats.org/presentationml/2006/main">
  <p:tag name="ISLIDE.ICON" val="#64751;"/>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Lst>
</file>

<file path=ppt/tags/tag44.xml><?xml version="1.0" encoding="utf-8"?>
<p:tagLst xmlns:a="http://schemas.openxmlformats.org/drawingml/2006/main" xmlns:r="http://schemas.openxmlformats.org/officeDocument/2006/relationships" xmlns:p="http://schemas.openxmlformats.org/presentationml/2006/main">
  <p:tag name="ISLIDE.ICON" val="#64751;"/>
</p:tagLst>
</file>

<file path=ppt/tags/tag45.xml><?xml version="1.0" encoding="utf-8"?>
<p:tagLst xmlns:a="http://schemas.openxmlformats.org/drawingml/2006/main" xmlns:r="http://schemas.openxmlformats.org/officeDocument/2006/relationships" xmlns:p="http://schemas.openxmlformats.org/presentationml/2006/main">
  <p:tag name="ISLIDE.ICON" val="#64751;"/>
</p:tagLst>
</file>

<file path=ppt/tags/tag46.xml><?xml version="1.0" encoding="utf-8"?>
<p:tagLst xmlns:a="http://schemas.openxmlformats.org/drawingml/2006/main" xmlns:r="http://schemas.openxmlformats.org/officeDocument/2006/relationships" xmlns:p="http://schemas.openxmlformats.org/presentationml/2006/main">
  <p:tag name="ISLIDE.ICON" val="#64751;"/>
</p:tagLst>
</file>

<file path=ppt/tags/tag47.xml><?xml version="1.0" encoding="utf-8"?>
<p:tagLst xmlns:a="http://schemas.openxmlformats.org/drawingml/2006/main" xmlns:r="http://schemas.openxmlformats.org/officeDocument/2006/relationships" xmlns:p="http://schemas.openxmlformats.org/presentationml/2006/main">
  <p:tag name="ISLIDE.ICON" val="#64751;"/>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Lst>
</file>

<file path=ppt/tags/tag5.xml><?xml version="1.0" encoding="utf-8"?>
<p:tagLst xmlns:a="http://schemas.openxmlformats.org/drawingml/2006/main" xmlns:r="http://schemas.openxmlformats.org/officeDocument/2006/relationships" xmlns:p="http://schemas.openxmlformats.org/presentationml/2006/main">
  <p:tag name="ISLIDE.ICON" val="#64751;"/>
</p:tagLst>
</file>

<file path=ppt/tags/tag50.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1.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2.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3.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4.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5.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6.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7.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8.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59.xml><?xml version="1.0" encoding="utf-8"?>
<p:tagLst xmlns:a="http://schemas.openxmlformats.org/drawingml/2006/main" xmlns:r="http://schemas.openxmlformats.org/officeDocument/2006/relationships" xmlns:p="http://schemas.openxmlformats.org/presentationml/2006/main">
  <p:tag name="ISLIDE.ICON" val="#64751;#59049;#61142;#182081;#179574;"/>
</p:tagLst>
</file>

<file path=ppt/tags/tag6.xml><?xml version="1.0" encoding="utf-8"?>
<p:tagLst xmlns:a="http://schemas.openxmlformats.org/drawingml/2006/main" xmlns:r="http://schemas.openxmlformats.org/officeDocument/2006/relationships" xmlns:p="http://schemas.openxmlformats.org/presentationml/2006/main">
  <p:tag name="ISLIDE.ICON" val="#64751;"/>
</p:tagLst>
</file>

<file path=ppt/tags/tag60.xml><?xml version="1.0" encoding="utf-8"?>
<p:tagLst xmlns:a="http://schemas.openxmlformats.org/drawingml/2006/main" xmlns:r="http://schemas.openxmlformats.org/officeDocument/2006/relationships" xmlns:p="http://schemas.openxmlformats.org/presentationml/2006/main">
  <p:tag name="ISLIDE.ICON" val="#64751;"/>
</p:tagLst>
</file>

<file path=ppt/tags/tag61.xml><?xml version="1.0" encoding="utf-8"?>
<p:tagLst xmlns:a="http://schemas.openxmlformats.org/drawingml/2006/main" xmlns:r="http://schemas.openxmlformats.org/officeDocument/2006/relationships" xmlns:p="http://schemas.openxmlformats.org/presentationml/2006/main">
  <p:tag name="ISLIDE.ICON" val="#64751;"/>
</p:tagLst>
</file>

<file path=ppt/tags/tag62.xml><?xml version="1.0" encoding="utf-8"?>
<p:tagLst xmlns:a="http://schemas.openxmlformats.org/drawingml/2006/main" xmlns:r="http://schemas.openxmlformats.org/officeDocument/2006/relationships" xmlns:p="http://schemas.openxmlformats.org/presentationml/2006/main">
  <p:tag name="ISLIDE.ICON" val="#64751;"/>
</p:tagLst>
</file>

<file path=ppt/tags/tag63.xml><?xml version="1.0" encoding="utf-8"?>
<p:tagLst xmlns:a="http://schemas.openxmlformats.org/drawingml/2006/main" xmlns:r="http://schemas.openxmlformats.org/officeDocument/2006/relationships" xmlns:p="http://schemas.openxmlformats.org/presentationml/2006/main">
  <p:tag name="ISLIDE.ICON" val="#64751;"/>
</p:tagLst>
</file>

<file path=ppt/tags/tag64.xml><?xml version="1.0" encoding="utf-8"?>
<p:tagLst xmlns:a="http://schemas.openxmlformats.org/drawingml/2006/main" xmlns:r="http://schemas.openxmlformats.org/officeDocument/2006/relationships" xmlns:p="http://schemas.openxmlformats.org/presentationml/2006/main">
  <p:tag name="ISLIDE.ICON" val="#64751;"/>
</p:tagLst>
</file>

<file path=ppt/tags/tag65.xml><?xml version="1.0" encoding="utf-8"?>
<p:tagLst xmlns:a="http://schemas.openxmlformats.org/drawingml/2006/main" xmlns:r="http://schemas.openxmlformats.org/officeDocument/2006/relationships" xmlns:p="http://schemas.openxmlformats.org/presentationml/2006/main">
  <p:tag name="ISLIDE.ICON" val="#64751;"/>
</p:tagLst>
</file>

<file path=ppt/tags/tag66.xml><?xml version="1.0" encoding="utf-8"?>
<p:tagLst xmlns:a="http://schemas.openxmlformats.org/drawingml/2006/main" xmlns:r="http://schemas.openxmlformats.org/officeDocument/2006/relationships" xmlns:p="http://schemas.openxmlformats.org/presentationml/2006/main">
  <p:tag name="ISLIDE.ICON" val="#64751;"/>
</p:tagLst>
</file>

<file path=ppt/tags/tag67.xml><?xml version="1.0" encoding="utf-8"?>
<p:tagLst xmlns:a="http://schemas.openxmlformats.org/drawingml/2006/main" xmlns:r="http://schemas.openxmlformats.org/officeDocument/2006/relationships" xmlns:p="http://schemas.openxmlformats.org/presentationml/2006/main">
  <p:tag name="ISLIDE.ICON" val="#64751;"/>
</p:tagLst>
</file>

<file path=ppt/tags/tag68.xml><?xml version="1.0" encoding="utf-8"?>
<p:tagLst xmlns:a="http://schemas.openxmlformats.org/drawingml/2006/main" xmlns:r="http://schemas.openxmlformats.org/officeDocument/2006/relationships" xmlns:p="http://schemas.openxmlformats.org/presentationml/2006/main">
  <p:tag name="ISLIDE.ICON" val="#64751;"/>
</p:tagLst>
</file>

<file path=ppt/tags/tag69.xml><?xml version="1.0" encoding="utf-8"?>
<p:tagLst xmlns:a="http://schemas.openxmlformats.org/drawingml/2006/main" xmlns:r="http://schemas.openxmlformats.org/officeDocument/2006/relationships" xmlns:p="http://schemas.openxmlformats.org/presentationml/2006/main">
  <p:tag name="ISLIDE.ICON" val="#64751;"/>
</p:tagLst>
</file>

<file path=ppt/tags/tag7.xml><?xml version="1.0" encoding="utf-8"?>
<p:tagLst xmlns:a="http://schemas.openxmlformats.org/drawingml/2006/main" xmlns:r="http://schemas.openxmlformats.org/officeDocument/2006/relationships" xmlns:p="http://schemas.openxmlformats.org/presentationml/2006/main">
  <p:tag name="ISLIDE.ICON" val="#64751;"/>
</p:tagLst>
</file>

<file path=ppt/tags/tag70.xml><?xml version="1.0" encoding="utf-8"?>
<p:tagLst xmlns:a="http://schemas.openxmlformats.org/drawingml/2006/main" xmlns:r="http://schemas.openxmlformats.org/officeDocument/2006/relationships" xmlns:p="http://schemas.openxmlformats.org/presentationml/2006/main">
  <p:tag name="ISLIDE.ICON" val="#64751;"/>
</p:tagLst>
</file>

<file path=ppt/tags/tag71.xml><?xml version="1.0" encoding="utf-8"?>
<p:tagLst xmlns:a="http://schemas.openxmlformats.org/drawingml/2006/main" xmlns:r="http://schemas.openxmlformats.org/officeDocument/2006/relationships" xmlns:p="http://schemas.openxmlformats.org/presentationml/2006/main">
  <p:tag name="ISLIDE.ICON" val="#64751;"/>
</p:tagLst>
</file>

<file path=ppt/tags/tag72.xml><?xml version="1.0" encoding="utf-8"?>
<p:tagLst xmlns:a="http://schemas.openxmlformats.org/drawingml/2006/main" xmlns:r="http://schemas.openxmlformats.org/officeDocument/2006/relationships" xmlns:p="http://schemas.openxmlformats.org/presentationml/2006/main">
  <p:tag name="ISLIDE.ICON" val="#64751;"/>
</p:tagLst>
</file>

<file path=ppt/tags/tag73.xml><?xml version="1.0" encoding="utf-8"?>
<p:tagLst xmlns:a="http://schemas.openxmlformats.org/drawingml/2006/main" xmlns:r="http://schemas.openxmlformats.org/officeDocument/2006/relationships" xmlns:p="http://schemas.openxmlformats.org/presentationml/2006/main">
  <p:tag name="ISLIDE.ICON" val="#64751;"/>
</p:tagLst>
</file>

<file path=ppt/tags/tag74.xml><?xml version="1.0" encoding="utf-8"?>
<p:tagLst xmlns:a="http://schemas.openxmlformats.org/drawingml/2006/main" xmlns:r="http://schemas.openxmlformats.org/officeDocument/2006/relationships" xmlns:p="http://schemas.openxmlformats.org/presentationml/2006/main">
  <p:tag name="ISLIDE.ICON" val="#64751;"/>
</p:tagLst>
</file>

<file path=ppt/tags/tag75.xml><?xml version="1.0" encoding="utf-8"?>
<p:tagLst xmlns:a="http://schemas.openxmlformats.org/drawingml/2006/main" xmlns:r="http://schemas.openxmlformats.org/officeDocument/2006/relationships" xmlns:p="http://schemas.openxmlformats.org/presentationml/2006/main">
  <p:tag name="ISLIDE.ICON" val="#64751;"/>
</p:tagLst>
</file>

<file path=ppt/tags/tag76.xml><?xml version="1.0" encoding="utf-8"?>
<p:tagLst xmlns:a="http://schemas.openxmlformats.org/drawingml/2006/main" xmlns:r="http://schemas.openxmlformats.org/officeDocument/2006/relationships" xmlns:p="http://schemas.openxmlformats.org/presentationml/2006/main">
  <p:tag name="ISLIDE.ICON" val="#64751;"/>
</p:tagLst>
</file>

<file path=ppt/tags/tag77.xml><?xml version="1.0" encoding="utf-8"?>
<p:tagLst xmlns:a="http://schemas.openxmlformats.org/drawingml/2006/main" xmlns:r="http://schemas.openxmlformats.org/officeDocument/2006/relationships" xmlns:p="http://schemas.openxmlformats.org/presentationml/2006/main">
  <p:tag name="ISLIDE.ICON" val="#64751;"/>
</p:tagLst>
</file>

<file path=ppt/tags/tag78.xml><?xml version="1.0" encoding="utf-8"?>
<p:tagLst xmlns:a="http://schemas.openxmlformats.org/drawingml/2006/main" xmlns:r="http://schemas.openxmlformats.org/officeDocument/2006/relationships" xmlns:p="http://schemas.openxmlformats.org/presentationml/2006/main">
  <p:tag name="ISLIDE.ICON" val="#64751;"/>
</p:tagLst>
</file>

<file path=ppt/tags/tag79.xml><?xml version="1.0" encoding="utf-8"?>
<p:tagLst xmlns:a="http://schemas.openxmlformats.org/drawingml/2006/main" xmlns:r="http://schemas.openxmlformats.org/officeDocument/2006/relationships" xmlns:p="http://schemas.openxmlformats.org/presentationml/2006/main">
  <p:tag name="ISLIDE.ICON" val="#64751;"/>
</p:tagLst>
</file>

<file path=ppt/tags/tag8.xml><?xml version="1.0" encoding="utf-8"?>
<p:tagLst xmlns:a="http://schemas.openxmlformats.org/drawingml/2006/main" xmlns:r="http://schemas.openxmlformats.org/officeDocument/2006/relationships" xmlns:p="http://schemas.openxmlformats.org/presentationml/2006/main">
  <p:tag name="ISLIDE.ICON" val="#64751;"/>
</p:tagLst>
</file>

<file path=ppt/tags/tag80.xml><?xml version="1.0" encoding="utf-8"?>
<p:tagLst xmlns:a="http://schemas.openxmlformats.org/drawingml/2006/main" xmlns:r="http://schemas.openxmlformats.org/officeDocument/2006/relationships" xmlns:p="http://schemas.openxmlformats.org/presentationml/2006/main">
  <p:tag name="ISLIDE.ICON" val="#64751;"/>
</p:tagLst>
</file>

<file path=ppt/tags/tag81.xml><?xml version="1.0" encoding="utf-8"?>
<p:tagLst xmlns:a="http://schemas.openxmlformats.org/drawingml/2006/main" xmlns:r="http://schemas.openxmlformats.org/officeDocument/2006/relationships" xmlns:p="http://schemas.openxmlformats.org/presentationml/2006/main">
  <p:tag name="ISLIDE.ICON" val="#64751;"/>
</p:tagLst>
</file>

<file path=ppt/tags/tag82.xml><?xml version="1.0" encoding="utf-8"?>
<p:tagLst xmlns:a="http://schemas.openxmlformats.org/drawingml/2006/main" xmlns:r="http://schemas.openxmlformats.org/officeDocument/2006/relationships" xmlns:p="http://schemas.openxmlformats.org/presentationml/2006/main">
  <p:tag name="ISLIDE.ICON" val="#64751;"/>
</p:tagLst>
</file>

<file path=ppt/tags/tag83.xml><?xml version="1.0" encoding="utf-8"?>
<p:tagLst xmlns:a="http://schemas.openxmlformats.org/drawingml/2006/main" xmlns:r="http://schemas.openxmlformats.org/officeDocument/2006/relationships" xmlns:p="http://schemas.openxmlformats.org/presentationml/2006/main">
  <p:tag name="ISLIDE.ICON" val="#64751;"/>
</p:tagLst>
</file>

<file path=ppt/tags/tag84.xml><?xml version="1.0" encoding="utf-8"?>
<p:tagLst xmlns:a="http://schemas.openxmlformats.org/drawingml/2006/main" xmlns:r="http://schemas.openxmlformats.org/officeDocument/2006/relationships" xmlns:p="http://schemas.openxmlformats.org/presentationml/2006/main">
  <p:tag name="ISLIDE.ICON" val="#64751;"/>
</p:tagLst>
</file>

<file path=ppt/tags/tag85.xml><?xml version="1.0" encoding="utf-8"?>
<p:tagLst xmlns:a="http://schemas.openxmlformats.org/drawingml/2006/main" xmlns:r="http://schemas.openxmlformats.org/officeDocument/2006/relationships" xmlns:p="http://schemas.openxmlformats.org/presentationml/2006/main">
  <p:tag name="ISLIDE.ICON" val="#64751;"/>
</p:tagLst>
</file>

<file path=ppt/tags/tag86.xml><?xml version="1.0" encoding="utf-8"?>
<p:tagLst xmlns:a="http://schemas.openxmlformats.org/drawingml/2006/main" xmlns:r="http://schemas.openxmlformats.org/officeDocument/2006/relationships" xmlns:p="http://schemas.openxmlformats.org/presentationml/2006/main">
  <p:tag name="ISLIDE.ICON" val="#64751;"/>
</p:tagLst>
</file>

<file path=ppt/tags/tag87.xml><?xml version="1.0" encoding="utf-8"?>
<p:tagLst xmlns:a="http://schemas.openxmlformats.org/drawingml/2006/main" xmlns:r="http://schemas.openxmlformats.org/officeDocument/2006/relationships" xmlns:p="http://schemas.openxmlformats.org/presentationml/2006/main">
  <p:tag name="ISLIDE.ICON" val="#64751;"/>
</p:tagLst>
</file>

<file path=ppt/tags/tag88.xml><?xml version="1.0" encoding="utf-8"?>
<p:tagLst xmlns:a="http://schemas.openxmlformats.org/drawingml/2006/main" xmlns:r="http://schemas.openxmlformats.org/officeDocument/2006/relationships" xmlns:p="http://schemas.openxmlformats.org/presentationml/2006/main">
  <p:tag name="ISLIDE.ICON" val="#64751;"/>
</p:tagLst>
</file>

<file path=ppt/tags/tag89.xml><?xml version="1.0" encoding="utf-8"?>
<p:tagLst xmlns:a="http://schemas.openxmlformats.org/drawingml/2006/main" xmlns:r="http://schemas.openxmlformats.org/officeDocument/2006/relationships" xmlns:p="http://schemas.openxmlformats.org/presentationml/2006/main">
  <p:tag name="ISLIDE.ICON" val="#64751;"/>
</p:tagLst>
</file>

<file path=ppt/tags/tag9.xml><?xml version="1.0" encoding="utf-8"?>
<p:tagLst xmlns:a="http://schemas.openxmlformats.org/drawingml/2006/main" xmlns:r="http://schemas.openxmlformats.org/officeDocument/2006/relationships" xmlns:p="http://schemas.openxmlformats.org/presentationml/2006/main">
  <p:tag name="ISLIDE.ICON" val="#64751;"/>
</p:tagLst>
</file>

<file path=ppt/tags/tag90.xml><?xml version="1.0" encoding="utf-8"?>
<p:tagLst xmlns:a="http://schemas.openxmlformats.org/drawingml/2006/main" xmlns:r="http://schemas.openxmlformats.org/officeDocument/2006/relationships" xmlns:p="http://schemas.openxmlformats.org/presentationml/2006/main">
  <p:tag name="ISLIDE.ICON" val="#64751;"/>
</p:tagLst>
</file>

<file path=ppt/tags/tag91.xml><?xml version="1.0" encoding="utf-8"?>
<p:tagLst xmlns:a="http://schemas.openxmlformats.org/drawingml/2006/main" xmlns:r="http://schemas.openxmlformats.org/officeDocument/2006/relationships" xmlns:p="http://schemas.openxmlformats.org/presentationml/2006/main">
  <p:tag name="ISLIDE.ICON" val="#64751;"/>
</p:tagLst>
</file>

<file path=ppt/tags/tag92.xml><?xml version="1.0" encoding="utf-8"?>
<p:tagLst xmlns:a="http://schemas.openxmlformats.org/drawingml/2006/main" xmlns:r="http://schemas.openxmlformats.org/officeDocument/2006/relationships" xmlns:p="http://schemas.openxmlformats.org/presentationml/2006/main">
  <p:tag name="ISLIDE.ICON" val="#64751;"/>
</p:tagLst>
</file>

<file path=ppt/tags/tag93.xml><?xml version="1.0" encoding="utf-8"?>
<p:tagLst xmlns:a="http://schemas.openxmlformats.org/drawingml/2006/main" xmlns:r="http://schemas.openxmlformats.org/officeDocument/2006/relationships" xmlns:p="http://schemas.openxmlformats.org/presentationml/2006/main">
  <p:tag name="ISLIDE.ICON" val="#64751;"/>
</p:tagLst>
</file>

<file path=ppt/tags/tag94.xml><?xml version="1.0" encoding="utf-8"?>
<p:tagLst xmlns:a="http://schemas.openxmlformats.org/drawingml/2006/main" xmlns:r="http://schemas.openxmlformats.org/officeDocument/2006/relationships" xmlns:p="http://schemas.openxmlformats.org/presentationml/2006/main">
  <p:tag name="ISLIDE.ICON" val="#64751;"/>
</p:tagLst>
</file>

<file path=ppt/tags/tag95.xml><?xml version="1.0" encoding="utf-8"?>
<p:tagLst xmlns:a="http://schemas.openxmlformats.org/drawingml/2006/main" xmlns:r="http://schemas.openxmlformats.org/officeDocument/2006/relationships" xmlns:p="http://schemas.openxmlformats.org/presentationml/2006/main">
  <p:tag name="ISLIDE.ICON" val="#64751;"/>
</p:tagLst>
</file>

<file path=ppt/tags/tag96.xml><?xml version="1.0" encoding="utf-8"?>
<p:tagLst xmlns:a="http://schemas.openxmlformats.org/drawingml/2006/main" xmlns:r="http://schemas.openxmlformats.org/officeDocument/2006/relationships" xmlns:p="http://schemas.openxmlformats.org/presentationml/2006/main">
  <p:tag name="ISLIDE.ICON" val="#64751;"/>
</p:tagLst>
</file>

<file path=ppt/tags/tag97.xml><?xml version="1.0" encoding="utf-8"?>
<p:tagLst xmlns:a="http://schemas.openxmlformats.org/drawingml/2006/main" xmlns:r="http://schemas.openxmlformats.org/officeDocument/2006/relationships" xmlns:p="http://schemas.openxmlformats.org/presentationml/2006/main">
  <p:tag name="ISLIDE.ICON" val="#64751;"/>
</p:tagLst>
</file>

<file path=ppt/tags/tag98.xml><?xml version="1.0" encoding="utf-8"?>
<p:tagLst xmlns:a="http://schemas.openxmlformats.org/drawingml/2006/main" xmlns:r="http://schemas.openxmlformats.org/officeDocument/2006/relationships" xmlns:p="http://schemas.openxmlformats.org/presentationml/2006/main">
  <p:tag name="ISLIDE.ICON" val="#64751;"/>
</p:tagLst>
</file>

<file path=ppt/tags/tag99.xml><?xml version="1.0" encoding="utf-8"?>
<p:tagLst xmlns:a="http://schemas.openxmlformats.org/drawingml/2006/main" xmlns:r="http://schemas.openxmlformats.org/officeDocument/2006/relationships" xmlns:p="http://schemas.openxmlformats.org/presentationml/2006/main">
  <p:tag name="ISLIDE.ICON" val="#6475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243</TotalTime>
  <Words>13388</Words>
  <Application>Microsoft Office PowerPoint</Application>
  <PresentationFormat>宽屏</PresentationFormat>
  <Paragraphs>2398</Paragraphs>
  <Slides>140</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140</vt:i4>
      </vt:variant>
    </vt:vector>
  </HeadingPairs>
  <TitlesOfParts>
    <vt:vector size="148" baseType="lpstr">
      <vt:lpstr>等线</vt:lpstr>
      <vt:lpstr>微软雅黑</vt:lpstr>
      <vt:lpstr>Arial</vt:lpstr>
      <vt:lpstr>Arial Black</vt:lpstr>
      <vt:lpstr>Arial Narrow</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user0703</cp:lastModifiedBy>
  <cp:revision>93</cp:revision>
  <dcterms:created xsi:type="dcterms:W3CDTF">2021-12-18T00:21:00Z</dcterms:created>
  <dcterms:modified xsi:type="dcterms:W3CDTF">2022-08-15T07:25:27Z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2052-11.1.0.11744</vt:lpwstr>
  </property>
</Properties>
</file>